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  <p:sldMasterId id="2147483720" r:id="rId2"/>
  </p:sldMasterIdLst>
  <p:notesMasterIdLst>
    <p:notesMasterId r:id="rId9"/>
  </p:notesMasterIdLst>
  <p:handoutMasterIdLst>
    <p:handoutMasterId r:id="rId10"/>
  </p:handoutMasterIdLst>
  <p:sldIdLst>
    <p:sldId id="275" r:id="rId3"/>
    <p:sldId id="353" r:id="rId4"/>
    <p:sldId id="345" r:id="rId5"/>
    <p:sldId id="354" r:id="rId6"/>
    <p:sldId id="355" r:id="rId7"/>
    <p:sldId id="356" r:id="rId8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 userDrawn="1">
          <p15:clr>
            <a:srgbClr val="A4A3A4"/>
          </p15:clr>
        </p15:guide>
        <p15:guide id="2" pos="24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FFFFCC"/>
    <a:srgbClr val="FFFF00"/>
    <a:srgbClr val="CCECFF"/>
    <a:srgbClr val="C20108"/>
    <a:srgbClr val="DA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3" autoAdjust="0"/>
    <p:restoredTop sz="94425" autoAdjust="0"/>
  </p:normalViewPr>
  <p:slideViewPr>
    <p:cSldViewPr showGuides="1">
      <p:cViewPr varScale="1">
        <p:scale>
          <a:sx n="92" d="100"/>
          <a:sy n="92" d="100"/>
        </p:scale>
        <p:origin x="1008" y="65"/>
      </p:cViewPr>
      <p:guideLst>
        <p:guide orient="horz" pos="618"/>
        <p:guide pos="2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664D441B-E970-4EF6-A64D-0F428519B2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E235BF7-4AB1-4A84-A25A-F17B4830CF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F210EEF5-37AA-470C-A097-3E4D372F67DA}" type="datetimeFigureOut">
              <a:rPr lang="de-DE"/>
              <a:pPr>
                <a:defRPr/>
              </a:pPr>
              <a:t>06.09.2019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6173E7A-07C3-4654-A5FC-922DCED3AB5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492B8EE-90B0-4DFA-8761-2BA1E58173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fld id="{D64FB8D4-A643-41FB-9558-B31F25A94AE3}" type="slidenum">
              <a:rPr lang="de-CH" altLang="en-US"/>
              <a:pPr/>
              <a:t>‹#›</a:t>
            </a:fld>
            <a:endParaRPr lang="de-CH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6E5F0445-7BD1-45C2-B996-412A2FF17B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8B3CB7D-2E2D-4A00-8B40-66ACE7F6190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1419E577-0C45-4776-BF18-8B262CA98856}" type="datetimeFigureOut">
              <a:rPr lang="de-DE"/>
              <a:pPr>
                <a:defRPr/>
              </a:pPr>
              <a:t>06.09.2019</a:t>
            </a:fld>
            <a:endParaRPr lang="de-CH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16CDE293-087A-4D38-84B8-48E2FE4E236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e-CH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FBF2DACF-EAAF-4F96-B441-3C97D17267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1120E5B-CDCB-42CA-8298-FDF37A5A244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2D2A614-1CF8-4DDF-B174-AEB1A7A152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fld id="{BB554EF6-F251-4E17-AF13-466EAD36B85A}" type="slidenum">
              <a:rPr lang="de-CH" altLang="en-US"/>
              <a:pPr/>
              <a:t>‹#›</a:t>
            </a:fld>
            <a:endParaRPr lang="de-CH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10" descr="RCRJ_Logo_webRGB.png">
            <a:extLst>
              <a:ext uri="{FF2B5EF4-FFF2-40B4-BE49-F238E27FC236}">
                <a16:creationId xmlns:a16="http://schemas.microsoft.com/office/drawing/2014/main" id="{FDFCECA4-0F1E-4443-B263-2580B8A73B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88913"/>
            <a:ext cx="1411288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eck 6">
            <a:extLst>
              <a:ext uri="{FF2B5EF4-FFF2-40B4-BE49-F238E27FC236}">
                <a16:creationId xmlns:a16="http://schemas.microsoft.com/office/drawing/2014/main" id="{9D0191AB-9D72-45E7-9F72-1FE9F78A374E}"/>
              </a:ext>
            </a:extLst>
          </p:cNvPr>
          <p:cNvSpPr/>
          <p:nvPr userDrawn="1"/>
        </p:nvSpPr>
        <p:spPr>
          <a:xfrm>
            <a:off x="0" y="6597650"/>
            <a:ext cx="9144000" cy="2603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6" name="Bild 7">
            <a:extLst>
              <a:ext uri="{FF2B5EF4-FFF2-40B4-BE49-F238E27FC236}">
                <a16:creationId xmlns:a16="http://schemas.microsoft.com/office/drawing/2014/main" id="{7D5B7CC9-3994-431F-90E5-770AC18B60A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6" t="50000"/>
          <a:stretch>
            <a:fillRect/>
          </a:stretch>
        </p:blipFill>
        <p:spPr bwMode="auto">
          <a:xfrm>
            <a:off x="0" y="0"/>
            <a:ext cx="4597400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1">
            <a:extLst>
              <a:ext uri="{FF2B5EF4-FFF2-40B4-BE49-F238E27FC236}">
                <a16:creationId xmlns:a16="http://schemas.microsoft.com/office/drawing/2014/main" id="{6B034C0E-8698-415A-9E6B-B80EFC6D34E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825" y="6613525"/>
            <a:ext cx="1295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CH" sz="1000" dirty="0">
                <a:solidFill>
                  <a:schemeClr val="bg1"/>
                </a:solidFill>
              </a:rPr>
              <a:t>2019</a:t>
            </a:r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406900"/>
            <a:ext cx="835292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/>
              <a:t>Mastertitelformat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5537" y="2906713"/>
            <a:ext cx="8352928" cy="1500187"/>
          </a:xfrm>
        </p:spPr>
        <p:txBody>
          <a:bodyPr anchor="b">
            <a:normAutofit/>
          </a:bodyPr>
          <a:lstStyle>
            <a:lvl1pPr marL="0" indent="0">
              <a:buNone/>
              <a:defRPr lang="de-DE" sz="2000" kern="1200" spc="1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dirty="0"/>
              <a:t>Mastertextformat bearbeiten</a:t>
            </a:r>
          </a:p>
        </p:txBody>
      </p:sp>
      <p:sp>
        <p:nvSpPr>
          <p:cNvPr id="8" name="Foliennummernplatzhalter 12">
            <a:extLst>
              <a:ext uri="{FF2B5EF4-FFF2-40B4-BE49-F238E27FC236}">
                <a16:creationId xmlns:a16="http://schemas.microsoft.com/office/drawing/2014/main" id="{6218F029-755F-4BE8-9514-7D40852339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B9E4E3-1BF9-4E38-BB1F-806911E675BD}" type="slidenum">
              <a:rPr lang="de-CH" altLang="en-US"/>
              <a:pPr/>
              <a:t>‹#›</a:t>
            </a:fld>
            <a:endParaRPr lang="de-CH" alt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ED1FAA5-C02B-4D82-B4C0-2A2A57186D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Leiter Breitensport Andreas Steffen</a:t>
            </a:r>
          </a:p>
        </p:txBody>
      </p:sp>
    </p:spTree>
    <p:extLst>
      <p:ext uri="{BB962C8B-B14F-4D97-AF65-F5344CB8AC3E}">
        <p14:creationId xmlns:p14="http://schemas.microsoft.com/office/powerpoint/2010/main" val="270429063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7FBB0BE-A962-4068-A700-F51FE6AA2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80AB3-B487-45F6-8B66-FB42C109A496}" type="datetimeFigureOut">
              <a:rPr lang="de-CH"/>
              <a:pPr>
                <a:defRPr/>
              </a:pPr>
              <a:t>06.09.2019</a:t>
            </a:fld>
            <a:endParaRPr lang="de-CH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671DCB0-7FF1-4474-A3DE-8A38CBB77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B6A32C5-0A48-48AE-9626-F27B7CA20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C24FC-DD44-4C57-BED9-18A99802D480}" type="slidenum">
              <a:rPr lang="de-CH" altLang="en-US"/>
              <a:pPr/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1838984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BBBD07-2368-4727-A2FF-DB9FBAC61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490F2-BEF0-43A8-8EE0-D710EAE4CCC1}" type="datetimeFigureOut">
              <a:rPr lang="de-CH"/>
              <a:pPr>
                <a:defRPr/>
              </a:pPr>
              <a:t>06.09.2019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B7AE92-F10B-4204-A158-08E0D0A2C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69503F4-12B1-4DA4-8170-30889E65B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07631-7E1A-4DBE-9124-FDA8FAC549E1}" type="slidenum">
              <a:rPr lang="de-CH" altLang="en-US"/>
              <a:pPr/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2951552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4DDCBE-8134-4BC2-B4CD-E71589022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551A6-0A6A-49D4-B67A-681C6EB718B5}" type="datetimeFigureOut">
              <a:rPr lang="de-CH"/>
              <a:pPr>
                <a:defRPr/>
              </a:pPr>
              <a:t>06.09.2019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88ED81-0536-43D8-B7D7-EB24DDD3E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5E5241-550B-49DE-8155-FD45978F2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B198A-0F02-487B-98D8-1327F72E8EBC}" type="slidenum">
              <a:rPr lang="de-CH" altLang="en-US"/>
              <a:pPr/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739185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C98867-A5EA-43E6-8A71-E5A7B917D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432DC-0C92-4AC9-A105-9497017768A4}" type="datetimeFigureOut">
              <a:rPr lang="de-CH"/>
              <a:pPr>
                <a:defRPr/>
              </a:pPr>
              <a:t>06.09.2019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5D9704-AA29-4FB8-9AAC-187215AAA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A6ECFE-80DD-41B0-9202-CDE46678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23D4A-2DEB-47E1-A9FC-1A881410682F}" type="slidenum">
              <a:rPr lang="de-CH" altLang="en-US"/>
              <a:pPr/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113872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302B71-6A85-4ED8-95E7-4C132BED9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A2FA3-2704-4480-BAB3-874F10CF179F}" type="datetimeFigureOut">
              <a:rPr lang="de-CH"/>
              <a:pPr>
                <a:defRPr/>
              </a:pPr>
              <a:t>06.09.2019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DD74AC-808B-4874-8518-8961FA48E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E8B135-EFE7-4864-91BB-53D161699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32A6D-E42F-4B7F-ACB1-11668795F4C1}" type="slidenum">
              <a:rPr lang="de-CH" altLang="en-US"/>
              <a:pPr/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885039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0A221C2-D321-4472-88C7-3B505D042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8A677-A591-4CEC-9CAC-6BEFFA10D613}" type="datetimeFigureOut">
              <a:rPr lang="de-CH"/>
              <a:pPr>
                <a:defRPr/>
              </a:pPr>
              <a:t>06.09.2019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7B8A6C-D25A-4BD6-A814-AC4C762B0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CE470B-214A-474D-AB6D-D6BCEAF3D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00AA3-2C14-4A4B-8D8B-BB1ED5B1180B}" type="slidenum">
              <a:rPr lang="de-CH" altLang="en-US"/>
              <a:pPr/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648651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04885EC-C9ED-4580-8BCE-1A352F78D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A3371-D486-414A-BC17-AF1C35C92478}" type="datetimeFigureOut">
              <a:rPr lang="de-CH"/>
              <a:pPr>
                <a:defRPr/>
              </a:pPr>
              <a:t>06.09.2019</a:t>
            </a:fld>
            <a:endParaRPr lang="de-CH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13F4E-F129-49D4-956F-EBD9B7255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1F7F721-FFFE-4B05-98BD-30D3D1D68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82DFC-5F72-4816-AB76-7C2BA53B6427}" type="slidenum">
              <a:rPr lang="de-CH" altLang="en-US"/>
              <a:pPr/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1966366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8085A7B-094A-423C-B317-DC4C62F0D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DADE2-32AF-438D-94D6-01B7FED6CB91}" type="datetimeFigureOut">
              <a:rPr lang="de-CH"/>
              <a:pPr>
                <a:defRPr/>
              </a:pPr>
              <a:t>06.09.2019</a:t>
            </a:fld>
            <a:endParaRPr lang="de-CH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5B4191B2-B8CE-46B3-8320-10B7C6D73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0B96AA1F-22E3-4ACB-A6CF-431A7803F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6A239-4ED1-4233-9927-1E80127E6451}" type="slidenum">
              <a:rPr lang="de-CH" altLang="en-US"/>
              <a:pPr/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461678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E62BC056-4B5B-4477-82A0-6D3E13047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3D789-624F-42FB-A920-3E695D69FB8D}" type="datetimeFigureOut">
              <a:rPr lang="de-CH"/>
              <a:pPr>
                <a:defRPr/>
              </a:pPr>
              <a:t>06.09.2019</a:t>
            </a:fld>
            <a:endParaRPr lang="de-CH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8C790D7C-A3E2-4D25-847D-0DB4224F2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D993114D-C8B9-4F4A-920A-102CA58D1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32ACE-28E6-45E6-A28E-F91201921A0C}" type="slidenum">
              <a:rPr lang="de-CH" altLang="en-US"/>
              <a:pPr/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270837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00822445-9C5D-4045-A728-89D532214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CCD9D-29DA-46E1-ACB6-1D8732A12247}" type="datetimeFigureOut">
              <a:rPr lang="de-CH"/>
              <a:pPr>
                <a:defRPr/>
              </a:pPr>
              <a:t>06.09.2019</a:t>
            </a:fld>
            <a:endParaRPr lang="de-CH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77F0BADC-009B-4937-A80B-0F8E569ED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0FAC8540-12B0-43D8-B225-16DE719FC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21EB3-2264-4003-97C8-204D7BEC4F36}" type="slidenum">
              <a:rPr lang="de-CH" altLang="en-US"/>
              <a:pPr/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2142754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F2C21AB-DBAC-4CF5-8D4F-1B8742A60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323F5-0B63-4D81-A0DA-653D89E09CB7}" type="datetimeFigureOut">
              <a:rPr lang="de-CH"/>
              <a:pPr>
                <a:defRPr/>
              </a:pPr>
              <a:t>06.09.2019</a:t>
            </a:fld>
            <a:endParaRPr lang="de-CH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68353C0-67E3-4A14-91F1-C02EC384D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672B70B1-F1A5-4048-8415-6435D981B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C8F27-0748-468E-A5C5-77A776BEC49A}" type="slidenum">
              <a:rPr lang="de-CH" altLang="en-US"/>
              <a:pPr/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119197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F50FF99-D626-430A-90A1-5C47BF604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500063"/>
            <a:ext cx="7188200" cy="917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AF6B80C0-C4DC-425C-B1F8-532BA27B08D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95288" y="1571625"/>
            <a:ext cx="8353425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  <a:endParaRPr lang="de-CH" altLang="de-DE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FB6A5A2-3DC0-4635-89CD-C57D485607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16913" y="6519863"/>
            <a:ext cx="4302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fld id="{0A9BD2BB-18E3-4197-8912-3D356CBF3AB8}" type="slidenum">
              <a:rPr lang="de-CH" altLang="en-US"/>
              <a:pPr/>
              <a:t>‹#›</a:t>
            </a:fld>
            <a:endParaRPr lang="de-CH" altLang="en-US"/>
          </a:p>
        </p:txBody>
      </p:sp>
      <p:sp>
        <p:nvSpPr>
          <p:cNvPr id="66570" name="Rectangle 10">
            <a:extLst>
              <a:ext uri="{FF2B5EF4-FFF2-40B4-BE49-F238E27FC236}">
                <a16:creationId xmlns:a16="http://schemas.microsoft.com/office/drawing/2014/main" id="{3A0295DE-7509-409D-95C6-E658F6B59C9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597650"/>
            <a:ext cx="7129462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Leiter Breitensport J. Gundlach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 cap="all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0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0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0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0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Lucida Grande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Lucida Grande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id="{5441F021-43C1-4061-B02A-8C219D1317C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dirty="0"/>
              <a:t>Titelmasterformat durch Klicken bearbeiten</a:t>
            </a:r>
            <a:endParaRPr lang="de-CH" altLang="en-US" dirty="0"/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id="{53E65158-05CC-4424-8467-C11F9219F1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Textmasterformat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  <a:p>
            <a:pPr lvl="3"/>
            <a:r>
              <a:rPr lang="de-DE" altLang="en-US"/>
              <a:t>Vierte Ebene</a:t>
            </a:r>
          </a:p>
          <a:p>
            <a:pPr lvl="4"/>
            <a:r>
              <a:rPr lang="de-DE" altLang="en-US"/>
              <a:t>Fünfte Ebene</a:t>
            </a:r>
            <a:endParaRPr lang="de-CH" alt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4B95A3-02EA-4CA5-9BDA-E222C226AC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5ADF0EF-D516-4068-8D6F-CC5DFE1ABA87}" type="datetimeFigureOut">
              <a:rPr lang="de-CH"/>
              <a:pPr>
                <a:defRPr/>
              </a:pPr>
              <a:t>06.09.2019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863E84-D8C4-499A-9D45-8F7015F709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3A59CE-C111-43FA-90C5-8C9595F30C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041768E-9FF6-4814-8519-AB8FF9C6EF0B}" type="slidenum">
              <a:rPr lang="de-CH" altLang="en-US"/>
              <a:pPr/>
              <a:t>‹#›</a:t>
            </a:fld>
            <a:endParaRPr lang="de-CH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nummernplatzhalter 12">
            <a:extLst>
              <a:ext uri="{FF2B5EF4-FFF2-40B4-BE49-F238E27FC236}">
                <a16:creationId xmlns:a16="http://schemas.microsoft.com/office/drawing/2014/main" id="{E9186660-91C1-4D03-8157-278D363347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Lucida Grande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Lucida Grande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62D3AC8-1348-4F18-AB3F-E6F4930057F1}" type="slidenum">
              <a:rPr lang="de-CH" altLang="de-DE" sz="80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de-CH" altLang="de-DE" sz="800">
              <a:solidFill>
                <a:schemeClr val="bg1"/>
              </a:solidFill>
            </a:endParaRPr>
          </a:p>
        </p:txBody>
      </p:sp>
      <p:sp>
        <p:nvSpPr>
          <p:cNvPr id="4099" name="Rectangle 10">
            <a:extLst>
              <a:ext uri="{FF2B5EF4-FFF2-40B4-BE49-F238E27FC236}">
                <a16:creationId xmlns:a16="http://schemas.microsoft.com/office/drawing/2014/main" id="{9326D4BE-7839-44DE-BD76-E07CB6D35C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42988" y="6597650"/>
            <a:ext cx="7129462" cy="2603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Lucida Grande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Lucida Grande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dirty="0">
                <a:solidFill>
                  <a:schemeClr val="bg1"/>
                </a:solidFill>
              </a:rPr>
              <a:t>Leiter Breitensport Andreas Steffen</a:t>
            </a:r>
          </a:p>
        </p:txBody>
      </p:sp>
      <p:sp>
        <p:nvSpPr>
          <p:cNvPr id="4100" name="Titel 6">
            <a:extLst>
              <a:ext uri="{FF2B5EF4-FFF2-40B4-BE49-F238E27FC236}">
                <a16:creationId xmlns:a16="http://schemas.microsoft.com/office/drawing/2014/main" id="{C545679E-B76A-4A8B-877D-417455462930}"/>
              </a:ext>
            </a:extLst>
          </p:cNvPr>
          <p:cNvSpPr>
            <a:spLocks noGrp="1"/>
          </p:cNvSpPr>
          <p:nvPr>
            <p:ph type="title" idx="4294967295"/>
          </p:nvPr>
        </p:nvSpPr>
        <p:spPr bwMode="auto">
          <a:xfrm>
            <a:off x="425450" y="2276475"/>
            <a:ext cx="8353425" cy="1362075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eaLnBrk="1" hangingPunct="1"/>
            <a:r>
              <a:rPr lang="de-DE" altLang="de-DE" sz="4000" cap="none" dirty="0"/>
              <a:t>Eigenschaften von Rennbooten</a:t>
            </a:r>
          </a:p>
        </p:txBody>
      </p:sp>
      <p:sp>
        <p:nvSpPr>
          <p:cNvPr id="4101" name="Foliennummernplatzhalter 5">
            <a:extLst>
              <a:ext uri="{FF2B5EF4-FFF2-40B4-BE49-F238E27FC236}">
                <a16:creationId xmlns:a16="http://schemas.microsoft.com/office/drawing/2014/main" id="{17B1D6C0-6439-4431-AD8F-F714BCE54256}"/>
              </a:ext>
            </a:extLst>
          </p:cNvPr>
          <p:cNvSpPr txBox="1">
            <a:spLocks noGrp="1"/>
          </p:cNvSpPr>
          <p:nvPr/>
        </p:nvSpPr>
        <p:spPr bwMode="auto">
          <a:xfrm>
            <a:off x="8316913" y="6519863"/>
            <a:ext cx="430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Lucida Grande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Lucida Grande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D7EBBCA-9EFB-4307-8704-8BE42C7A5372}" type="slidenum">
              <a:rPr lang="de-CH" altLang="de-DE" sz="800" b="1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de-CH" altLang="de-DE" sz="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>
            <a:extLst>
              <a:ext uri="{FF2B5EF4-FFF2-40B4-BE49-F238E27FC236}">
                <a16:creationId xmlns:a16="http://schemas.microsoft.com/office/drawing/2014/main" id="{41BBE9CE-1F40-418F-A2DA-07D2C1C19191}"/>
              </a:ext>
            </a:extLst>
          </p:cNvPr>
          <p:cNvSpPr>
            <a:spLocks/>
          </p:cNvSpPr>
          <p:nvPr/>
        </p:nvSpPr>
        <p:spPr bwMode="auto">
          <a:xfrm>
            <a:off x="395288" y="248474"/>
            <a:ext cx="7057032" cy="574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Lucida Grande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Lucida Grande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800" b="1" dirty="0"/>
              <a:t>Agenda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5F768B9F-20C7-4BED-B443-FE33FDAEB91E}"/>
              </a:ext>
            </a:extLst>
          </p:cNvPr>
          <p:cNvSpPr txBox="1">
            <a:spLocks/>
          </p:cNvSpPr>
          <p:nvPr/>
        </p:nvSpPr>
        <p:spPr bwMode="auto">
          <a:xfrm>
            <a:off x="369868" y="1772816"/>
            <a:ext cx="8353425" cy="453650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tabLst>
                <a:tab pos="6642100" algn="l"/>
              </a:tabLst>
              <a:defRPr/>
            </a:pPr>
            <a:r>
              <a:rPr lang="de-DE" dirty="0"/>
              <a:t>Honigwaben-Sandwichstruktur</a:t>
            </a:r>
          </a:p>
          <a:p>
            <a:pPr eaLnBrk="1" hangingPunct="1">
              <a:tabLst>
                <a:tab pos="6642100" algn="l"/>
              </a:tabLst>
              <a:defRPr/>
            </a:pPr>
            <a:r>
              <a:rPr lang="de-DE" dirty="0"/>
              <a:t>Minimalgewicht von FISA Regattabooten</a:t>
            </a:r>
          </a:p>
          <a:p>
            <a:pPr eaLnBrk="1" hangingPunct="1">
              <a:tabLst>
                <a:tab pos="6642100" algn="l"/>
              </a:tabLst>
              <a:defRPr/>
            </a:pPr>
            <a:r>
              <a:rPr lang="de-DE" dirty="0"/>
              <a:t>Mannschaftsgewicht</a:t>
            </a:r>
          </a:p>
          <a:p>
            <a:pPr eaLnBrk="1" hangingPunct="1">
              <a:tabLst>
                <a:tab pos="6642100" algn="l"/>
              </a:tabLst>
              <a:defRPr/>
            </a:pPr>
            <a:endParaRPr lang="de-DE" dirty="0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0B7D77D2-35A2-4D69-8350-7FBC8897D0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42988" y="6597650"/>
            <a:ext cx="7129462" cy="2603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Lucida Grande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Lucida Grande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dirty="0">
                <a:solidFill>
                  <a:schemeClr val="bg1"/>
                </a:solidFill>
              </a:rPr>
              <a:t>Leiter Breitensport Andreas Steffen</a:t>
            </a: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387D1BB-E965-4794-9C6C-139B8D8DE9ED}"/>
              </a:ext>
            </a:extLst>
          </p:cNvPr>
          <p:cNvSpPr txBox="1">
            <a:spLocks noGrp="1"/>
          </p:cNvSpPr>
          <p:nvPr/>
        </p:nvSpPr>
        <p:spPr bwMode="auto">
          <a:xfrm>
            <a:off x="8316913" y="6519863"/>
            <a:ext cx="430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Lucida Grande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Lucida Grande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D7EBBCA-9EFB-4307-8704-8BE42C7A5372}" type="slidenum">
              <a:rPr lang="de-CH" altLang="de-DE" sz="800" b="1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de-CH" altLang="de-DE" sz="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52759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nummernplatzhalter 12">
            <a:extLst>
              <a:ext uri="{FF2B5EF4-FFF2-40B4-BE49-F238E27FC236}">
                <a16:creationId xmlns:a16="http://schemas.microsoft.com/office/drawing/2014/main" id="{33587174-FC6A-4698-8D01-E7E4D96C37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Lucida Grande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Lucida Grande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1B295C6-08DC-4FFE-9805-8ECB294B109D}" type="slidenum">
              <a:rPr lang="de-CH" altLang="de-DE" sz="80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de-CH" altLang="de-DE" sz="800">
              <a:solidFill>
                <a:schemeClr val="bg1"/>
              </a:solidFill>
            </a:endParaRP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41BBE9CE-1F40-418F-A2DA-07D2C1C19191}"/>
              </a:ext>
            </a:extLst>
          </p:cNvPr>
          <p:cNvSpPr>
            <a:spLocks/>
          </p:cNvSpPr>
          <p:nvPr/>
        </p:nvSpPr>
        <p:spPr bwMode="auto">
          <a:xfrm>
            <a:off x="395288" y="262037"/>
            <a:ext cx="6913016" cy="574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Lucida Grande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Lucida Grande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800" b="1" dirty="0"/>
              <a:t>Honigwaben- Sandwichstruktur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31548D4D-365B-46CD-B5E2-C68409D9C2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42988" y="6597650"/>
            <a:ext cx="7129462" cy="2603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Lucida Grande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Lucida Grande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dirty="0">
                <a:solidFill>
                  <a:schemeClr val="bg1"/>
                </a:solidFill>
              </a:rPr>
              <a:t>Leiter Breitensport Andreas Steffen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198701D-EFB6-4319-9CF7-E64C2C34ED3D}"/>
              </a:ext>
            </a:extLst>
          </p:cNvPr>
          <p:cNvSpPr txBox="1"/>
          <p:nvPr/>
        </p:nvSpPr>
        <p:spPr>
          <a:xfrm>
            <a:off x="2347020" y="5091646"/>
            <a:ext cx="99257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Carbon</a:t>
            </a:r>
          </a:p>
        </p:txBody>
      </p:sp>
      <p:pic>
        <p:nvPicPr>
          <p:cNvPr id="1026" name="Picture 2" descr="https://upload.wikimedia.org/wikipedia/commons/thumb/b/b2/CompositeSandwich.png/220px-CompositeSandwich.png">
            <a:extLst>
              <a:ext uri="{FF2B5EF4-FFF2-40B4-BE49-F238E27FC236}">
                <a16:creationId xmlns:a16="http://schemas.microsoft.com/office/drawing/2014/main" id="{78D346E5-5F34-4F7D-8FCA-1BDC453EC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29000"/>
            <a:ext cx="2095500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8229BF6-0DED-4004-A656-BA4859DFC13E}"/>
              </a:ext>
            </a:extLst>
          </p:cNvPr>
          <p:cNvSpPr txBox="1"/>
          <p:nvPr/>
        </p:nvSpPr>
        <p:spPr>
          <a:xfrm>
            <a:off x="2267744" y="4531187"/>
            <a:ext cx="232627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Kevlar </a:t>
            </a:r>
            <a:r>
              <a:rPr lang="en-US" b="1" dirty="0" err="1"/>
              <a:t>oder</a:t>
            </a:r>
            <a:r>
              <a:rPr lang="en-US" b="1" dirty="0"/>
              <a:t> Carbon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82D239-A98F-49C9-8B2C-526CC3C98087}"/>
              </a:ext>
            </a:extLst>
          </p:cNvPr>
          <p:cNvSpPr txBox="1"/>
          <p:nvPr/>
        </p:nvSpPr>
        <p:spPr>
          <a:xfrm>
            <a:off x="2348084" y="5836771"/>
            <a:ext cx="232627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Kevlar </a:t>
            </a:r>
            <a:r>
              <a:rPr lang="en-US" b="1" dirty="0" err="1"/>
              <a:t>oder</a:t>
            </a:r>
            <a:r>
              <a:rPr lang="en-US" b="1" dirty="0"/>
              <a:t> Carbon</a:t>
            </a:r>
          </a:p>
        </p:txBody>
      </p:sp>
      <p:pic>
        <p:nvPicPr>
          <p:cNvPr id="1028" name="Picture 4" descr="https://cdn.instructables.com/FOM/MCRE/IAEJMIE1/FOMMCREIAEJMIE1.LARGE.jpg?auto=webp&amp;width=1024&amp;height=1024&amp;fit=bounds">
            <a:extLst>
              <a:ext uri="{FF2B5EF4-FFF2-40B4-BE49-F238E27FC236}">
                <a16:creationId xmlns:a16="http://schemas.microsoft.com/office/drawing/2014/main" id="{54EBFB6B-D47B-49DB-B88A-DEDA00D782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71" t="19932" r="3103" b="26619"/>
          <a:stretch/>
        </p:blipFill>
        <p:spPr bwMode="auto">
          <a:xfrm>
            <a:off x="3672000" y="1476000"/>
            <a:ext cx="5472000" cy="28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425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>
            <a:extLst>
              <a:ext uri="{FF2B5EF4-FFF2-40B4-BE49-F238E27FC236}">
                <a16:creationId xmlns:a16="http://schemas.microsoft.com/office/drawing/2014/main" id="{41BBE9CE-1F40-418F-A2DA-07D2C1C19191}"/>
              </a:ext>
            </a:extLst>
          </p:cNvPr>
          <p:cNvSpPr>
            <a:spLocks/>
          </p:cNvSpPr>
          <p:nvPr/>
        </p:nvSpPr>
        <p:spPr bwMode="auto">
          <a:xfrm>
            <a:off x="395288" y="248474"/>
            <a:ext cx="7057032" cy="574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Lucida Grande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Lucida Grande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800" b="1" dirty="0"/>
              <a:t>Minimalgewicht von FISA Regattabooten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5F768B9F-20C7-4BED-B443-FE33FDAEB91E}"/>
              </a:ext>
            </a:extLst>
          </p:cNvPr>
          <p:cNvSpPr txBox="1">
            <a:spLocks/>
          </p:cNvSpPr>
          <p:nvPr/>
        </p:nvSpPr>
        <p:spPr bwMode="auto">
          <a:xfrm>
            <a:off x="369868" y="5589240"/>
            <a:ext cx="8353425" cy="72008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tabLst>
                <a:tab pos="6642100" algn="l"/>
              </a:tabLst>
              <a:defRPr/>
            </a:pPr>
            <a:r>
              <a:rPr lang="de-DE" dirty="0"/>
              <a:t>Mit Original-Auslegern, Rollsitzen, Stemmbrettern, Schuhen und Lautsprechern:  </a:t>
            </a:r>
            <a:r>
              <a:rPr lang="de-DE" dirty="0">
                <a:solidFill>
                  <a:srgbClr val="FF0000"/>
                </a:solidFill>
              </a:rPr>
              <a:t>Maximalgewicht = Minimalgewicht</a:t>
            </a:r>
          </a:p>
          <a:p>
            <a:pPr eaLnBrk="1" hangingPunct="1">
              <a:tabLst>
                <a:tab pos="6642100" algn="l"/>
              </a:tabLst>
              <a:defRPr/>
            </a:pPr>
            <a:endParaRPr lang="de-DE" dirty="0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0B7D77D2-35A2-4D69-8350-7FBC8897D0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42988" y="6597650"/>
            <a:ext cx="7129462" cy="2603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Lucida Grande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Lucida Grande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dirty="0">
                <a:solidFill>
                  <a:schemeClr val="bg1"/>
                </a:solidFill>
              </a:rPr>
              <a:t>Leiter Breitensport Andreas Steffen</a:t>
            </a: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387D1BB-E965-4794-9C6C-139B8D8DE9ED}"/>
              </a:ext>
            </a:extLst>
          </p:cNvPr>
          <p:cNvSpPr txBox="1">
            <a:spLocks noGrp="1"/>
          </p:cNvSpPr>
          <p:nvPr/>
        </p:nvSpPr>
        <p:spPr bwMode="auto">
          <a:xfrm>
            <a:off x="8316913" y="6519863"/>
            <a:ext cx="430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Lucida Grande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Lucida Grande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D7EBBCA-9EFB-4307-8704-8BE42C7A5372}" type="slidenum">
              <a:rPr lang="de-CH" altLang="de-DE" sz="800" b="1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de-CH" altLang="de-DE" sz="800" b="1">
              <a:solidFill>
                <a:schemeClr val="bg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230C0B5-ED4B-490B-9DE4-01474958CC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222996"/>
              </p:ext>
            </p:extLst>
          </p:nvPr>
        </p:nvGraphicFramePr>
        <p:xfrm>
          <a:off x="395288" y="3140968"/>
          <a:ext cx="712904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260">
                  <a:extLst>
                    <a:ext uri="{9D8B030D-6E8A-4147-A177-3AD203B41FA5}">
                      <a16:colId xmlns:a16="http://schemas.microsoft.com/office/drawing/2014/main" val="128382112"/>
                    </a:ext>
                  </a:extLst>
                </a:gridCol>
                <a:gridCol w="1782260">
                  <a:extLst>
                    <a:ext uri="{9D8B030D-6E8A-4147-A177-3AD203B41FA5}">
                      <a16:colId xmlns:a16="http://schemas.microsoft.com/office/drawing/2014/main" val="2171156980"/>
                    </a:ext>
                  </a:extLst>
                </a:gridCol>
                <a:gridCol w="2340384">
                  <a:extLst>
                    <a:ext uri="{9D8B030D-6E8A-4147-A177-3AD203B41FA5}">
                      <a16:colId xmlns:a16="http://schemas.microsoft.com/office/drawing/2014/main" val="27343623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631012865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r>
                        <a:rPr lang="en-US" dirty="0" err="1"/>
                        <a:t>Typ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err="1"/>
                        <a:t>Gewicht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err="1"/>
                        <a:t>Gewicht</a:t>
                      </a:r>
                      <a:r>
                        <a:rPr lang="en-US" dirty="0"/>
                        <a:t>/Person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Cox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584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Einer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14.0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797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Zweier</a:t>
                      </a:r>
                      <a:r>
                        <a:rPr lang="en-US" dirty="0"/>
                        <a:t> (2x, 2-)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27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13.5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3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Vierer</a:t>
                      </a:r>
                      <a:r>
                        <a:rPr lang="en-US" dirty="0"/>
                        <a:t>  (4-)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12.5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935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Vierer</a:t>
                      </a:r>
                      <a:r>
                        <a:rPr lang="en-US" dirty="0"/>
                        <a:t>  (4x)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52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13.0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526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Achter (8+)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96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12.0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55 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07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72189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>
            <a:extLst>
              <a:ext uri="{FF2B5EF4-FFF2-40B4-BE49-F238E27FC236}">
                <a16:creationId xmlns:a16="http://schemas.microsoft.com/office/drawing/2014/main" id="{41BBE9CE-1F40-418F-A2DA-07D2C1C19191}"/>
              </a:ext>
            </a:extLst>
          </p:cNvPr>
          <p:cNvSpPr>
            <a:spLocks/>
          </p:cNvSpPr>
          <p:nvPr/>
        </p:nvSpPr>
        <p:spPr bwMode="auto">
          <a:xfrm>
            <a:off x="395288" y="248474"/>
            <a:ext cx="7057032" cy="574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Lucida Grande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Lucida Grande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800" b="1" dirty="0"/>
              <a:t>Mannschaftsgewicht Azzurro:  80 kg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0B7D77D2-35A2-4D69-8350-7FBC8897D0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42988" y="6597650"/>
            <a:ext cx="7129462" cy="2603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Lucida Grande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Lucida Grande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dirty="0">
                <a:solidFill>
                  <a:schemeClr val="bg1"/>
                </a:solidFill>
              </a:rPr>
              <a:t>Leiter Breitensport Andreas Steffen</a:t>
            </a: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387D1BB-E965-4794-9C6C-139B8D8DE9ED}"/>
              </a:ext>
            </a:extLst>
          </p:cNvPr>
          <p:cNvSpPr txBox="1">
            <a:spLocks noGrp="1"/>
          </p:cNvSpPr>
          <p:nvPr/>
        </p:nvSpPr>
        <p:spPr bwMode="auto">
          <a:xfrm>
            <a:off x="8316913" y="6519863"/>
            <a:ext cx="430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Lucida Grande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Lucida Grande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D7EBBCA-9EFB-4307-8704-8BE42C7A5372}" type="slidenum">
              <a:rPr lang="de-CH" altLang="de-DE" sz="800" b="1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de-CH" altLang="de-DE" sz="800" b="1">
              <a:solidFill>
                <a:schemeClr val="bg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136656F-8CAD-44EB-8EE8-23FA832963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892301"/>
              </p:ext>
            </p:extLst>
          </p:nvPr>
        </p:nvGraphicFramePr>
        <p:xfrm>
          <a:off x="395288" y="980728"/>
          <a:ext cx="7243587" cy="45365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7199">
                  <a:extLst>
                    <a:ext uri="{9D8B030D-6E8A-4147-A177-3AD203B41FA5}">
                      <a16:colId xmlns:a16="http://schemas.microsoft.com/office/drawing/2014/main" val="3436458508"/>
                    </a:ext>
                  </a:extLst>
                </a:gridCol>
                <a:gridCol w="557199">
                  <a:extLst>
                    <a:ext uri="{9D8B030D-6E8A-4147-A177-3AD203B41FA5}">
                      <a16:colId xmlns:a16="http://schemas.microsoft.com/office/drawing/2014/main" val="1222299186"/>
                    </a:ext>
                  </a:extLst>
                </a:gridCol>
                <a:gridCol w="557199">
                  <a:extLst>
                    <a:ext uri="{9D8B030D-6E8A-4147-A177-3AD203B41FA5}">
                      <a16:colId xmlns:a16="http://schemas.microsoft.com/office/drawing/2014/main" val="943943789"/>
                    </a:ext>
                  </a:extLst>
                </a:gridCol>
                <a:gridCol w="557199">
                  <a:extLst>
                    <a:ext uri="{9D8B030D-6E8A-4147-A177-3AD203B41FA5}">
                      <a16:colId xmlns:a16="http://schemas.microsoft.com/office/drawing/2014/main" val="2678758657"/>
                    </a:ext>
                  </a:extLst>
                </a:gridCol>
                <a:gridCol w="557199">
                  <a:extLst>
                    <a:ext uri="{9D8B030D-6E8A-4147-A177-3AD203B41FA5}">
                      <a16:colId xmlns:a16="http://schemas.microsoft.com/office/drawing/2014/main" val="3024196235"/>
                    </a:ext>
                  </a:extLst>
                </a:gridCol>
                <a:gridCol w="557199">
                  <a:extLst>
                    <a:ext uri="{9D8B030D-6E8A-4147-A177-3AD203B41FA5}">
                      <a16:colId xmlns:a16="http://schemas.microsoft.com/office/drawing/2014/main" val="3663011712"/>
                    </a:ext>
                  </a:extLst>
                </a:gridCol>
                <a:gridCol w="557199">
                  <a:extLst>
                    <a:ext uri="{9D8B030D-6E8A-4147-A177-3AD203B41FA5}">
                      <a16:colId xmlns:a16="http://schemas.microsoft.com/office/drawing/2014/main" val="1747993200"/>
                    </a:ext>
                  </a:extLst>
                </a:gridCol>
                <a:gridCol w="557199">
                  <a:extLst>
                    <a:ext uri="{9D8B030D-6E8A-4147-A177-3AD203B41FA5}">
                      <a16:colId xmlns:a16="http://schemas.microsoft.com/office/drawing/2014/main" val="20418663"/>
                    </a:ext>
                  </a:extLst>
                </a:gridCol>
                <a:gridCol w="557199">
                  <a:extLst>
                    <a:ext uri="{9D8B030D-6E8A-4147-A177-3AD203B41FA5}">
                      <a16:colId xmlns:a16="http://schemas.microsoft.com/office/drawing/2014/main" val="3577653487"/>
                    </a:ext>
                  </a:extLst>
                </a:gridCol>
                <a:gridCol w="557199">
                  <a:extLst>
                    <a:ext uri="{9D8B030D-6E8A-4147-A177-3AD203B41FA5}">
                      <a16:colId xmlns:a16="http://schemas.microsoft.com/office/drawing/2014/main" val="82967190"/>
                    </a:ext>
                  </a:extLst>
                </a:gridCol>
                <a:gridCol w="557199">
                  <a:extLst>
                    <a:ext uri="{9D8B030D-6E8A-4147-A177-3AD203B41FA5}">
                      <a16:colId xmlns:a16="http://schemas.microsoft.com/office/drawing/2014/main" val="381948525"/>
                    </a:ext>
                  </a:extLst>
                </a:gridCol>
                <a:gridCol w="557199">
                  <a:extLst>
                    <a:ext uri="{9D8B030D-6E8A-4147-A177-3AD203B41FA5}">
                      <a16:colId xmlns:a16="http://schemas.microsoft.com/office/drawing/2014/main" val="3948841062"/>
                    </a:ext>
                  </a:extLst>
                </a:gridCol>
                <a:gridCol w="557199">
                  <a:extLst>
                    <a:ext uri="{9D8B030D-6E8A-4147-A177-3AD203B41FA5}">
                      <a16:colId xmlns:a16="http://schemas.microsoft.com/office/drawing/2014/main" val="1214022643"/>
                    </a:ext>
                  </a:extLst>
                </a:gridCol>
              </a:tblGrid>
              <a:tr h="348962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771748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3.50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3.25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3.00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2.75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2.50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2.25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2.00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1.75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1.50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594490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3.25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3.00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2.75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2.50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2.25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2.00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1.75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1.50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126370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3.00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2.75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2.50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2.25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2.00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1.75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1.50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0.25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819925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2.75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2.50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2.25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2.00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1.75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1.50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0.25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59164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2.50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2.25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2.00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1.75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1.50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0.25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-0.25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95499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2.25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2.00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1.75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1.50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0.25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-0.25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620193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2.00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1.75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1.50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0.25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-0.25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789811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1.75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1.50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0.25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-0.25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94221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1.50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0.25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-0.25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549586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0.25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-0.25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-1.50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238723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0.25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-0.25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-1.50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-1.75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837050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0.75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0.50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0.25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-0.25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-1.50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-1.75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-2.00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5727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43D4EAA-3E54-4288-8F07-C270232B88A0}"/>
              </a:ext>
            </a:extLst>
          </p:cNvPr>
          <p:cNvSpPr/>
          <p:nvPr/>
        </p:nvSpPr>
        <p:spPr>
          <a:xfrm>
            <a:off x="323528" y="568619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None/>
              <a:tabLst>
                <a:tab pos="6642100" algn="l"/>
              </a:tabLst>
              <a:defRPr/>
            </a:pPr>
            <a:r>
              <a:rPr lang="de-DE" dirty="0"/>
              <a:t>Verschiebung der Wasserlinie in cm  (Archimedes: G [kg] = V [dm</a:t>
            </a:r>
            <a:r>
              <a:rPr lang="de-DE" baseline="30000" dirty="0"/>
              <a:t>3</a:t>
            </a:r>
            <a:r>
              <a:rPr lang="de-DE" dirty="0"/>
              <a:t>] = A x H)</a:t>
            </a:r>
          </a:p>
          <a:p>
            <a:pPr>
              <a:tabLst>
                <a:tab pos="6642100" algn="l"/>
              </a:tabLst>
              <a:defRPr/>
            </a:pPr>
            <a:r>
              <a:rPr lang="de-DE" dirty="0">
                <a:solidFill>
                  <a:srgbClr val="FF0000"/>
                </a:solidFill>
              </a:rPr>
              <a:t>L = 9.6 m,  B =36.2 cm,  A = L x B = 3.48 m</a:t>
            </a:r>
            <a:r>
              <a:rPr lang="de-DE" baseline="30000" dirty="0">
                <a:solidFill>
                  <a:srgbClr val="FF0000"/>
                </a:solidFill>
              </a:rPr>
              <a:t>2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63820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>
            <a:extLst>
              <a:ext uri="{FF2B5EF4-FFF2-40B4-BE49-F238E27FC236}">
                <a16:creationId xmlns:a16="http://schemas.microsoft.com/office/drawing/2014/main" id="{41BBE9CE-1F40-418F-A2DA-07D2C1C19191}"/>
              </a:ext>
            </a:extLst>
          </p:cNvPr>
          <p:cNvSpPr>
            <a:spLocks/>
          </p:cNvSpPr>
          <p:nvPr/>
        </p:nvSpPr>
        <p:spPr bwMode="auto">
          <a:xfrm>
            <a:off x="395288" y="248474"/>
            <a:ext cx="7057032" cy="574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Lucida Grande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Lucida Grande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800" b="1" dirty="0"/>
              <a:t>Mannschaftsgewicht Paso </a:t>
            </a:r>
            <a:r>
              <a:rPr lang="de-DE" altLang="de-DE" sz="2800" b="1" dirty="0" err="1"/>
              <a:t>Doble</a:t>
            </a:r>
            <a:r>
              <a:rPr lang="de-DE" altLang="de-DE" sz="2800" b="1" dirty="0"/>
              <a:t>:  60 kg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0B7D77D2-35A2-4D69-8350-7FBC8897D0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42988" y="6597650"/>
            <a:ext cx="7129462" cy="2603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Lucida Grande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Lucida Grande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dirty="0">
                <a:solidFill>
                  <a:schemeClr val="bg1"/>
                </a:solidFill>
              </a:rPr>
              <a:t>Leiter Breitensport Andreas Steffen</a:t>
            </a: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387D1BB-E965-4794-9C6C-139B8D8DE9ED}"/>
              </a:ext>
            </a:extLst>
          </p:cNvPr>
          <p:cNvSpPr txBox="1">
            <a:spLocks noGrp="1"/>
          </p:cNvSpPr>
          <p:nvPr/>
        </p:nvSpPr>
        <p:spPr bwMode="auto">
          <a:xfrm>
            <a:off x="8316913" y="6519863"/>
            <a:ext cx="430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Lucida Grande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Lucida Grande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D7EBBCA-9EFB-4307-8704-8BE42C7A5372}" type="slidenum">
              <a:rPr lang="de-CH" altLang="de-DE" sz="800" b="1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de-CH" altLang="de-DE" sz="800" b="1">
              <a:solidFill>
                <a:schemeClr val="bg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4029063-B0D7-456E-9BAB-99B63C1FFD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75047"/>
              </p:ext>
            </p:extLst>
          </p:nvPr>
        </p:nvGraphicFramePr>
        <p:xfrm>
          <a:off x="395288" y="1003682"/>
          <a:ext cx="7243587" cy="45365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304">
                  <a:extLst>
                    <a:ext uri="{9D8B030D-6E8A-4147-A177-3AD203B41FA5}">
                      <a16:colId xmlns:a16="http://schemas.microsoft.com/office/drawing/2014/main" val="2329671614"/>
                    </a:ext>
                  </a:extLst>
                </a:gridCol>
                <a:gridCol w="610094">
                  <a:extLst>
                    <a:ext uri="{9D8B030D-6E8A-4147-A177-3AD203B41FA5}">
                      <a16:colId xmlns:a16="http://schemas.microsoft.com/office/drawing/2014/main" val="3414005482"/>
                    </a:ext>
                  </a:extLst>
                </a:gridCol>
                <a:gridCol w="557199">
                  <a:extLst>
                    <a:ext uri="{9D8B030D-6E8A-4147-A177-3AD203B41FA5}">
                      <a16:colId xmlns:a16="http://schemas.microsoft.com/office/drawing/2014/main" val="1163472282"/>
                    </a:ext>
                  </a:extLst>
                </a:gridCol>
                <a:gridCol w="557199">
                  <a:extLst>
                    <a:ext uri="{9D8B030D-6E8A-4147-A177-3AD203B41FA5}">
                      <a16:colId xmlns:a16="http://schemas.microsoft.com/office/drawing/2014/main" val="1861547280"/>
                    </a:ext>
                  </a:extLst>
                </a:gridCol>
                <a:gridCol w="557199">
                  <a:extLst>
                    <a:ext uri="{9D8B030D-6E8A-4147-A177-3AD203B41FA5}">
                      <a16:colId xmlns:a16="http://schemas.microsoft.com/office/drawing/2014/main" val="3392349206"/>
                    </a:ext>
                  </a:extLst>
                </a:gridCol>
                <a:gridCol w="557199">
                  <a:extLst>
                    <a:ext uri="{9D8B030D-6E8A-4147-A177-3AD203B41FA5}">
                      <a16:colId xmlns:a16="http://schemas.microsoft.com/office/drawing/2014/main" val="2675067124"/>
                    </a:ext>
                  </a:extLst>
                </a:gridCol>
                <a:gridCol w="557199">
                  <a:extLst>
                    <a:ext uri="{9D8B030D-6E8A-4147-A177-3AD203B41FA5}">
                      <a16:colId xmlns:a16="http://schemas.microsoft.com/office/drawing/2014/main" val="1404810415"/>
                    </a:ext>
                  </a:extLst>
                </a:gridCol>
                <a:gridCol w="557199">
                  <a:extLst>
                    <a:ext uri="{9D8B030D-6E8A-4147-A177-3AD203B41FA5}">
                      <a16:colId xmlns:a16="http://schemas.microsoft.com/office/drawing/2014/main" val="2969923624"/>
                    </a:ext>
                  </a:extLst>
                </a:gridCol>
                <a:gridCol w="557199">
                  <a:extLst>
                    <a:ext uri="{9D8B030D-6E8A-4147-A177-3AD203B41FA5}">
                      <a16:colId xmlns:a16="http://schemas.microsoft.com/office/drawing/2014/main" val="2137496344"/>
                    </a:ext>
                  </a:extLst>
                </a:gridCol>
                <a:gridCol w="557199">
                  <a:extLst>
                    <a:ext uri="{9D8B030D-6E8A-4147-A177-3AD203B41FA5}">
                      <a16:colId xmlns:a16="http://schemas.microsoft.com/office/drawing/2014/main" val="114546568"/>
                    </a:ext>
                  </a:extLst>
                </a:gridCol>
                <a:gridCol w="557199">
                  <a:extLst>
                    <a:ext uri="{9D8B030D-6E8A-4147-A177-3AD203B41FA5}">
                      <a16:colId xmlns:a16="http://schemas.microsoft.com/office/drawing/2014/main" val="288785268"/>
                    </a:ext>
                  </a:extLst>
                </a:gridCol>
                <a:gridCol w="557199">
                  <a:extLst>
                    <a:ext uri="{9D8B030D-6E8A-4147-A177-3AD203B41FA5}">
                      <a16:colId xmlns:a16="http://schemas.microsoft.com/office/drawing/2014/main" val="315294627"/>
                    </a:ext>
                  </a:extLst>
                </a:gridCol>
                <a:gridCol w="557199">
                  <a:extLst>
                    <a:ext uri="{9D8B030D-6E8A-4147-A177-3AD203B41FA5}">
                      <a16:colId xmlns:a16="http://schemas.microsoft.com/office/drawing/2014/main" val="1022831265"/>
                    </a:ext>
                  </a:extLst>
                </a:gridCol>
              </a:tblGrid>
              <a:tr h="348962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724160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1.50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0.25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-0.25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330920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0.25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-0.25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-1.50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829845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0.25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-0.25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-1.50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-1.75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158265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0.25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-0.25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-1.50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-1.75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-2.00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310059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0.50</a:t>
                      </a:r>
                      <a:endParaRPr lang="en-US" sz="1400" b="1" i="0" u="none" strike="noStrike" dirty="0">
                        <a:solidFill>
                          <a:srgbClr val="ED1C24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0.25</a:t>
                      </a:r>
                      <a:endParaRPr lang="en-US" sz="1400" b="1" i="0" u="none" strike="noStrike" dirty="0">
                        <a:solidFill>
                          <a:srgbClr val="ED1C24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-0.25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-1.50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-1.75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-2.00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-2.25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1732533209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0.25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-0.25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-1.50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-1.75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-2.00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-2.25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-2.50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786837530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-0.25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-1.50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-1.75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-2.00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-2.25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-2.50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-2.75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2373772900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-0.25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-1.50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-1.75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-2.00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-2.25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-2.50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-2.75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-3.00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2432684008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-1.50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-1.75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-2.00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-2.25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-2.50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-2.75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-3.00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-3.25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2338162788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-0.75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-1.50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-1.75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-2.00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-2.25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-2.50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-2.75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-3.00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-3.25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-3.50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177971074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-1.00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-1.50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-1.75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-2.00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-2.25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-2.50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-2.75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-3.00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-3.25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-3.50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-3.75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2533527830"/>
                  </a:ext>
                </a:extLst>
              </a:tr>
              <a:tr h="348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-1.25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-1.50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-1.75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-2.00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-2.25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-2.50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-2.75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-3.00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-3.25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-3.50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-3.75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-4.00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1388190650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A6449277-B3B8-4FBB-B3BB-58D3DAC9A86C}"/>
              </a:ext>
            </a:extLst>
          </p:cNvPr>
          <p:cNvSpPr/>
          <p:nvPr/>
        </p:nvSpPr>
        <p:spPr>
          <a:xfrm>
            <a:off x="323528" y="5686196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None/>
              <a:tabLst>
                <a:tab pos="6642100" algn="l"/>
              </a:tabLst>
              <a:defRPr/>
            </a:pPr>
            <a:r>
              <a:rPr lang="de-DE" dirty="0"/>
              <a:t>Verschiebung der Wasserlinie in cm  (Archimedes: G [kg] = V [dm</a:t>
            </a:r>
            <a:r>
              <a:rPr lang="de-DE" baseline="30000" dirty="0"/>
              <a:t>3</a:t>
            </a:r>
            <a:r>
              <a:rPr lang="de-DE" dirty="0"/>
              <a:t>] = A x H)</a:t>
            </a:r>
          </a:p>
          <a:p>
            <a:pPr>
              <a:tabLst>
                <a:tab pos="6642100" algn="l"/>
              </a:tabLst>
              <a:defRPr/>
            </a:pPr>
            <a:r>
              <a:rPr lang="de-DE" dirty="0">
                <a:solidFill>
                  <a:srgbClr val="FF0000"/>
                </a:solidFill>
              </a:rPr>
              <a:t>L = 9.0 m,  B =33.5 cm,  A = L x B = 3.02 m</a:t>
            </a:r>
            <a:r>
              <a:rPr lang="de-DE" baseline="30000" dirty="0">
                <a:solidFill>
                  <a:srgbClr val="FF0000"/>
                </a:solidFill>
              </a:rPr>
              <a:t>2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35125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RCRJ_Vorlage_Praesentation">
  <a:themeElements>
    <a:clrScheme name="RCRJ">
      <a:dk1>
        <a:srgbClr val="000000"/>
      </a:dk1>
      <a:lt1>
        <a:srgbClr val="FFFFFF"/>
      </a:lt1>
      <a:dk2>
        <a:srgbClr val="F2F2F2"/>
      </a:dk2>
      <a:lt2>
        <a:srgbClr val="BFBFBF"/>
      </a:lt2>
      <a:accent1>
        <a:srgbClr val="C2010B"/>
      </a:accent1>
      <a:accent2>
        <a:srgbClr val="F2F2F2"/>
      </a:accent2>
      <a:accent3>
        <a:srgbClr val="D8D8D8"/>
      </a:accent3>
      <a:accent4>
        <a:srgbClr val="BFBFBF"/>
      </a:accent4>
      <a:accent5>
        <a:srgbClr val="A5A5A5"/>
      </a:accent5>
      <a:accent6>
        <a:srgbClr val="7F7F7F"/>
      </a:accent6>
      <a:hlink>
        <a:srgbClr val="C2010B"/>
      </a:hlink>
      <a:folHlink>
        <a:srgbClr val="595959"/>
      </a:folHlink>
    </a:clrScheme>
    <a:fontScheme name="1_RCRJ_Vorlage_Praesentation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1360</TotalTime>
  <Words>694</Words>
  <Application>Microsoft Office PowerPoint</Application>
  <PresentationFormat>On-screen Show (4:3)</PresentationFormat>
  <Paragraphs>386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Lucida Grande</vt:lpstr>
      <vt:lpstr>1_RCRJ_Vorlage_Praesentation</vt:lpstr>
      <vt:lpstr>Benutzerdefiniertes Design</vt:lpstr>
      <vt:lpstr>Eigenschaften von Rennbooten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HSR Hochschule Rapperswil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Florian Gschwend</dc:creator>
  <cp:lastModifiedBy>Andreas Steffen</cp:lastModifiedBy>
  <cp:revision>331</cp:revision>
  <dcterms:created xsi:type="dcterms:W3CDTF">2009-04-16T07:28:36Z</dcterms:created>
  <dcterms:modified xsi:type="dcterms:W3CDTF">2019-09-06T11:42:39Z</dcterms:modified>
</cp:coreProperties>
</file>