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483" r:id="rId3"/>
    <p:sldId id="506" r:id="rId4"/>
    <p:sldId id="491" r:id="rId5"/>
    <p:sldId id="526" r:id="rId6"/>
    <p:sldId id="485" r:id="rId7"/>
    <p:sldId id="520" r:id="rId8"/>
    <p:sldId id="505" r:id="rId9"/>
    <p:sldId id="521" r:id="rId10"/>
    <p:sldId id="522" r:id="rId11"/>
    <p:sldId id="508" r:id="rId12"/>
    <p:sldId id="509" r:id="rId13"/>
    <p:sldId id="510" r:id="rId14"/>
    <p:sldId id="524" r:id="rId15"/>
    <p:sldId id="525" r:id="rId16"/>
    <p:sldId id="492" r:id="rId17"/>
    <p:sldId id="511" r:id="rId18"/>
    <p:sldId id="523" r:id="rId19"/>
    <p:sldId id="507" r:id="rId20"/>
    <p:sldId id="515" r:id="rId21"/>
    <p:sldId id="516" r:id="rId22"/>
    <p:sldId id="517" r:id="rId23"/>
    <p:sldId id="512" r:id="rId24"/>
    <p:sldId id="514" r:id="rId25"/>
    <p:sldId id="518" r:id="rId26"/>
    <p:sldId id="519" r:id="rId27"/>
  </p:sldIdLst>
  <p:sldSz cx="9144000" cy="6858000" type="screen4x3"/>
  <p:notesSz cx="6867525" cy="9993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40000"/>
      </a:spcBef>
      <a:spcAft>
        <a:spcPct val="0"/>
      </a:spcAft>
      <a:buClr>
        <a:srgbClr val="0000FF"/>
      </a:buClr>
      <a:buSzPct val="120000"/>
      <a:buFont typeface="Wingdings" pitchFamily="2" charset="2"/>
      <a:buChar char="î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99"/>
    <a:srgbClr val="FFFF99"/>
    <a:srgbClr val="66FFCC"/>
    <a:srgbClr val="95CDFF"/>
    <a:srgbClr val="CCFFFF"/>
    <a:srgbClr val="FFCCFF"/>
    <a:srgbClr val="009999"/>
    <a:srgbClr val="FFB49A"/>
    <a:srgbClr val="FF9999"/>
    <a:srgbClr val="005B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07" autoAdjust="0"/>
  </p:normalViewPr>
  <p:slideViewPr>
    <p:cSldViewPr showGuides="1">
      <p:cViewPr>
        <p:scale>
          <a:sx n="75" d="100"/>
          <a:sy n="75" d="100"/>
        </p:scale>
        <p:origin x="-1008" y="-150"/>
      </p:cViewPr>
      <p:guideLst>
        <p:guide orient="horz" pos="1842"/>
        <p:guide pos="38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20" y="-72"/>
      </p:cViewPr>
      <p:guideLst>
        <p:guide orient="horz" pos="3149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25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6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570" y="4759329"/>
            <a:ext cx="5035971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270" tIns="47811" rIns="97270" bIns="47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55650"/>
            <a:ext cx="49784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5541" y="9692858"/>
            <a:ext cx="1196444" cy="3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32" tIns="47917" rIns="95832" bIns="47917" numCol="1" anchor="b" anchorCtr="0" compatLnSpc="1">
            <a:prstTxWarp prst="textNoShape">
              <a:avLst/>
            </a:prstTxWarp>
          </a:bodyPr>
          <a:lstStyle>
            <a:lvl1pPr algn="ctr" defTabSz="958520">
              <a:spcBef>
                <a:spcPct val="0"/>
              </a:spcBef>
              <a:buClrTx/>
              <a:buSzTx/>
              <a:buFontTx/>
              <a:buNone/>
              <a:defRPr sz="1300"/>
            </a:lvl1pPr>
          </a:lstStyle>
          <a:p>
            <a:fld id="{55DA8168-9F83-4100-8BF2-826B6378E95C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E0EE7-3052-43CF-8871-A91024609EBE}" type="slidenum">
              <a:rPr lang="de-DE"/>
              <a:pPr/>
              <a:t>1</a:t>
            </a:fld>
            <a:endParaRPr lang="de-DE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55650"/>
            <a:ext cx="4978400" cy="3733800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2" y="4759329"/>
            <a:ext cx="5037574" cy="4519605"/>
          </a:xfrm>
        </p:spPr>
        <p:txBody>
          <a:bodyPr/>
          <a:lstStyle/>
          <a:p>
            <a:r>
              <a:rPr lang="en-GB"/>
              <a:t>   </a:t>
            </a: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063330" y="4698599"/>
            <a:ext cx="5039179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590" tIns="48796" rIns="97590" bIns="48796"/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0EB06-2CC1-4177-BDC0-A6D93657F71C}" type="slidenum">
              <a:rPr lang="de-DE"/>
              <a:pPr/>
              <a:t>12</a:t>
            </a:fld>
            <a:endParaRPr lang="de-DE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12570" y="4760928"/>
            <a:ext cx="5035971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/>
          <a:p>
            <a:pPr defTabSz="768172">
              <a:spcBef>
                <a:spcPct val="30000"/>
              </a:spcBef>
              <a:buClrTx/>
              <a:buSzTx/>
              <a:buNone/>
            </a:pPr>
            <a:r>
              <a:rPr lang="de-CH" sz="1000" b="1" dirty="0" err="1" smtClean="0">
                <a:latin typeface="Arial" charset="0"/>
              </a:rPr>
              <a:t>Creating</a:t>
            </a:r>
            <a:r>
              <a:rPr lang="de-CH" sz="1000" b="1" dirty="0" smtClean="0">
                <a:latin typeface="Arial" charset="0"/>
              </a:rPr>
              <a:t> SQL-</a:t>
            </a:r>
            <a:r>
              <a:rPr lang="de-CH" sz="1000" b="1" dirty="0" err="1" smtClean="0">
                <a:latin typeface="Arial" charset="0"/>
              </a:rPr>
              <a:t>based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address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pools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and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configuration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attributes</a:t>
            </a:r>
            <a:endParaRPr lang="de-CH" sz="1000" b="1" dirty="0" smtClean="0">
              <a:latin typeface="Arial" charset="0"/>
            </a:endParaRPr>
          </a:p>
          <a:p>
            <a:pPr defTabSz="768172">
              <a:spcBef>
                <a:spcPct val="30000"/>
              </a:spcBef>
              <a:buClrTx/>
              <a:buSzTx/>
              <a:buNone/>
            </a:pPr>
            <a:r>
              <a:rPr lang="de-CH" sz="1000" dirty="0" smtClean="0">
                <a:latin typeface="Arial" charset="0"/>
              </a:rPr>
              <a:t>http://wiki.strongswan.org/projects/strongswan/wiki/IpsecPool</a:t>
            </a:r>
          </a:p>
          <a:p>
            <a:pPr defTabSz="768172">
              <a:spcBef>
                <a:spcPct val="30000"/>
              </a:spcBef>
              <a:buClrTx/>
              <a:buSzTx/>
              <a:buNone/>
            </a:pPr>
            <a:r>
              <a:rPr lang="de-CH" sz="1000" b="1" dirty="0" err="1" smtClean="0">
                <a:latin typeface="Arial" charset="0"/>
              </a:rPr>
              <a:t>Configuration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of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the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attr-sql</a:t>
            </a:r>
            <a:r>
              <a:rPr lang="de-CH" sz="1000" b="1" dirty="0" smtClean="0">
                <a:latin typeface="Arial" charset="0"/>
              </a:rPr>
              <a:t> </a:t>
            </a:r>
            <a:r>
              <a:rPr lang="de-CH" sz="1000" b="1" dirty="0" err="1" smtClean="0">
                <a:latin typeface="Arial" charset="0"/>
              </a:rPr>
              <a:t>plugin</a:t>
            </a:r>
            <a:endParaRPr lang="de-CH" sz="1000" b="1" dirty="0" smtClean="0">
              <a:latin typeface="Arial" charset="0"/>
            </a:endParaRPr>
          </a:p>
          <a:p>
            <a:pPr defTabSz="768172">
              <a:spcBef>
                <a:spcPct val="30000"/>
              </a:spcBef>
              <a:buClrTx/>
              <a:buSzTx/>
              <a:buNone/>
            </a:pPr>
            <a:r>
              <a:rPr lang="de-CH" sz="1000" dirty="0" smtClean="0"/>
              <a:t> </a:t>
            </a:r>
            <a:r>
              <a:rPr lang="de-DE" sz="1000" dirty="0" smtClean="0"/>
              <a:t>• </a:t>
            </a:r>
            <a:r>
              <a:rPr lang="de-CH" sz="1000" dirty="0" smtClean="0">
                <a:latin typeface="Arial" charset="0"/>
              </a:rPr>
              <a:t>http://wiki.strongswan.org/projects/strongswan/wiki/AttrSQL</a:t>
            </a:r>
          </a:p>
          <a:p>
            <a:pPr defTabSz="768172">
              <a:spcBef>
                <a:spcPct val="30000"/>
              </a:spcBef>
              <a:buClrTx/>
              <a:buSzTx/>
              <a:buNone/>
            </a:pPr>
            <a:endParaRPr lang="de-CH" sz="1000" dirty="0">
              <a:latin typeface="Arial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052102" y="6546075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1052102" y="684013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052102" y="743145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052102" y="772711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1052102" y="861250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1052102" y="920222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13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 dirty="0"/>
              <a:t>N</a:t>
            </a:r>
            <a:r>
              <a:rPr lang="de-CH" baseline="-25000" dirty="0"/>
              <a:t> </a:t>
            </a:r>
            <a:r>
              <a:rPr lang="de-CH" dirty="0"/>
              <a:t>        </a:t>
            </a:r>
            <a:r>
              <a:rPr lang="de-CH" dirty="0" err="1"/>
              <a:t>Rekeying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(optional)</a:t>
            </a:r>
          </a:p>
          <a:p>
            <a:r>
              <a:rPr lang="en-GB" b="1" dirty="0" err="1"/>
              <a:t>SA</a:t>
            </a:r>
            <a:r>
              <a:rPr lang="en-GB" sz="1200" b="1" baseline="-25000" dirty="0" err="1"/>
              <a:t>i</a:t>
            </a:r>
            <a:r>
              <a:rPr lang="en-GB" dirty="0"/>
              <a:t>     Suite of cryptographic proposals for the Child SA (ESP and/or AH)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i</a:t>
            </a:r>
            <a:r>
              <a:rPr lang="en-GB" dirty="0"/>
              <a:t>        Initiator Nonce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i</a:t>
            </a:r>
            <a:r>
              <a:rPr lang="en-GB" b="1" dirty="0"/>
              <a:t> </a:t>
            </a:r>
            <a:r>
              <a:rPr lang="en-GB" dirty="0"/>
              <a:t>     </a:t>
            </a:r>
            <a:r>
              <a:rPr lang="en-GB" dirty="0" err="1"/>
              <a:t>Initiatior</a:t>
            </a:r>
            <a:r>
              <a:rPr lang="en-GB" dirty="0"/>
              <a:t>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  <a:p>
            <a:endParaRPr lang="en-GB" dirty="0"/>
          </a:p>
          <a:p>
            <a:r>
              <a:rPr lang="en-GB" b="1" dirty="0"/>
              <a:t>SA1</a:t>
            </a:r>
            <a:r>
              <a:rPr lang="en-GB" sz="1200" b="1" baseline="-25000" dirty="0"/>
              <a:t>r</a:t>
            </a:r>
            <a:r>
              <a:rPr lang="en-GB" dirty="0"/>
              <a:t>   Selection of a cryptographic proposal for the IKE SA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r</a:t>
            </a:r>
            <a:r>
              <a:rPr lang="en-GB" dirty="0"/>
              <a:t>       Responder Nonce</a:t>
            </a:r>
            <a:r>
              <a:rPr lang="en-GB" b="1" dirty="0"/>
              <a:t> 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r</a:t>
            </a:r>
            <a:r>
              <a:rPr lang="en-GB" b="1" baseline="-25000" dirty="0"/>
              <a:t> </a:t>
            </a:r>
            <a:r>
              <a:rPr lang="en-GB" dirty="0"/>
              <a:t>    Responder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1639B-FAF2-464F-A73B-65600F25E58D}" type="slidenum">
              <a:rPr lang="de-DE"/>
              <a:pPr/>
              <a:t>14</a:t>
            </a:fld>
            <a:endParaRPr lang="de-DE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GB" dirty="0" smtClean="0"/>
              <a:t>http://www.revosec.ch/en/company</a:t>
            </a:r>
            <a:endParaRPr lang="en-GB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052102" y="6546075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1052102" y="684013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1052102" y="743145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1052102" y="772711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052102" y="861250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1052102" y="920222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052102" y="566069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BDC43-C231-46D9-868E-6729F2621931}" type="slidenum">
              <a:rPr lang="de-DE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55650"/>
            <a:ext cx="4981575" cy="3735388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1" y="4759329"/>
            <a:ext cx="5037574" cy="4519605"/>
          </a:xfrm>
        </p:spPr>
        <p:txBody>
          <a:bodyPr/>
          <a:lstStyle/>
          <a:p>
            <a:r>
              <a:rPr lang="en-GB" dirty="0"/>
              <a:t>  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063329" y="4698599"/>
            <a:ext cx="5039179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599" tIns="48801" rIns="97599" bIns="48801"/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97259" y="4998312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97259" y="5289507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97259" y="5579048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97259" y="5870244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97259" y="6158131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97259" y="6449327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97259" y="6738868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97259" y="7030064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97259" y="7319605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97259" y="7610801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97259" y="7900343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897259" y="8191539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897259" y="8481079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897259" y="8772275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897259" y="9061818"/>
            <a:ext cx="5073011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BD0C0-8D3C-4194-ACDA-103DBD65F401}" type="slidenum">
              <a:rPr lang="de-DE"/>
              <a:pPr/>
              <a:t>17</a:t>
            </a:fld>
            <a:endParaRPr lang="de-D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8409" tIns="44204" rIns="88409" bIns="44204"/>
          <a:lstStyle/>
          <a:p>
            <a:r>
              <a:rPr lang="de-CH" smtClean="0"/>
              <a:t>  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052102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052102" y="536503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052102" y="5659096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1052102" y="654447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1052102" y="683853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1052102" y="74298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1052102" y="772552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1052102" y="861090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1052102" y="920222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64932" y="573740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064932" y="6039458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64932" y="6335118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64932" y="66339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064932" y="5139692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064932" y="544014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AR      Access Requestor</a:t>
            </a:r>
            <a:br>
              <a:rPr lang="de-DE" dirty="0" smtClean="0"/>
            </a:br>
            <a:r>
              <a:rPr lang="de-DE" dirty="0" smtClean="0"/>
              <a:t> • IF        Interface</a:t>
            </a:r>
            <a:br>
              <a:rPr lang="de-DE" dirty="0" smtClean="0"/>
            </a:br>
            <a:r>
              <a:rPr lang="de-DE" dirty="0" smtClean="0"/>
              <a:t> • IMC     Integrity Measurement Collector</a:t>
            </a:r>
            <a:br>
              <a:rPr lang="de-DE" dirty="0" smtClean="0"/>
            </a:br>
            <a:r>
              <a:rPr lang="de-DE" dirty="0" smtClean="0"/>
              <a:t> • IMV     Integrity Measurement Verifier</a:t>
            </a:r>
            <a:br>
              <a:rPr lang="de-DE" dirty="0" smtClean="0"/>
            </a:br>
            <a:r>
              <a:rPr lang="de-DE" dirty="0" smtClean="0"/>
              <a:t> • M         Measurement</a:t>
            </a:r>
            <a:br>
              <a:rPr lang="de-DE" dirty="0" smtClean="0"/>
            </a:br>
            <a:r>
              <a:rPr lang="de-DE" dirty="0" smtClean="0"/>
              <a:t> • PDP    Policy Decision Point</a:t>
            </a:r>
            <a:br>
              <a:rPr lang="de-DE" dirty="0" smtClean="0"/>
            </a:br>
            <a:r>
              <a:rPr lang="de-CH" dirty="0" smtClean="0"/>
              <a:t> </a:t>
            </a:r>
            <a:r>
              <a:rPr lang="de-DE" dirty="0" smtClean="0"/>
              <a:t>• PEP    Policy Enforcement Point</a:t>
            </a:r>
            <a:br>
              <a:rPr lang="de-DE" dirty="0" smtClean="0"/>
            </a:br>
            <a:r>
              <a:rPr lang="de-DE" dirty="0" smtClean="0"/>
              <a:t> • T         Transport</a:t>
            </a:r>
            <a:br>
              <a:rPr lang="de-DE" dirty="0" smtClean="0"/>
            </a:br>
            <a:r>
              <a:rPr lang="de-DE" dirty="0" smtClean="0"/>
              <a:t> • TNC    Trusted Network Connect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AR      Access Requestor</a:t>
            </a:r>
            <a:br>
              <a:rPr lang="de-DE" dirty="0" smtClean="0"/>
            </a:br>
            <a:r>
              <a:rPr lang="de-DE" dirty="0" smtClean="0"/>
              <a:t> • IF        Interface</a:t>
            </a:r>
            <a:br>
              <a:rPr lang="de-DE" dirty="0" smtClean="0"/>
            </a:br>
            <a:r>
              <a:rPr lang="de-DE" dirty="0" smtClean="0"/>
              <a:t> • IMC     Integrity Measurement Collector</a:t>
            </a:r>
            <a:br>
              <a:rPr lang="de-DE" dirty="0" smtClean="0"/>
            </a:br>
            <a:r>
              <a:rPr lang="de-DE" dirty="0" smtClean="0"/>
              <a:t> • IMV     Integrity Measurement Verifier</a:t>
            </a:r>
            <a:br>
              <a:rPr lang="de-DE" dirty="0" smtClean="0"/>
            </a:br>
            <a:r>
              <a:rPr lang="de-DE" dirty="0" smtClean="0"/>
              <a:t> • M         Measurement</a:t>
            </a:r>
            <a:br>
              <a:rPr lang="de-DE" dirty="0" smtClean="0"/>
            </a:br>
            <a:r>
              <a:rPr lang="de-DE" dirty="0" smtClean="0"/>
              <a:t> • PDP    Policy Decision Point</a:t>
            </a:r>
            <a:br>
              <a:rPr lang="de-DE" dirty="0" smtClean="0"/>
            </a:br>
            <a:r>
              <a:rPr lang="de-CH" dirty="0" smtClean="0"/>
              <a:t> </a:t>
            </a:r>
            <a:r>
              <a:rPr lang="de-DE" dirty="0" smtClean="0"/>
              <a:t>• PEP    Policy Enforcement Point</a:t>
            </a:r>
            <a:br>
              <a:rPr lang="de-DE" dirty="0" smtClean="0"/>
            </a:br>
            <a:r>
              <a:rPr lang="de-DE" dirty="0" smtClean="0"/>
              <a:t> • T         Transport</a:t>
            </a:r>
            <a:br>
              <a:rPr lang="de-DE" dirty="0" smtClean="0"/>
            </a:br>
            <a:r>
              <a:rPr lang="de-DE" dirty="0" smtClean="0"/>
              <a:t> • TNC    Trusted Network Connect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PA      Posture Attribute Protocol</a:t>
            </a:r>
            <a:br>
              <a:rPr lang="de-DE" dirty="0" smtClean="0"/>
            </a:br>
            <a:r>
              <a:rPr lang="de-DE" dirty="0" smtClean="0"/>
              <a:t> • PB      Posture Broker Protocol</a:t>
            </a:r>
            <a:br>
              <a:rPr lang="de-DE" dirty="0" smtClean="0"/>
            </a:br>
            <a:r>
              <a:rPr lang="de-DE" dirty="0" smtClean="0"/>
              <a:t> • PT      Posture Transport Protocol</a:t>
            </a:r>
          </a:p>
          <a:p>
            <a:endParaRPr lang="de-DE" dirty="0" smtClean="0"/>
          </a:p>
          <a:p>
            <a:r>
              <a:rPr lang="de-CH" b="1" dirty="0" smtClean="0"/>
              <a:t>PA Subtypes</a:t>
            </a:r>
          </a:p>
          <a:p>
            <a:r>
              <a:rPr lang="de-DE" dirty="0" smtClean="0"/>
              <a:t> • 0        Testing</a:t>
            </a:r>
            <a:br>
              <a:rPr lang="de-DE" dirty="0" smtClean="0"/>
            </a:br>
            <a:r>
              <a:rPr lang="de-DE" dirty="0" smtClean="0"/>
              <a:t> • 1        Operating System (OS)</a:t>
            </a:r>
            <a:br>
              <a:rPr lang="de-DE" dirty="0" smtClean="0"/>
            </a:br>
            <a:r>
              <a:rPr lang="de-DE" dirty="0" smtClean="0"/>
              <a:t> • 2        Anti-Virus</a:t>
            </a:r>
            <a:br>
              <a:rPr lang="de-DE" dirty="0" smtClean="0"/>
            </a:br>
            <a:r>
              <a:rPr lang="de-DE" dirty="0" smtClean="0"/>
              <a:t> • 3        Anti-Spyware</a:t>
            </a:r>
            <a:br>
              <a:rPr lang="de-DE" dirty="0" smtClean="0"/>
            </a:br>
            <a:r>
              <a:rPr lang="de-DE" dirty="0" smtClean="0"/>
              <a:t> • 4        Ant-Malware</a:t>
            </a:r>
            <a:br>
              <a:rPr lang="de-DE" dirty="0" smtClean="0"/>
            </a:br>
            <a:r>
              <a:rPr lang="de-DE" dirty="0" smtClean="0"/>
              <a:t> • 5        Firewall</a:t>
            </a:r>
            <a:br>
              <a:rPr lang="de-DE" dirty="0" smtClean="0"/>
            </a:br>
            <a:r>
              <a:rPr lang="de-DE" dirty="0" smtClean="0"/>
              <a:t> • 6        Intrusion Detection and/or Prevention (IDPS) Software</a:t>
            </a:r>
            <a:br>
              <a:rPr lang="de-DE" dirty="0" smtClean="0"/>
            </a:br>
            <a:r>
              <a:rPr lang="de-DE" dirty="0" smtClean="0"/>
              <a:t> • 7        Virtual Private Network (VPN) Software</a:t>
            </a:r>
            <a:br>
              <a:rPr lang="de-DE" dirty="0" smtClean="0"/>
            </a:br>
            <a:r>
              <a:rPr lang="de-DE" dirty="0" smtClean="0"/>
              <a:t> • 8        NEA Client Software</a:t>
            </a:r>
          </a:p>
          <a:p>
            <a:endParaRPr lang="de-DE" dirty="0" smtClean="0"/>
          </a:p>
          <a:p>
            <a:r>
              <a:rPr lang="de-DE" b="1" dirty="0" smtClean="0"/>
              <a:t>PT Protocols</a:t>
            </a:r>
            <a:endParaRPr lang="de-CH" b="1" dirty="0" smtClean="0"/>
          </a:p>
          <a:p>
            <a:r>
              <a:rPr lang="de-DE" dirty="0" smtClean="0"/>
              <a:t>• e.g. EAP-TLS via 802.1X (Layer 2) or IKEv2 (Layer 3)</a:t>
            </a:r>
          </a:p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AR      Access Requestor</a:t>
            </a:r>
            <a:br>
              <a:rPr lang="de-DE" dirty="0" smtClean="0"/>
            </a:br>
            <a:r>
              <a:rPr lang="de-DE" dirty="0" smtClean="0"/>
              <a:t> • IF        Interface</a:t>
            </a:r>
            <a:br>
              <a:rPr lang="de-DE" dirty="0" smtClean="0"/>
            </a:br>
            <a:r>
              <a:rPr lang="de-DE" dirty="0" smtClean="0"/>
              <a:t> • IMC     Integrity Measurement Collector</a:t>
            </a:r>
            <a:br>
              <a:rPr lang="de-DE" dirty="0" smtClean="0"/>
            </a:br>
            <a:r>
              <a:rPr lang="de-DE" dirty="0" smtClean="0"/>
              <a:t> • IMV     Integrity Measurement Verifier</a:t>
            </a:r>
            <a:br>
              <a:rPr lang="de-DE" dirty="0" smtClean="0"/>
            </a:br>
            <a:r>
              <a:rPr lang="de-DE" dirty="0" smtClean="0"/>
              <a:t> • M         Measurement</a:t>
            </a:r>
            <a:br>
              <a:rPr lang="de-DE" dirty="0" smtClean="0"/>
            </a:br>
            <a:r>
              <a:rPr lang="de-DE" dirty="0" smtClean="0"/>
              <a:t> • PDP    Policy Decision Point</a:t>
            </a:r>
            <a:br>
              <a:rPr lang="de-DE" dirty="0" smtClean="0"/>
            </a:br>
            <a:r>
              <a:rPr lang="de-CH" dirty="0" smtClean="0"/>
              <a:t> </a:t>
            </a:r>
            <a:r>
              <a:rPr lang="de-DE" dirty="0" smtClean="0"/>
              <a:t>• PEP    Policy Enforcement Point</a:t>
            </a:r>
            <a:br>
              <a:rPr lang="de-DE" dirty="0" smtClean="0"/>
            </a:br>
            <a:r>
              <a:rPr lang="de-DE" dirty="0" smtClean="0"/>
              <a:t> • T         Transport</a:t>
            </a:r>
            <a:br>
              <a:rPr lang="de-DE" dirty="0" smtClean="0"/>
            </a:br>
            <a:r>
              <a:rPr lang="de-DE" dirty="0" smtClean="0"/>
              <a:t> • TNC    Trusted Network Connect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BD0C0-8D3C-4194-ACDA-103DBD65F401}" type="slidenum">
              <a:rPr lang="de-DE"/>
              <a:pPr/>
              <a:t>2</a:t>
            </a:fld>
            <a:endParaRPr lang="de-DE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8409" tIns="44204" rIns="88409" bIns="44204"/>
          <a:lstStyle/>
          <a:p>
            <a:r>
              <a:rPr lang="de-CH" smtClean="0"/>
              <a:t>  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052102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052102" y="536503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052102" y="5659096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1052102" y="654447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1052102" y="683853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1052102" y="74298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1052102" y="772552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>
            <a:off x="1052102" y="861090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1052102" y="920222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72" tIns="108864" rIns="92172" bIns="108864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 </a:t>
            </a:r>
            <a:r>
              <a:rPr lang="de-CH" b="1" dirty="0" smtClean="0"/>
              <a:t>Abbreviations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AR      Access Requestor</a:t>
            </a:r>
            <a:br>
              <a:rPr lang="de-DE" dirty="0" smtClean="0"/>
            </a:br>
            <a:r>
              <a:rPr lang="de-DE" dirty="0" smtClean="0"/>
              <a:t> • IF        Interface</a:t>
            </a:r>
            <a:br>
              <a:rPr lang="de-DE" dirty="0" smtClean="0"/>
            </a:br>
            <a:r>
              <a:rPr lang="de-DE" dirty="0" smtClean="0"/>
              <a:t> • IMC     Integrity Measurement Collector</a:t>
            </a:r>
            <a:br>
              <a:rPr lang="de-DE" dirty="0" smtClean="0"/>
            </a:br>
            <a:r>
              <a:rPr lang="de-DE" dirty="0" smtClean="0"/>
              <a:t> • IMV     Integrity Measurement Verifier</a:t>
            </a:r>
            <a:br>
              <a:rPr lang="de-DE" dirty="0" smtClean="0"/>
            </a:br>
            <a:r>
              <a:rPr lang="de-DE" dirty="0" smtClean="0"/>
              <a:t> • M         Measurement</a:t>
            </a:r>
            <a:br>
              <a:rPr lang="de-DE" dirty="0" smtClean="0"/>
            </a:br>
            <a:r>
              <a:rPr lang="de-DE" dirty="0" smtClean="0"/>
              <a:t> • PDP    Policy Decision Point</a:t>
            </a:r>
            <a:br>
              <a:rPr lang="de-DE" dirty="0" smtClean="0"/>
            </a:br>
            <a:r>
              <a:rPr lang="de-CH" dirty="0" smtClean="0"/>
              <a:t> </a:t>
            </a:r>
            <a:r>
              <a:rPr lang="de-DE" dirty="0" smtClean="0"/>
              <a:t>• PEP    Policy Enforcement Point</a:t>
            </a:r>
            <a:br>
              <a:rPr lang="de-DE" dirty="0" smtClean="0"/>
            </a:br>
            <a:r>
              <a:rPr lang="de-DE" dirty="0" smtClean="0"/>
              <a:t> • T         Transport</a:t>
            </a:r>
            <a:br>
              <a:rPr lang="de-DE" dirty="0" smtClean="0"/>
            </a:br>
            <a:r>
              <a:rPr lang="de-DE" dirty="0" smtClean="0"/>
              <a:t> • TNC    Trusted Network Connect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3F7C-B04E-4E6C-826C-14E964FB02DD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064932" y="6932831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64932" y="7234884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64932" y="7533740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64932" y="783259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64932" y="8131453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4932" y="8431907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064932" y="8729166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64932" y="9031219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64932" y="9330075"/>
            <a:ext cx="481464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5C108-67EC-4189-8713-A7A97688ECDA}" type="slidenum">
              <a:rPr lang="de-DE"/>
              <a:pPr/>
              <a:t>25</a:t>
            </a:fld>
            <a:endParaRPr lang="de-DE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55650"/>
            <a:ext cx="4981575" cy="3735388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1" y="4759329"/>
            <a:ext cx="5037574" cy="4519605"/>
          </a:xfrm>
        </p:spPr>
        <p:txBody>
          <a:bodyPr/>
          <a:lstStyle/>
          <a:p>
            <a:r>
              <a:rPr lang="en-GB"/>
              <a:t>   </a:t>
            </a:r>
          </a:p>
        </p:txBody>
      </p:sp>
      <p:sp>
        <p:nvSpPr>
          <p:cNvPr id="835588" name="Rectangle 4"/>
          <p:cNvSpPr>
            <a:spLocks noChangeArrowheads="1"/>
          </p:cNvSpPr>
          <p:nvPr/>
        </p:nvSpPr>
        <p:spPr bwMode="auto">
          <a:xfrm>
            <a:off x="1063329" y="4698599"/>
            <a:ext cx="5039179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7599" tIns="48801" rIns="97599" bIns="48801"/>
          <a:lstStyle/>
          <a:p>
            <a:pPr>
              <a:spcBef>
                <a:spcPct val="30000"/>
              </a:spcBef>
              <a:buClrTx/>
              <a:buSzTx/>
              <a:buFontTx/>
              <a:buNone/>
            </a:pP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59F47-BCF6-440A-A141-BCCBC84CC971}" type="slidenum">
              <a:rPr lang="de-DE"/>
              <a:pPr/>
              <a:t>4</a:t>
            </a:fld>
            <a:endParaRPr lang="de-DE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052103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052103" y="536503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52103" y="5659096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052103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052103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52103" y="654447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52103" y="6838539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52103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052103" y="74298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52103" y="772552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052103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052103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052103" y="861090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052103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052103" y="920222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2166" tIns="108857" rIns="92166" bIns="108857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5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 dirty="0"/>
              <a:t>N</a:t>
            </a:r>
            <a:r>
              <a:rPr lang="de-CH" baseline="-25000" dirty="0"/>
              <a:t> </a:t>
            </a:r>
            <a:r>
              <a:rPr lang="de-CH" dirty="0"/>
              <a:t>        </a:t>
            </a:r>
            <a:r>
              <a:rPr lang="de-CH" dirty="0" err="1"/>
              <a:t>Rekeying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(optional)</a:t>
            </a:r>
          </a:p>
          <a:p>
            <a:r>
              <a:rPr lang="en-GB" b="1" dirty="0" err="1"/>
              <a:t>SA</a:t>
            </a:r>
            <a:r>
              <a:rPr lang="en-GB" sz="1200" b="1" baseline="-25000" dirty="0" err="1"/>
              <a:t>i</a:t>
            </a:r>
            <a:r>
              <a:rPr lang="en-GB" dirty="0"/>
              <a:t>     Suite of cryptographic proposals for the Child SA (ESP and/or AH)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i</a:t>
            </a:r>
            <a:r>
              <a:rPr lang="en-GB" dirty="0"/>
              <a:t>        Initiator Nonce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i</a:t>
            </a:r>
            <a:r>
              <a:rPr lang="en-GB" b="1" dirty="0"/>
              <a:t> </a:t>
            </a:r>
            <a:r>
              <a:rPr lang="en-GB" dirty="0"/>
              <a:t>     </a:t>
            </a:r>
            <a:r>
              <a:rPr lang="en-GB" dirty="0" err="1"/>
              <a:t>Initiatior</a:t>
            </a:r>
            <a:r>
              <a:rPr lang="en-GB" dirty="0"/>
              <a:t>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  <a:p>
            <a:endParaRPr lang="en-GB" dirty="0"/>
          </a:p>
          <a:p>
            <a:r>
              <a:rPr lang="en-GB" b="1" dirty="0"/>
              <a:t>SA1</a:t>
            </a:r>
            <a:r>
              <a:rPr lang="en-GB" sz="1200" b="1" baseline="-25000" dirty="0"/>
              <a:t>r</a:t>
            </a:r>
            <a:r>
              <a:rPr lang="en-GB" dirty="0"/>
              <a:t>   Selection of a cryptographic proposal for the IKE SA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r</a:t>
            </a:r>
            <a:r>
              <a:rPr lang="en-GB" dirty="0"/>
              <a:t>       Responder Nonce</a:t>
            </a:r>
            <a:r>
              <a:rPr lang="en-GB" b="1" dirty="0"/>
              <a:t> 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r</a:t>
            </a:r>
            <a:r>
              <a:rPr lang="en-GB" b="1" baseline="-25000" dirty="0"/>
              <a:t> </a:t>
            </a:r>
            <a:r>
              <a:rPr lang="en-GB" dirty="0"/>
              <a:t>    Responder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6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 dirty="0"/>
              <a:t>N</a:t>
            </a:r>
            <a:r>
              <a:rPr lang="de-CH" baseline="-25000" dirty="0"/>
              <a:t> </a:t>
            </a:r>
            <a:r>
              <a:rPr lang="de-CH" dirty="0"/>
              <a:t>        </a:t>
            </a:r>
            <a:r>
              <a:rPr lang="de-CH" dirty="0" err="1"/>
              <a:t>Rekeying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(optional)</a:t>
            </a:r>
          </a:p>
          <a:p>
            <a:r>
              <a:rPr lang="en-GB" b="1" dirty="0" err="1"/>
              <a:t>SA</a:t>
            </a:r>
            <a:r>
              <a:rPr lang="en-GB" sz="1200" b="1" baseline="-25000" dirty="0" err="1"/>
              <a:t>i</a:t>
            </a:r>
            <a:r>
              <a:rPr lang="en-GB" dirty="0"/>
              <a:t>     Suite of cryptographic proposals for the Child SA (ESP and/or AH)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i</a:t>
            </a:r>
            <a:r>
              <a:rPr lang="en-GB" dirty="0"/>
              <a:t>        Initiator Nonce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i</a:t>
            </a:r>
            <a:r>
              <a:rPr lang="en-GB" b="1" dirty="0"/>
              <a:t> </a:t>
            </a:r>
            <a:r>
              <a:rPr lang="en-GB" dirty="0"/>
              <a:t>     </a:t>
            </a:r>
            <a:r>
              <a:rPr lang="en-GB" dirty="0" err="1"/>
              <a:t>Initiatior</a:t>
            </a:r>
            <a:r>
              <a:rPr lang="en-GB" dirty="0"/>
              <a:t>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  <a:p>
            <a:endParaRPr lang="en-GB" dirty="0"/>
          </a:p>
          <a:p>
            <a:r>
              <a:rPr lang="en-GB" b="1" dirty="0"/>
              <a:t>SA1</a:t>
            </a:r>
            <a:r>
              <a:rPr lang="en-GB" sz="1200" b="1" baseline="-25000" dirty="0"/>
              <a:t>r</a:t>
            </a:r>
            <a:r>
              <a:rPr lang="en-GB" dirty="0"/>
              <a:t>   Selection of a cryptographic proposal for the IKE SA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r</a:t>
            </a:r>
            <a:r>
              <a:rPr lang="en-GB" dirty="0"/>
              <a:t>       Responder Nonce</a:t>
            </a:r>
            <a:r>
              <a:rPr lang="en-GB" b="1" dirty="0"/>
              <a:t> 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r</a:t>
            </a:r>
            <a:r>
              <a:rPr lang="en-GB" b="1" baseline="-25000" dirty="0"/>
              <a:t> </a:t>
            </a:r>
            <a:r>
              <a:rPr lang="en-GB" dirty="0"/>
              <a:t>    Responder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8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 dirty="0"/>
              <a:t>N</a:t>
            </a:r>
            <a:r>
              <a:rPr lang="de-CH" baseline="-25000" dirty="0"/>
              <a:t> </a:t>
            </a:r>
            <a:r>
              <a:rPr lang="de-CH" dirty="0"/>
              <a:t>        </a:t>
            </a:r>
            <a:r>
              <a:rPr lang="de-CH" dirty="0" err="1"/>
              <a:t>Rekeying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(optional)</a:t>
            </a:r>
          </a:p>
          <a:p>
            <a:r>
              <a:rPr lang="en-GB" b="1" dirty="0" err="1"/>
              <a:t>SA</a:t>
            </a:r>
            <a:r>
              <a:rPr lang="en-GB" sz="1200" b="1" baseline="-25000" dirty="0" err="1"/>
              <a:t>i</a:t>
            </a:r>
            <a:r>
              <a:rPr lang="en-GB" dirty="0"/>
              <a:t>     Suite of cryptographic proposals for the Child SA (ESP and/or AH)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i</a:t>
            </a:r>
            <a:r>
              <a:rPr lang="en-GB" dirty="0"/>
              <a:t>        Initiator Nonce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i</a:t>
            </a:r>
            <a:r>
              <a:rPr lang="en-GB" b="1" dirty="0"/>
              <a:t> </a:t>
            </a:r>
            <a:r>
              <a:rPr lang="en-GB" dirty="0"/>
              <a:t>     </a:t>
            </a:r>
            <a:r>
              <a:rPr lang="en-GB" dirty="0" err="1"/>
              <a:t>Initiatior</a:t>
            </a:r>
            <a:r>
              <a:rPr lang="en-GB" dirty="0"/>
              <a:t>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  <a:p>
            <a:endParaRPr lang="en-GB" dirty="0"/>
          </a:p>
          <a:p>
            <a:r>
              <a:rPr lang="en-GB" b="1" dirty="0"/>
              <a:t>SA1</a:t>
            </a:r>
            <a:r>
              <a:rPr lang="en-GB" sz="1200" b="1" baseline="-25000" dirty="0"/>
              <a:t>r</a:t>
            </a:r>
            <a:r>
              <a:rPr lang="en-GB" dirty="0"/>
              <a:t>   Selection of a cryptographic proposal for the IKE SA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r</a:t>
            </a:r>
            <a:r>
              <a:rPr lang="en-GB" dirty="0"/>
              <a:t>       Responder Nonce</a:t>
            </a:r>
            <a:r>
              <a:rPr lang="en-GB" b="1" dirty="0"/>
              <a:t> 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r</a:t>
            </a:r>
            <a:r>
              <a:rPr lang="en-GB" b="1" baseline="-25000" dirty="0"/>
              <a:t> </a:t>
            </a:r>
            <a:r>
              <a:rPr lang="en-GB" dirty="0"/>
              <a:t>    Responder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CF3C-3B2D-4D62-8944-709372AEFA84}" type="slidenum">
              <a:rPr lang="de-DE"/>
              <a:pPr/>
              <a:t>9</a:t>
            </a:fld>
            <a:endParaRPr lang="de-DE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de-CH" b="1" dirty="0"/>
              <a:t>N</a:t>
            </a:r>
            <a:r>
              <a:rPr lang="de-CH" baseline="-25000" dirty="0"/>
              <a:t> </a:t>
            </a:r>
            <a:r>
              <a:rPr lang="de-CH" dirty="0"/>
              <a:t>        </a:t>
            </a:r>
            <a:r>
              <a:rPr lang="de-CH" dirty="0" err="1"/>
              <a:t>Rekeying</a:t>
            </a:r>
            <a:r>
              <a:rPr lang="de-CH" dirty="0"/>
              <a:t> </a:t>
            </a:r>
            <a:r>
              <a:rPr lang="de-CH" dirty="0" err="1"/>
              <a:t>Notification</a:t>
            </a:r>
            <a:r>
              <a:rPr lang="de-CH" dirty="0"/>
              <a:t> (optional)</a:t>
            </a:r>
          </a:p>
          <a:p>
            <a:r>
              <a:rPr lang="en-GB" b="1" dirty="0" err="1"/>
              <a:t>SA</a:t>
            </a:r>
            <a:r>
              <a:rPr lang="en-GB" sz="1200" b="1" baseline="-25000" dirty="0" err="1"/>
              <a:t>i</a:t>
            </a:r>
            <a:r>
              <a:rPr lang="en-GB" dirty="0"/>
              <a:t>     Suite of cryptographic proposals for the Child SA (ESP and/or AH)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i</a:t>
            </a:r>
            <a:r>
              <a:rPr lang="en-GB" dirty="0"/>
              <a:t>        Initiator Nonce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i</a:t>
            </a:r>
            <a:r>
              <a:rPr lang="en-GB" b="1" dirty="0"/>
              <a:t> </a:t>
            </a:r>
            <a:r>
              <a:rPr lang="en-GB" dirty="0"/>
              <a:t>     </a:t>
            </a:r>
            <a:r>
              <a:rPr lang="en-GB" dirty="0" err="1"/>
              <a:t>Initiatior</a:t>
            </a:r>
            <a:r>
              <a:rPr lang="en-GB" dirty="0"/>
              <a:t>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  <a:p>
            <a:endParaRPr lang="en-GB" dirty="0"/>
          </a:p>
          <a:p>
            <a:r>
              <a:rPr lang="en-GB" b="1" dirty="0"/>
              <a:t>SA1</a:t>
            </a:r>
            <a:r>
              <a:rPr lang="en-GB" sz="1200" b="1" baseline="-25000" dirty="0"/>
              <a:t>r</a:t>
            </a:r>
            <a:r>
              <a:rPr lang="en-GB" dirty="0"/>
              <a:t>   Selection of a cryptographic proposal for the IKE SA</a:t>
            </a:r>
          </a:p>
          <a:p>
            <a:r>
              <a:rPr lang="en-GB" b="1" dirty="0"/>
              <a:t>N</a:t>
            </a:r>
            <a:r>
              <a:rPr lang="en-GB" sz="1200" b="1" baseline="-25000" dirty="0"/>
              <a:t>r</a:t>
            </a:r>
            <a:r>
              <a:rPr lang="en-GB" dirty="0"/>
              <a:t>       Responder Nonce</a:t>
            </a:r>
            <a:r>
              <a:rPr lang="en-GB" b="1" dirty="0"/>
              <a:t> </a:t>
            </a:r>
          </a:p>
          <a:p>
            <a:r>
              <a:rPr lang="en-GB" b="1" dirty="0" err="1"/>
              <a:t>KE</a:t>
            </a:r>
            <a:r>
              <a:rPr lang="en-GB" sz="1200" b="1" baseline="-25000" dirty="0" err="1"/>
              <a:t>r</a:t>
            </a:r>
            <a:r>
              <a:rPr lang="en-GB" b="1" baseline="-25000" dirty="0"/>
              <a:t> </a:t>
            </a:r>
            <a:r>
              <a:rPr lang="en-GB" dirty="0"/>
              <a:t>    Responder public factor for the </a:t>
            </a:r>
            <a:r>
              <a:rPr lang="en-GB" dirty="0" err="1"/>
              <a:t>Diffie</a:t>
            </a:r>
            <a:r>
              <a:rPr lang="en-GB" dirty="0"/>
              <a:t>-Hellman Key Exchange (optional PFS)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i</a:t>
            </a:r>
            <a:r>
              <a:rPr lang="en-GB" dirty="0"/>
              <a:t>     Initiator Traffic Selectors (subnets behind the Initiator)</a:t>
            </a:r>
          </a:p>
          <a:p>
            <a:r>
              <a:rPr lang="en-GB" b="1" dirty="0" err="1"/>
              <a:t>TS</a:t>
            </a:r>
            <a:r>
              <a:rPr lang="en-GB" sz="1200" b="1" baseline="-25000" dirty="0" err="1"/>
              <a:t>r</a:t>
            </a:r>
            <a:r>
              <a:rPr lang="en-GB" dirty="0"/>
              <a:t>     Responder Traffic Selectors (subnets behind the Responder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0EB06-2CC1-4177-BDC0-A6D93657F71C}" type="slidenum">
              <a:rPr lang="de-DE"/>
              <a:pPr/>
              <a:t>10</a:t>
            </a:fld>
            <a:endParaRPr lang="de-DE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en-GB" b="1" dirty="0" smtClean="0"/>
              <a:t>Using built-in IP address pools</a:t>
            </a:r>
          </a:p>
          <a:p>
            <a:r>
              <a:rPr lang="de-CH" dirty="0" smtClean="0"/>
              <a:t> </a:t>
            </a:r>
            <a:r>
              <a:rPr lang="de-DE" dirty="0" smtClean="0"/>
              <a:t>• </a:t>
            </a:r>
            <a:r>
              <a:rPr lang="en-GB" dirty="0" smtClean="0"/>
              <a:t>http://wiki.strongswan.org/projects/strongswan/wiki/VirtualIp</a:t>
            </a:r>
          </a:p>
          <a:p>
            <a:r>
              <a:rPr lang="en-GB" b="1" dirty="0" smtClean="0"/>
              <a:t>Using a local DHCP server via </a:t>
            </a:r>
            <a:r>
              <a:rPr lang="en-GB" b="1" dirty="0" err="1" smtClean="0"/>
              <a:t>dhcp</a:t>
            </a:r>
            <a:r>
              <a:rPr lang="en-GB" b="1" dirty="0" smtClean="0"/>
              <a:t> </a:t>
            </a:r>
            <a:r>
              <a:rPr lang="en-GB" b="1" dirty="0" err="1" smtClean="0"/>
              <a:t>plugin</a:t>
            </a:r>
            <a:endParaRPr lang="en-GB" b="1" dirty="0" smtClean="0"/>
          </a:p>
          <a:p>
            <a:r>
              <a:rPr lang="de-CH" dirty="0" smtClean="0"/>
              <a:t> </a:t>
            </a:r>
            <a:r>
              <a:rPr lang="de-DE" dirty="0" smtClean="0"/>
              <a:t>• </a:t>
            </a:r>
            <a:r>
              <a:rPr lang="en-GB" dirty="0" smtClean="0"/>
              <a:t>http://wiki.strongswan.org/projects/strongswan/wiki/DHCPPlugin</a:t>
            </a:r>
          </a:p>
          <a:p>
            <a:r>
              <a:rPr lang="en-GB" b="1" dirty="0" smtClean="0"/>
              <a:t>Configuration attributes  from </a:t>
            </a:r>
            <a:r>
              <a:rPr lang="en-GB" b="1" dirty="0" err="1" smtClean="0"/>
              <a:t>strongswan.conf</a:t>
            </a:r>
            <a:r>
              <a:rPr lang="en-GB" b="1" dirty="0" smtClean="0"/>
              <a:t>  via </a:t>
            </a:r>
            <a:r>
              <a:rPr lang="en-GB" b="1" dirty="0" err="1" smtClean="0"/>
              <a:t>attr</a:t>
            </a:r>
            <a:r>
              <a:rPr lang="en-GB" b="1" dirty="0" smtClean="0"/>
              <a:t> </a:t>
            </a:r>
            <a:r>
              <a:rPr lang="en-GB" b="1" dirty="0" err="1" smtClean="0"/>
              <a:t>plugin</a:t>
            </a:r>
            <a:endParaRPr lang="en-GB" b="1" dirty="0" smtClean="0"/>
          </a:p>
          <a:p>
            <a:r>
              <a:rPr lang="de-CH" dirty="0" smtClean="0"/>
              <a:t> </a:t>
            </a:r>
            <a:r>
              <a:rPr lang="de-DE" dirty="0" smtClean="0"/>
              <a:t>•  http://wiki.strongswan.org/projects/strongswan/wiki/AttrPlugin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912570" y="4760928"/>
            <a:ext cx="5035971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/>
          <a:p>
            <a:pPr defTabSz="768172">
              <a:spcBef>
                <a:spcPct val="30000"/>
              </a:spcBef>
              <a:buClrTx/>
              <a:buSzTx/>
              <a:buNone/>
              <a:defRPr/>
            </a:pPr>
            <a:r>
              <a:rPr lang="de-CH" sz="1000" dirty="0" smtClean="0">
                <a:latin typeface="Arial" charset="0"/>
              </a:rPr>
              <a:t> </a:t>
            </a:r>
            <a:endParaRPr lang="de-CH" sz="1000" dirty="0">
              <a:latin typeface="Arial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1052102" y="6546075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1052102" y="684013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1052102" y="743145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1052102" y="772711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1052102" y="861250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1052102" y="920222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0EB06-2CC1-4177-BDC0-A6D93657F71C}" type="slidenum">
              <a:rPr lang="de-DE"/>
              <a:pPr/>
              <a:t>11</a:t>
            </a:fld>
            <a:endParaRPr lang="de-DE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70" y="4757732"/>
            <a:ext cx="5035971" cy="4521202"/>
          </a:xfrm>
          <a:ln/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12570" y="4760928"/>
            <a:ext cx="5035971" cy="4519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/>
          <a:p>
            <a:pPr defTabSz="768172">
              <a:spcBef>
                <a:spcPct val="30000"/>
              </a:spcBef>
              <a:buClrTx/>
              <a:buSzTx/>
              <a:buNone/>
            </a:pPr>
            <a:endParaRPr lang="de-CH" sz="1000" dirty="0">
              <a:latin typeface="Arial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052102" y="506937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052102" y="5366631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052102" y="5660693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1052102" y="5956354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052102" y="624881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052102" y="6546075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1052102" y="684013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1052102" y="713579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052102" y="7431457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052102" y="7727118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1052102" y="802118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052102" y="831684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1052102" y="861250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1052102" y="8908160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1052102" y="9202222"/>
            <a:ext cx="476332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2181" tIns="108875" rIns="92181" bIns="108875"/>
          <a:lstStyle/>
          <a:p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upttitelfolie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739" y="430372"/>
            <a:ext cx="5764212" cy="3756617"/>
          </a:xfrm>
          <a:solidFill>
            <a:srgbClr val="3F6DA6">
              <a:alpha val="86667"/>
            </a:srgbClr>
          </a:solidFill>
        </p:spPr>
        <p:txBody>
          <a:bodyPr anchor="t" anchorCtr="0">
            <a:noAutofit/>
          </a:bodyPr>
          <a:lstStyle>
            <a:lvl1pPr marL="4508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6739" y="4186989"/>
            <a:ext cx="5764212" cy="1516327"/>
          </a:xfrm>
          <a:solidFill>
            <a:schemeClr val="accent1">
              <a:alpha val="87000"/>
            </a:schemeClr>
          </a:solidFill>
        </p:spPr>
        <p:txBody>
          <a:bodyPr tIns="1620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347416" y="5703316"/>
            <a:ext cx="3873535" cy="52783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" y="5703316"/>
            <a:ext cx="2448000" cy="842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79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4" y="430372"/>
            <a:ext cx="5764212" cy="3744586"/>
          </a:xfrm>
          <a:solidFill>
            <a:schemeClr val="accent1">
              <a:alpha val="87000"/>
            </a:schemeClr>
          </a:solidFill>
        </p:spPr>
        <p:txBody>
          <a:bodyPr anchor="t" anchorCtr="0">
            <a:noAutofit/>
          </a:bodyPr>
          <a:lstStyle>
            <a:lvl1pPr marL="4508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4" y="4174958"/>
            <a:ext cx="5764212" cy="1528358"/>
          </a:xfrm>
          <a:solidFill>
            <a:schemeClr val="accent1">
              <a:alpha val="87000"/>
            </a:schemeClr>
          </a:solidFill>
        </p:spPr>
        <p:txBody>
          <a:bodyPr lIns="79200" tIns="1728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344526" y="5703316"/>
            <a:ext cx="3888000" cy="527832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" y="5703316"/>
            <a:ext cx="2448000" cy="842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18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"/>
            <a:ext cx="9144000" cy="706090"/>
          </a:xfrm>
        </p:spPr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8313" y="1174433"/>
            <a:ext cx="8207375" cy="4824412"/>
          </a:xfrm>
        </p:spPr>
        <p:txBody>
          <a:bodyPr>
            <a:noAutofit/>
          </a:bodyPr>
          <a:lstStyle>
            <a:lvl1pPr marL="538163" indent="-273600">
              <a:defRPr/>
            </a:lvl1pPr>
            <a:lvl2pPr marL="803275" indent="-273600">
              <a:defRPr/>
            </a:lvl2pPr>
            <a:lvl3pPr marL="1074738" indent="-273600">
              <a:tabLst/>
              <a:defRPr/>
            </a:lvl3pPr>
            <a:lvl4pPr marL="1341438" indent="-273600">
              <a:defRPr/>
            </a:lvl4pPr>
            <a:lvl5pPr marL="1616075" indent="-27463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51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927284"/>
          </a:xfrm>
        </p:spPr>
        <p:txBody>
          <a:bodyPr/>
          <a:lstStyle>
            <a:lvl1pPr marL="538163" indent="-274638">
              <a:defRPr sz="1700"/>
            </a:lvl1pPr>
            <a:lvl2pPr marL="803275" indent="-273600">
              <a:defRPr sz="1700"/>
            </a:lvl2pPr>
            <a:lvl3pPr marL="1076325" indent="-273050">
              <a:defRPr sz="1500"/>
            </a:lvl3pPr>
            <a:lvl4pPr marL="1341438" indent="-273600">
              <a:defRPr sz="1500"/>
            </a:lvl4pPr>
            <a:lvl5pPr marL="1616075" indent="-274638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92728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 marL="1616075" indent="-274638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8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4976"/>
            <a:ext cx="4040188" cy="471264"/>
          </a:xfrm>
        </p:spPr>
        <p:txBody>
          <a:bodyPr anchor="t">
            <a:normAutofit/>
          </a:bodyPr>
          <a:lstStyle>
            <a:lvl1pPr marL="26670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82764"/>
            <a:ext cx="4040188" cy="4343400"/>
          </a:xfrm>
        </p:spPr>
        <p:txBody>
          <a:bodyPr/>
          <a:lstStyle>
            <a:lvl1pPr marL="538163" indent="-274638">
              <a:defRPr sz="1700" b="0"/>
            </a:lvl1pPr>
            <a:lvl2pPr marL="803275" indent="-273600">
              <a:defRPr sz="1500"/>
            </a:lvl2pPr>
            <a:lvl3pPr marL="1076325" indent="-273050">
              <a:defRPr sz="1500"/>
            </a:lvl3pPr>
            <a:lvl4pPr marL="1341438" indent="-265113">
              <a:defRPr sz="1500"/>
            </a:lvl4pPr>
            <a:lvl5pPr marL="1616075" indent="-274638"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94976"/>
            <a:ext cx="4041775" cy="471264"/>
          </a:xfrm>
        </p:spPr>
        <p:txBody>
          <a:bodyPr anchor="t">
            <a:normAutofit/>
          </a:bodyPr>
          <a:lstStyle>
            <a:lvl1pPr marL="185738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82764"/>
            <a:ext cx="4041775" cy="4343400"/>
          </a:xfrm>
        </p:spPr>
        <p:txBody>
          <a:bodyPr/>
          <a:lstStyle>
            <a:lvl1pPr marL="431800" indent="-273600">
              <a:defRPr sz="1700" b="0"/>
            </a:lvl1pPr>
            <a:lvl2pPr marL="715963" indent="-273600">
              <a:defRPr sz="1500"/>
            </a:lvl2pPr>
            <a:lvl3pPr marL="982663" indent="-273050">
              <a:defRPr sz="1500"/>
            </a:lvl3pPr>
            <a:lvl4pPr marL="1257300" indent="-274638">
              <a:defRPr sz="1500"/>
            </a:lvl4pPr>
            <a:lvl5pPr marL="1524000" indent="-273600"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69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78140"/>
            <a:ext cx="4038600" cy="4948024"/>
          </a:xfrm>
        </p:spPr>
        <p:txBody>
          <a:bodyPr/>
          <a:lstStyle>
            <a:lvl1pPr marL="266700" indent="0">
              <a:buFontTx/>
              <a:buNone/>
              <a:defRPr sz="1700" b="1"/>
            </a:lvl1pPr>
            <a:lvl2pPr marL="538163" indent="-273600">
              <a:defRPr sz="1700"/>
            </a:lvl2pPr>
            <a:lvl3pPr marL="803275" indent="-273600">
              <a:defRPr sz="1500"/>
            </a:lvl3pPr>
            <a:lvl4pPr marL="1076325" indent="-273050">
              <a:tabLst/>
              <a:defRPr sz="1500"/>
            </a:lvl4pPr>
            <a:lvl5pPr marL="1341438" indent="-273600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644009" y="1178560"/>
            <a:ext cx="4031680" cy="489521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7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175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59832" y="6488062"/>
            <a:ext cx="4112096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12.01.2011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471" y="6355040"/>
            <a:ext cx="4090397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‹#›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6512" y="6073864"/>
            <a:ext cx="9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6" t="3740" b="-1"/>
          <a:stretch/>
        </p:blipFill>
        <p:spPr>
          <a:xfrm>
            <a:off x="368072" y="6105448"/>
            <a:ext cx="1620000" cy="66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6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59102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Gaga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246171" y="6400800"/>
            <a:ext cx="2364429" cy="21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4612" tIns="36512" rIns="74612" bIns="36512">
            <a:spAutoFit/>
          </a:bodyPr>
          <a:lstStyle/>
          <a:p>
            <a:pPr algn="r" defTabSz="631825">
              <a:spcBef>
                <a:spcPct val="0"/>
              </a:spcBef>
              <a:buClrTx/>
              <a:buSzTx/>
              <a:buFontTx/>
              <a:buNone/>
            </a:pPr>
            <a:r>
              <a:rPr lang="de-DE" sz="900" dirty="0" smtClean="0"/>
              <a:t>18.10.2011, dfn_berlin_2011_tech.pptx </a:t>
            </a:r>
            <a:fld id="{76E9ED2D-43DC-44C0-A49A-C407B6C0417C}" type="slidenum">
              <a:rPr lang="de-DE" sz="900"/>
              <a:pPr algn="r" defTabSz="631825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de-DE" sz="900" dirty="0"/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5486400" y="63246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pic>
        <p:nvPicPr>
          <p:cNvPr id="8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46" t="8533" r="4412" b="8533"/>
          <a:stretch>
            <a:fillRect/>
          </a:stretch>
        </p:blipFill>
        <p:spPr>
          <a:xfrm>
            <a:off x="6660232" y="231775"/>
            <a:ext cx="1908050" cy="698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2pPr>
      <a:lvl3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3pPr>
      <a:lvl4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4pPr>
      <a:lvl5pPr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5pPr>
      <a:lvl6pPr marL="4572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6pPr>
      <a:lvl7pPr marL="9144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7pPr>
      <a:lvl8pPr marL="13716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8pPr>
      <a:lvl9pPr marL="1828800" algn="l" defTabSz="708025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Tahoma" pitchFamily="34" charset="0"/>
        </a:defRPr>
      </a:lvl9pPr>
    </p:titleStyle>
    <p:bodyStyle>
      <a:lvl1pPr marL="317500" indent="-317500" algn="l" defTabSz="708025" rtl="0" eaLnBrk="0" fontAlgn="base" hangingPunct="0">
        <a:spcBef>
          <a:spcPct val="40000"/>
        </a:spcBef>
        <a:spcAft>
          <a:spcPct val="0"/>
        </a:spcAft>
        <a:buClr>
          <a:srgbClr val="FF3517"/>
        </a:buClr>
        <a:buSzPct val="14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7080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060450" indent="-212725" algn="l" defTabSz="708025" rtl="0" eaLnBrk="0" fontAlgn="base" hangingPunct="0">
        <a:spcBef>
          <a:spcPct val="20000"/>
        </a:spcBef>
        <a:spcAft>
          <a:spcPct val="0"/>
        </a:spcAft>
        <a:buClr>
          <a:srgbClr val="FF3517"/>
        </a:buClr>
        <a:buSzPct val="68000"/>
        <a:buFont typeface="Wingdings" pitchFamily="2" charset="2"/>
        <a:buChar char="n"/>
        <a:defRPr sz="1700">
          <a:solidFill>
            <a:schemeClr val="tx1"/>
          </a:solidFill>
          <a:latin typeface="+mn-lt"/>
        </a:defRPr>
      </a:lvl3pPr>
      <a:lvl4pPr marL="1484313" indent="-211138" algn="l" defTabSz="708025" rtl="0" eaLnBrk="0" fontAlgn="base" hangingPunct="0">
        <a:spcBef>
          <a:spcPct val="20000"/>
        </a:spcBef>
        <a:spcAft>
          <a:spcPct val="0"/>
        </a:spcAft>
        <a:buClr>
          <a:srgbClr val="FF3517"/>
        </a:buClr>
        <a:buSzPct val="5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9097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5pPr>
      <a:lvl6pPr marL="23669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6pPr>
      <a:lvl7pPr marL="28241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7pPr>
      <a:lvl8pPr marL="32813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8pPr>
      <a:lvl9pPr marL="3738563" indent="-212725" algn="l" defTabSz="708025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18"/>
            <a:ext cx="9144000" cy="70609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32400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4820" y="1174656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36971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dt="0"/>
  <p:txStyles>
    <p:titleStyle>
      <a:lvl1pPr marL="648000" indent="0"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38163" indent="-273600" algn="l" defTabSz="914400" rtl="0" eaLnBrk="1" latinLnBrk="0" hangingPunct="1">
        <a:spcBef>
          <a:spcPct val="20000"/>
        </a:spcBef>
        <a:spcAft>
          <a:spcPts val="2000"/>
        </a:spcAft>
        <a:buClr>
          <a:schemeClr val="accent1"/>
        </a:buClr>
        <a:buFont typeface="Wingdings" pitchFamily="2" charset="2"/>
        <a:buChar char="n"/>
        <a:tabLst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7360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7305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73600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74638" algn="l" defTabSz="914400" rtl="0" eaLnBrk="1" latinLnBrk="0" hangingPunct="1">
        <a:spcBef>
          <a:spcPts val="0"/>
        </a:spcBef>
        <a:spcAft>
          <a:spcPts val="2000"/>
        </a:spcAft>
        <a:buClr>
          <a:schemeClr val="bg2"/>
        </a:buClr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35100" indent="-185738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VPN </a:t>
            </a:r>
            <a:r>
              <a:rPr lang="de-DE" dirty="0" err="1" smtClean="0"/>
              <a:t>with</a:t>
            </a:r>
            <a:r>
              <a:rPr lang="de-DE" dirty="0" smtClean="0"/>
              <a:t> Mobile Devices </a:t>
            </a:r>
            <a:r>
              <a:rPr lang="de-DE" dirty="0" err="1" smtClean="0"/>
              <a:t>revisited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55. DFN Betriebstagung Oktober 2011 Berlin</a:t>
            </a:r>
            <a:endParaRPr lang="de-DE" sz="1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Prof. Dr. Andreas Steffen</a:t>
            </a:r>
          </a:p>
          <a:p>
            <a:r>
              <a:rPr lang="de-CH" dirty="0" smtClean="0"/>
              <a:t>Institute </a:t>
            </a:r>
            <a:r>
              <a:rPr lang="de-CH" dirty="0" err="1" smtClean="0"/>
              <a:t>for</a:t>
            </a:r>
            <a:r>
              <a:rPr lang="de-CH" dirty="0" smtClean="0"/>
              <a:t> Internet Technologies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Applications</a:t>
            </a:r>
            <a:endParaRPr lang="de-CH" dirty="0" smtClean="0"/>
          </a:p>
          <a:p>
            <a:r>
              <a:rPr lang="de-CH" dirty="0" smtClean="0"/>
              <a:t>HSR Hochschule für Technik Rapperswil</a:t>
            </a:r>
          </a:p>
          <a:p>
            <a:r>
              <a:rPr lang="de-CH" dirty="0" smtClean="0"/>
              <a:t>andreas.steffen@hsr.ch</a:t>
            </a:r>
            <a:endParaRPr lang="de-CH" dirty="0"/>
          </a:p>
        </p:txBody>
      </p:sp>
      <p:pic>
        <p:nvPicPr>
          <p:cNvPr id="8" name="Picture 7" descr="strongswan_1200_white"/>
          <p:cNvPicPr>
            <a:picLocks noChangeAspect="1" noChangeArrowheads="1"/>
          </p:cNvPicPr>
          <p:nvPr/>
        </p:nvPicPr>
        <p:blipFill>
          <a:blip r:embed="rId3" cstate="print"/>
          <a:srcRect l="4921" t="7504" r="3937" b="10506"/>
          <a:stretch>
            <a:fillRect/>
          </a:stretch>
        </p:blipFill>
        <p:spPr bwMode="auto">
          <a:xfrm>
            <a:off x="6588224" y="5229200"/>
            <a:ext cx="2199723" cy="12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Flüchtiger RAM-basierter IP </a:t>
            </a:r>
            <a:r>
              <a:rPr lang="de-DE" dirty="0" err="1" smtClean="0"/>
              <a:t>Address</a:t>
            </a:r>
            <a:r>
              <a:rPr lang="de-DE" dirty="0" smtClean="0"/>
              <a:t> Pool</a:t>
            </a:r>
            <a:endParaRPr lang="de-DE" dirty="0"/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000100" y="1571612"/>
            <a:ext cx="5286412" cy="993292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conn rw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...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rightsourceip=</a:t>
            </a:r>
            <a:r>
              <a:rPr lang="de-DE" sz="1300" b="1" dirty="0" smtClean="0">
                <a:solidFill>
                  <a:srgbClr val="0000FF"/>
                </a:solidFill>
                <a:latin typeface="Courier New" pitchFamily="49" charset="0"/>
              </a:rPr>
              <a:t>10.3.0.0/24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CH" sz="1300" b="1" dirty="0" smtClean="0">
                <a:latin typeface="Courier New" pitchFamily="49" charset="0"/>
              </a:rPr>
              <a:t>     auto=add</a:t>
            </a:r>
            <a:endParaRPr lang="de-DE" sz="13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539750" y="1142984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Konfiguration in ipsec.conf</a:t>
            </a:r>
            <a:endParaRPr lang="de-CH" sz="1800" dirty="0"/>
          </a:p>
        </p:txBody>
      </p:sp>
      <p:sp>
        <p:nvSpPr>
          <p:cNvPr id="846855" name="Rectangle 7"/>
          <p:cNvSpPr>
            <a:spLocks noChangeArrowheads="1"/>
          </p:cNvSpPr>
          <p:nvPr/>
        </p:nvSpPr>
        <p:spPr bwMode="auto">
          <a:xfrm>
            <a:off x="1000100" y="3214686"/>
            <a:ext cx="5318134" cy="1143008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err="1" smtClean="0">
                <a:latin typeface="Courier New" pitchFamily="49" charset="0"/>
              </a:rPr>
              <a:t>ipsec</a:t>
            </a:r>
            <a:r>
              <a:rPr lang="en-US" sz="1300" b="1" dirty="0" smtClean="0">
                <a:latin typeface="Courier New" pitchFamily="49" charset="0"/>
              </a:rPr>
              <a:t> leases   </a:t>
            </a:r>
          </a:p>
          <a:p>
            <a:pPr marL="317500" indent="-317500" defTabSz="708025">
              <a:spcBef>
                <a:spcPct val="0"/>
              </a:spcBef>
              <a:buNone/>
            </a:pPr>
            <a:endParaRPr lang="en-US" sz="1300" b="1" dirty="0" smtClean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Leases in pool '</a:t>
            </a:r>
            <a:r>
              <a:rPr lang="en-US" sz="1300" b="1" dirty="0" err="1" smtClean="0">
                <a:latin typeface="Courier New" pitchFamily="49" charset="0"/>
              </a:rPr>
              <a:t>rw</a:t>
            </a:r>
            <a:r>
              <a:rPr lang="en-US" sz="1300" b="1" dirty="0" smtClean="0">
                <a:latin typeface="Courier New" pitchFamily="49" charset="0"/>
              </a:rPr>
              <a:t>', usage: 2/255, 2 online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       10.3.0.2   online   'dave@strongswan.org'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       10.3.0.1   online   'carol@strongswan.org'</a:t>
            </a:r>
            <a:endParaRPr lang="de-DE" sz="1300" dirty="0">
              <a:latin typeface="Courier New" pitchFamily="49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750" y="2786058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Statistik</a:t>
            </a:r>
            <a:endParaRPr lang="de-CH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5013176"/>
            <a:ext cx="5286412" cy="947504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conn rw1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...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rightsourceip=</a:t>
            </a:r>
            <a:r>
              <a:rPr lang="de-DE" sz="1300" b="1" dirty="0" smtClean="0">
                <a:solidFill>
                  <a:srgbClr val="0000FF"/>
                </a:solidFill>
                <a:latin typeface="Courier New" pitchFamily="49" charset="0"/>
              </a:rPr>
              <a:t>%rw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CH" sz="1300" b="1" dirty="0" smtClean="0">
                <a:latin typeface="Courier New" pitchFamily="49" charset="0"/>
              </a:rPr>
              <a:t>     auto=add</a:t>
            </a:r>
            <a:endParaRPr lang="de-DE" sz="13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750" y="4584548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Referenzieren eines RAM-basierten Pools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Persistenter SQL-basierter IP </a:t>
            </a:r>
            <a:r>
              <a:rPr lang="de-DE" dirty="0" err="1" smtClean="0"/>
              <a:t>Address</a:t>
            </a:r>
            <a:r>
              <a:rPr lang="de-DE" dirty="0" smtClean="0"/>
              <a:t> Pool I</a:t>
            </a:r>
            <a:endParaRPr lang="de-DE" dirty="0"/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000100" y="1571612"/>
            <a:ext cx="6215106" cy="642942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http://wiki.strongswan.org/repositories/entry/strongswan/</a:t>
            </a:r>
            <a:br>
              <a:rPr lang="de-DE" sz="1300" b="1" dirty="0" smtClean="0">
                <a:latin typeface="Courier New" pitchFamily="49" charset="0"/>
              </a:rPr>
            </a:br>
            <a:r>
              <a:rPr lang="de-DE" sz="1300" b="1" dirty="0" smtClean="0">
                <a:latin typeface="Courier New" pitchFamily="49" charset="0"/>
              </a:rPr>
              <a:t>         testing/hosts/default/etc/ipsec.d/tables.sql</a:t>
            </a:r>
            <a:endParaRPr lang="de-DE" sz="13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539750" y="1142984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err="1" smtClean="0"/>
              <a:t>SQLite</a:t>
            </a:r>
            <a:r>
              <a:rPr lang="de-CH" sz="1800" dirty="0" smtClean="0"/>
              <a:t> Datenbankschema</a:t>
            </a:r>
            <a:endParaRPr lang="de-CH" sz="1800" dirty="0"/>
          </a:p>
        </p:txBody>
      </p:sp>
      <p:sp>
        <p:nvSpPr>
          <p:cNvPr id="846855" name="Rectangle 7"/>
          <p:cNvSpPr>
            <a:spLocks noChangeArrowheads="1"/>
          </p:cNvSpPr>
          <p:nvPr/>
        </p:nvSpPr>
        <p:spPr bwMode="auto">
          <a:xfrm>
            <a:off x="1000100" y="3933056"/>
            <a:ext cx="6215106" cy="2071702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# /etc/</a:t>
            </a:r>
            <a:r>
              <a:rPr lang="en-US" sz="1300" b="1" dirty="0" err="1" smtClean="0">
                <a:latin typeface="Courier New" pitchFamily="49" charset="0"/>
              </a:rPr>
              <a:t>strongswan.conf</a:t>
            </a:r>
            <a:r>
              <a:rPr lang="en-US" sz="1300" b="1" dirty="0" smtClean="0">
                <a:latin typeface="Courier New" pitchFamily="49" charset="0"/>
              </a:rPr>
              <a:t> - </a:t>
            </a:r>
            <a:r>
              <a:rPr lang="en-US" sz="1300" b="1" dirty="0" err="1" smtClean="0">
                <a:latin typeface="Courier New" pitchFamily="49" charset="0"/>
              </a:rPr>
              <a:t>strongSwan</a:t>
            </a:r>
            <a:r>
              <a:rPr lang="en-US" sz="1300" b="1" dirty="0" smtClean="0">
                <a:latin typeface="Courier New" pitchFamily="49" charset="0"/>
              </a:rPr>
              <a:t> configuration file</a:t>
            </a:r>
          </a:p>
          <a:p>
            <a:pPr marL="317500" indent="-317500" defTabSz="708025">
              <a:spcBef>
                <a:spcPct val="0"/>
              </a:spcBef>
              <a:buNone/>
            </a:pPr>
            <a:endParaRPr lang="en-US" sz="1300" b="1" dirty="0" smtClean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smtClean="0">
                <a:latin typeface="Courier New" pitchFamily="49" charset="0"/>
              </a:rPr>
              <a:t>libhydra </a:t>
            </a:r>
            <a:r>
              <a:rPr lang="en-US" sz="1300" b="1" dirty="0" smtClean="0">
                <a:latin typeface="Courier New" pitchFamily="49" charset="0"/>
              </a:rPr>
              <a:t>{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</a:t>
            </a:r>
            <a:r>
              <a:rPr lang="en-US" sz="1300" b="1" dirty="0" err="1" smtClean="0">
                <a:latin typeface="Courier New" pitchFamily="49" charset="0"/>
              </a:rPr>
              <a:t>plugins</a:t>
            </a:r>
            <a:r>
              <a:rPr lang="en-US" sz="1300" b="1" dirty="0" smtClean="0">
                <a:latin typeface="Courier New" pitchFamily="49" charset="0"/>
              </a:rPr>
              <a:t> {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  </a:t>
            </a:r>
            <a:r>
              <a:rPr lang="en-US" sz="1300" b="1" dirty="0" err="1" smtClean="0">
                <a:latin typeface="Courier New" pitchFamily="49" charset="0"/>
              </a:rPr>
              <a:t>attr-sql</a:t>
            </a:r>
            <a:r>
              <a:rPr lang="en-US" sz="1300" b="1" dirty="0" smtClean="0">
                <a:latin typeface="Courier New" pitchFamily="49" charset="0"/>
              </a:rPr>
              <a:t> {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    database = sqlite:///etc/ipsec.d/ipsec.db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  }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  }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750" y="3504428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Verbinden mit der </a:t>
            </a:r>
            <a:r>
              <a:rPr lang="de-CH" sz="1800" dirty="0" err="1" smtClean="0"/>
              <a:t>SQLite</a:t>
            </a:r>
            <a:r>
              <a:rPr lang="de-CH" sz="1800" dirty="0" smtClean="0"/>
              <a:t> Datenbank</a:t>
            </a:r>
            <a:endParaRPr lang="de-CH" sz="18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9750" y="2432288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Erstellen der </a:t>
            </a:r>
            <a:r>
              <a:rPr lang="de-CH" sz="1800" dirty="0" err="1" smtClean="0"/>
              <a:t>SQLite</a:t>
            </a:r>
            <a:r>
              <a:rPr lang="de-CH" sz="1800" dirty="0" smtClean="0"/>
              <a:t> Datenbank</a:t>
            </a:r>
            <a:endParaRPr lang="de-CH" sz="1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00100" y="2860916"/>
            <a:ext cx="6215106" cy="428628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cat /etc/ipsec.d/table.sql | sqlite3 /etc/ipsec.d/ipsec.db     </a:t>
            </a:r>
            <a:endParaRPr lang="de-DE" sz="13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Persistenter SQL-basierter IP </a:t>
            </a:r>
            <a:r>
              <a:rPr lang="de-DE" dirty="0" err="1" smtClean="0"/>
              <a:t>Address</a:t>
            </a:r>
            <a:r>
              <a:rPr lang="de-DE" dirty="0" smtClean="0"/>
              <a:t> Pool II</a:t>
            </a:r>
            <a:endParaRPr lang="de-DE" dirty="0"/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000100" y="2714620"/>
            <a:ext cx="3357586" cy="1002412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conn rw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...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rightsourceip=</a:t>
            </a:r>
            <a:r>
              <a:rPr lang="de-DE" sz="1300" b="1" dirty="0" smtClean="0">
                <a:solidFill>
                  <a:srgbClr val="0000FF"/>
                </a:solidFill>
                <a:latin typeface="Courier New" pitchFamily="49" charset="0"/>
              </a:rPr>
              <a:t>%bigpool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CH" sz="1300" b="1" dirty="0" smtClean="0">
                <a:latin typeface="Courier New" pitchFamily="49" charset="0"/>
              </a:rPr>
              <a:t>     auto=add</a:t>
            </a:r>
            <a:endParaRPr lang="de-DE" sz="1300" b="1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539750" y="2285992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Konfiguration in ipsec.conf</a:t>
            </a:r>
            <a:endParaRPr lang="de-CH" sz="1800" dirty="0"/>
          </a:p>
        </p:txBody>
      </p:sp>
      <p:sp>
        <p:nvSpPr>
          <p:cNvPr id="846855" name="Rectangle 7"/>
          <p:cNvSpPr>
            <a:spLocks noChangeArrowheads="1"/>
          </p:cNvSpPr>
          <p:nvPr/>
        </p:nvSpPr>
        <p:spPr bwMode="auto">
          <a:xfrm>
            <a:off x="1000100" y="4361684"/>
            <a:ext cx="7532713" cy="1643074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err="1" smtClean="0">
                <a:latin typeface="Courier New" pitchFamily="49" charset="0"/>
              </a:rPr>
              <a:t>ipsec</a:t>
            </a:r>
            <a:r>
              <a:rPr lang="en-US" sz="1300" b="1" dirty="0" smtClean="0">
                <a:latin typeface="Courier New" pitchFamily="49" charset="0"/>
              </a:rPr>
              <a:t> pool –-status   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smtClean="0">
                <a:latin typeface="Courier New" pitchFamily="49" charset="0"/>
              </a:rPr>
              <a:t>name     start      end          timeout  size    online    usage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err="1" smtClean="0">
                <a:latin typeface="Courier New" pitchFamily="49" charset="0"/>
              </a:rPr>
              <a:t>bigpool</a:t>
            </a:r>
            <a:r>
              <a:rPr lang="en-US" sz="1300" b="1" dirty="0" smtClean="0">
                <a:latin typeface="Courier New" pitchFamily="49" charset="0"/>
              </a:rPr>
              <a:t>  10.3.0.1   10.3.0.254   48h      254     1 ( 0%)   2 ( 0%)</a:t>
            </a:r>
          </a:p>
          <a:p>
            <a:pPr marL="317500" indent="-317500" defTabSz="708025">
              <a:spcBef>
                <a:spcPct val="0"/>
              </a:spcBef>
              <a:buNone/>
            </a:pPr>
            <a:endParaRPr lang="en-US" sz="1300" b="1" dirty="0" smtClean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err="1" smtClean="0">
                <a:latin typeface="Courier New" pitchFamily="49" charset="0"/>
              </a:rPr>
              <a:t>ipsec</a:t>
            </a:r>
            <a:r>
              <a:rPr lang="en-US" sz="1300" b="1" dirty="0" smtClean="0">
                <a:latin typeface="Courier New" pitchFamily="49" charset="0"/>
              </a:rPr>
              <a:t> pool --leases --filter pool=</a:t>
            </a:r>
            <a:r>
              <a:rPr lang="en-US" sz="1300" b="1" dirty="0" err="1" smtClean="0">
                <a:latin typeface="Courier New" pitchFamily="49" charset="0"/>
              </a:rPr>
              <a:t>bigpool</a:t>
            </a:r>
            <a:endParaRPr lang="en-US" sz="1300" b="1" dirty="0" smtClean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100" b="1" dirty="0" smtClean="0">
                <a:latin typeface="Courier New" pitchFamily="49" charset="0"/>
              </a:rPr>
              <a:t>name     address  status start                end                  identity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100" b="1" dirty="0" err="1" smtClean="0">
                <a:latin typeface="Courier New" pitchFamily="49" charset="0"/>
              </a:rPr>
              <a:t>bigpool</a:t>
            </a:r>
            <a:r>
              <a:rPr lang="en-US" sz="1100" b="1" dirty="0" smtClean="0">
                <a:latin typeface="Courier New" pitchFamily="49" charset="0"/>
              </a:rPr>
              <a:t>  10.3.0.1 online Oct 22 23:13:50 2009                      carol@strongswan.org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en-US" sz="1100" b="1" dirty="0" err="1" smtClean="0">
                <a:latin typeface="Courier New" pitchFamily="49" charset="0"/>
              </a:rPr>
              <a:t>bigpool</a:t>
            </a:r>
            <a:r>
              <a:rPr lang="en-US" sz="1100" b="1" dirty="0" smtClean="0">
                <a:latin typeface="Courier New" pitchFamily="49" charset="0"/>
              </a:rPr>
              <a:t>  10.3.0.2 valid  Oct 22 23:14:11 2009 Oct 22 23:14:25 2009 dave@strongswan.org</a:t>
            </a:r>
            <a:endParaRPr lang="de-DE" sz="1100" b="1" dirty="0">
              <a:latin typeface="Courier New" pitchFamily="49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750" y="3933056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Statistik</a:t>
            </a:r>
            <a:endParaRPr lang="de-CH" sz="18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00100" y="1554166"/>
            <a:ext cx="7532713" cy="571504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None/>
            </a:pPr>
            <a:r>
              <a:rPr lang="en-US" sz="1300" b="1" dirty="0" err="1" smtClean="0">
                <a:latin typeface="Courier New" pitchFamily="49" charset="0"/>
              </a:rPr>
              <a:t>ipsec</a:t>
            </a:r>
            <a:r>
              <a:rPr lang="en-US" sz="1300" b="1" dirty="0" smtClean="0">
                <a:latin typeface="Courier New" pitchFamily="49" charset="0"/>
              </a:rPr>
              <a:t> pool --add </a:t>
            </a:r>
            <a:r>
              <a:rPr lang="en-US" sz="1300" b="1" dirty="0" err="1" smtClean="0">
                <a:latin typeface="Courier New" pitchFamily="49" charset="0"/>
              </a:rPr>
              <a:t>bigpool</a:t>
            </a:r>
            <a:r>
              <a:rPr lang="en-US" sz="1300" b="1" dirty="0" smtClean="0">
                <a:latin typeface="Courier New" pitchFamily="49" charset="0"/>
              </a:rPr>
              <a:t> --start 10.3.0.1 --end 10.3.0.254 --timeout 48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allocating 254 addresses... done.</a:t>
            </a:r>
            <a:endParaRPr lang="de-DE" sz="1300" b="1" dirty="0">
              <a:latin typeface="Courier New" pitchFamily="49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750" y="1125538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Definition des Pools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Gateway als ARP und DHCP Proxy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24" name="Picture 27" descr="laptop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11826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564" y="40770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 bwMode="auto">
          <a:xfrm>
            <a:off x="5291708" y="3429000"/>
            <a:ext cx="1800200" cy="8640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6" name="Picture 28" descr="DB_Server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132856"/>
            <a:ext cx="1139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707532" y="1844824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Gateway</a:t>
            </a:r>
            <a:endParaRPr lang="de-CH" dirty="0"/>
          </a:p>
        </p:txBody>
      </p:sp>
      <p:sp>
        <p:nvSpPr>
          <p:cNvPr id="54" name="TextBox 53"/>
          <p:cNvSpPr txBox="1"/>
          <p:nvPr/>
        </p:nvSpPr>
        <p:spPr>
          <a:xfrm>
            <a:off x="5724128" y="3501008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CH" dirty="0" smtClean="0"/>
              <a:t>Lokales</a:t>
            </a:r>
            <a:br>
              <a:rPr lang="de-CH" dirty="0" smtClean="0"/>
            </a:br>
            <a:r>
              <a:rPr lang="de-CH" dirty="0" smtClean="0"/>
              <a:t> LAN</a:t>
            </a:r>
            <a:endParaRPr lang="de-CH" dirty="0"/>
          </a:p>
        </p:txBody>
      </p:sp>
      <p:sp>
        <p:nvSpPr>
          <p:cNvPr id="115" name="TextBox 114"/>
          <p:cNvSpPr txBox="1"/>
          <p:nvPr/>
        </p:nvSpPr>
        <p:spPr>
          <a:xfrm>
            <a:off x="611188" y="3573016"/>
            <a:ext cx="136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Client</a:t>
            </a:r>
            <a:endParaRPr lang="de-CH" dirty="0"/>
          </a:p>
        </p:txBody>
      </p:sp>
      <p:sp>
        <p:nvSpPr>
          <p:cNvPr id="60" name="TextBox 59"/>
          <p:cNvSpPr txBox="1"/>
          <p:nvPr/>
        </p:nvSpPr>
        <p:spPr>
          <a:xfrm>
            <a:off x="3419500" y="2492896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G1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9340" y="2492896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C1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76256" y="3068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S</a:t>
            </a:r>
            <a:endParaRPr lang="de-CH" dirty="0">
              <a:solidFill>
                <a:srgbClr val="00B050"/>
              </a:solidFill>
            </a:endParaRPr>
          </a:p>
        </p:txBody>
      </p:sp>
      <p:pic>
        <p:nvPicPr>
          <p:cNvPr id="63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 flipH="1">
            <a:off x="5004048" y="407707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5004048" y="335699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5076056" y="4869160"/>
            <a:ext cx="163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DHCP Server</a:t>
            </a:r>
            <a:endParaRPr lang="de-CH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1979712" y="2924944"/>
            <a:ext cx="1800200" cy="28803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1979712" y="2924944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1979712" y="3212976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075684" y="2996952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G2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76056" y="436510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D</a:t>
            </a:r>
            <a:endParaRPr lang="de-CH" dirty="0">
              <a:solidFill>
                <a:srgbClr val="00B05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7020272" y="3429000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051720" y="32129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VPN Tunnel</a:t>
            </a:r>
            <a:endParaRPr lang="de-CH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H="1">
            <a:off x="1691680" y="3068960"/>
            <a:ext cx="2376264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611560" y="2492896"/>
            <a:ext cx="3384376" cy="2304529"/>
            <a:chOff x="611560" y="2492896"/>
            <a:chExt cx="3384376" cy="2304529"/>
          </a:xfrm>
        </p:grpSpPr>
        <p:sp>
          <p:nvSpPr>
            <p:cNvPr id="51" name="TextBox 50"/>
            <p:cNvSpPr txBox="1"/>
            <p:nvPr/>
          </p:nvSpPr>
          <p:spPr>
            <a:xfrm>
              <a:off x="3059832" y="4397315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L Pool</a:t>
              </a:r>
              <a:endParaRPr lang="de-CH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1560" y="2492896"/>
              <a:ext cx="47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L1</a:t>
              </a:r>
              <a:endParaRPr lang="de-CH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6056" y="2524065"/>
            <a:ext cx="2520827" cy="2241149"/>
            <a:chOff x="5076056" y="2524065"/>
            <a:chExt cx="2520827" cy="2241149"/>
          </a:xfrm>
        </p:grpSpPr>
        <p:sp>
          <p:nvSpPr>
            <p:cNvPr id="50" name="TextBox 49"/>
            <p:cNvSpPr txBox="1"/>
            <p:nvPr/>
          </p:nvSpPr>
          <p:spPr>
            <a:xfrm>
              <a:off x="5652120" y="4365104"/>
              <a:ext cx="1944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ARP Broadcasts</a:t>
              </a:r>
              <a:endParaRPr lang="de-CH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6056" y="2524065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L1</a:t>
              </a:r>
              <a:endParaRPr lang="de-CH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39750" y="1124744"/>
            <a:ext cx="6768554" cy="72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VPN Gateway verlangt vom DHCP Server lokale IP Adresse</a:t>
            </a:r>
            <a:br>
              <a:rPr lang="de-CH" sz="1800" dirty="0" smtClean="0"/>
            </a:br>
            <a:r>
              <a:rPr lang="de-CH" sz="1800" dirty="0" smtClean="0"/>
              <a:t>und sendet sie via IKEv2 </a:t>
            </a:r>
            <a:r>
              <a:rPr lang="de-CH" sz="1800" dirty="0" err="1" smtClean="0"/>
              <a:t>Configuration</a:t>
            </a:r>
            <a:r>
              <a:rPr lang="de-CH" sz="1800" dirty="0" smtClean="0"/>
              <a:t> Payload an VPN Client.</a:t>
            </a:r>
            <a:endParaRPr lang="de-CH" sz="1800" dirty="0"/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39750" y="5517232"/>
            <a:ext cx="7920682" cy="72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VPN Gateway beantwortet stellvertretend für VPN Client ARP Anfragen. Dadurch werden IP Pakete an den VPN Client automatisch getunnelt.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  <p:bldP spid="44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strongSwan</a:t>
            </a:r>
            <a:r>
              <a:rPr lang="de-DE" dirty="0" smtClean="0"/>
              <a:t> SOHO Lösung für Windowsnetze</a:t>
            </a:r>
            <a:endParaRPr lang="de-DE" dirty="0"/>
          </a:p>
        </p:txBody>
      </p:sp>
      <p:sp>
        <p:nvSpPr>
          <p:cNvPr id="855043" name="Rectangle 3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1195010" name="Picture 2" descr="Z:\Desktop\revobox.png"/>
          <p:cNvPicPr>
            <a:picLocks noChangeAspect="1" noChangeArrowheads="1"/>
          </p:cNvPicPr>
          <p:nvPr/>
        </p:nvPicPr>
        <p:blipFill>
          <a:blip r:embed="rId3" cstate="print"/>
          <a:srcRect l="2024" t="13050" r="2024" b="5800"/>
          <a:stretch>
            <a:fillRect/>
          </a:stretch>
        </p:blipFill>
        <p:spPr bwMode="auto">
          <a:xfrm>
            <a:off x="611560" y="836712"/>
            <a:ext cx="6121053" cy="541905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650" y="6093296"/>
            <a:ext cx="202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www.revosec.ch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VPN </a:t>
            </a:r>
            <a:r>
              <a:rPr lang="de-DE" dirty="0" err="1" smtClean="0"/>
              <a:t>with</a:t>
            </a:r>
            <a:r>
              <a:rPr lang="de-DE" dirty="0" smtClean="0"/>
              <a:t> Mobile Devices </a:t>
            </a:r>
            <a:r>
              <a:rPr lang="de-DE" dirty="0" err="1" smtClean="0"/>
              <a:t>revisited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55. DFN Betriebstagung Oktober 2011 Berlin</a:t>
            </a:r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800" dirty="0" smtClean="0"/>
              <a:t>High </a:t>
            </a:r>
            <a:r>
              <a:rPr lang="de-CH" sz="1800" dirty="0" err="1" smtClean="0"/>
              <a:t>Availability</a:t>
            </a:r>
            <a:r>
              <a:rPr lang="de-CH" sz="1800" dirty="0" smtClean="0"/>
              <a:t> mit </a:t>
            </a:r>
            <a:r>
              <a:rPr lang="de-CH" sz="1800" dirty="0" err="1" smtClean="0"/>
              <a:t>ClusterIP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461" name="Rectangle 117"/>
          <p:cNvSpPr>
            <a:spLocks noChangeArrowheads="1"/>
          </p:cNvSpPr>
          <p:nvPr/>
        </p:nvSpPr>
        <p:spPr bwMode="auto">
          <a:xfrm>
            <a:off x="5299070" y="2327295"/>
            <a:ext cx="1728787" cy="863600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29" name="Text Box 85"/>
          <p:cNvSpPr txBox="1">
            <a:spLocks noChangeArrowheads="1"/>
          </p:cNvSpPr>
          <p:nvPr/>
        </p:nvSpPr>
        <p:spPr bwMode="auto">
          <a:xfrm>
            <a:off x="2201857" y="4486295"/>
            <a:ext cx="647700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9900"/>
                </a:solidFill>
              </a:rPr>
              <a:t>XFRM</a:t>
            </a: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strongSwan </a:t>
            </a:r>
            <a:r>
              <a:rPr lang="de-DE" dirty="0"/>
              <a:t>High-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r>
              <a:rPr lang="de-DE" dirty="0" smtClean="0"/>
              <a:t>Architektur</a:t>
            </a:r>
            <a:endParaRPr lang="de-DE" dirty="0"/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60" name="Rectangle 16"/>
          <p:cNvSpPr>
            <a:spLocks noChangeArrowheads="1"/>
          </p:cNvSpPr>
          <p:nvPr/>
        </p:nvSpPr>
        <p:spPr bwMode="auto">
          <a:xfrm>
            <a:off x="1050920" y="3695720"/>
            <a:ext cx="1655762" cy="790575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61" name="Text Box 17"/>
          <p:cNvSpPr txBox="1">
            <a:spLocks noChangeArrowheads="1"/>
          </p:cNvSpPr>
          <p:nvPr/>
        </p:nvSpPr>
        <p:spPr bwMode="auto">
          <a:xfrm>
            <a:off x="1193795" y="3695720"/>
            <a:ext cx="1366837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IKEv2 charon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Daemon</a:t>
            </a:r>
          </a:p>
        </p:txBody>
      </p:sp>
      <p:sp>
        <p:nvSpPr>
          <p:cNvPr id="697365" name="Rectangle 21"/>
          <p:cNvSpPr>
            <a:spLocks noChangeArrowheads="1"/>
          </p:cNvSpPr>
          <p:nvPr/>
        </p:nvSpPr>
        <p:spPr bwMode="auto">
          <a:xfrm>
            <a:off x="546095" y="4775220"/>
            <a:ext cx="3313112" cy="8636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66" name="Text Box 22"/>
          <p:cNvSpPr txBox="1">
            <a:spLocks noChangeArrowheads="1"/>
          </p:cNvSpPr>
          <p:nvPr/>
        </p:nvSpPr>
        <p:spPr bwMode="auto">
          <a:xfrm>
            <a:off x="1554157" y="4775220"/>
            <a:ext cx="2303463" cy="29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IPsec Policies / IPsec SAs</a:t>
            </a:r>
          </a:p>
        </p:txBody>
      </p:sp>
      <p:sp>
        <p:nvSpPr>
          <p:cNvPr id="697367" name="Text Box 23"/>
          <p:cNvSpPr txBox="1">
            <a:spLocks noChangeArrowheads="1"/>
          </p:cNvSpPr>
          <p:nvPr/>
        </p:nvSpPr>
        <p:spPr bwMode="auto">
          <a:xfrm>
            <a:off x="2994020" y="5351482"/>
            <a:ext cx="877887" cy="29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algn="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ClusterIP</a:t>
            </a:r>
          </a:p>
        </p:txBody>
      </p:sp>
      <p:sp>
        <p:nvSpPr>
          <p:cNvPr id="697368" name="Text Box 24"/>
          <p:cNvSpPr txBox="1">
            <a:spLocks noChangeArrowheads="1"/>
          </p:cNvSpPr>
          <p:nvPr/>
        </p:nvSpPr>
        <p:spPr bwMode="auto">
          <a:xfrm>
            <a:off x="617532" y="5062557"/>
            <a:ext cx="1511300" cy="360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/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800">
                <a:solidFill>
                  <a:srgbClr val="000000"/>
                </a:solidFill>
              </a:rPr>
              <a:t>Linux Netlink</a:t>
            </a:r>
          </a:p>
        </p:txBody>
      </p:sp>
      <p:sp>
        <p:nvSpPr>
          <p:cNvPr id="697371" name="Oval 27"/>
          <p:cNvSpPr>
            <a:spLocks noChangeArrowheads="1"/>
          </p:cNvSpPr>
          <p:nvPr/>
        </p:nvSpPr>
        <p:spPr bwMode="auto">
          <a:xfrm>
            <a:off x="3857620" y="958870"/>
            <a:ext cx="1439862" cy="50323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72" name="Text Box 28"/>
          <p:cNvSpPr txBox="1">
            <a:spLocks noChangeArrowheads="1"/>
          </p:cNvSpPr>
          <p:nvPr/>
        </p:nvSpPr>
        <p:spPr bwMode="auto">
          <a:xfrm>
            <a:off x="4093489" y="1030307"/>
            <a:ext cx="991939" cy="3635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800" dirty="0" smtClean="0">
                <a:solidFill>
                  <a:srgbClr val="FF0000"/>
                </a:solidFill>
              </a:rPr>
              <a:t>Intranet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>
            <a:off x="4578345" y="1462107"/>
            <a:ext cx="0" cy="3241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74" name="Line 30"/>
          <p:cNvSpPr>
            <a:spLocks noChangeShapeType="1"/>
          </p:cNvSpPr>
          <p:nvPr/>
        </p:nvSpPr>
        <p:spPr bwMode="auto">
          <a:xfrm flipH="1">
            <a:off x="3859207" y="4848245"/>
            <a:ext cx="6477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75" name="Rectangle 31"/>
          <p:cNvSpPr>
            <a:spLocks noChangeArrowheads="1"/>
          </p:cNvSpPr>
          <p:nvPr/>
        </p:nvSpPr>
        <p:spPr bwMode="auto">
          <a:xfrm>
            <a:off x="5299070" y="4775220"/>
            <a:ext cx="3311525" cy="8636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76" name="Text Box 32"/>
          <p:cNvSpPr txBox="1">
            <a:spLocks noChangeArrowheads="1"/>
          </p:cNvSpPr>
          <p:nvPr/>
        </p:nvSpPr>
        <p:spPr bwMode="auto">
          <a:xfrm>
            <a:off x="5299070" y="4775220"/>
            <a:ext cx="2303462" cy="29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IPsec Policies / IPsec SAs</a:t>
            </a:r>
          </a:p>
        </p:txBody>
      </p:sp>
      <p:sp>
        <p:nvSpPr>
          <p:cNvPr id="697377" name="Text Box 33"/>
          <p:cNvSpPr txBox="1">
            <a:spLocks noChangeArrowheads="1"/>
          </p:cNvSpPr>
          <p:nvPr/>
        </p:nvSpPr>
        <p:spPr bwMode="auto">
          <a:xfrm>
            <a:off x="5297482" y="5351482"/>
            <a:ext cx="877888" cy="29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ClusterIP</a:t>
            </a:r>
          </a:p>
        </p:txBody>
      </p:sp>
      <p:sp>
        <p:nvSpPr>
          <p:cNvPr id="697379" name="Oval 35"/>
          <p:cNvSpPr>
            <a:spLocks noChangeArrowheads="1"/>
          </p:cNvSpPr>
          <p:nvPr/>
        </p:nvSpPr>
        <p:spPr bwMode="auto">
          <a:xfrm>
            <a:off x="3857620" y="6215082"/>
            <a:ext cx="1439862" cy="50323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0" name="Text Box 36"/>
          <p:cNvSpPr txBox="1">
            <a:spLocks noChangeArrowheads="1"/>
          </p:cNvSpPr>
          <p:nvPr/>
        </p:nvSpPr>
        <p:spPr bwMode="auto">
          <a:xfrm>
            <a:off x="4065307" y="6286520"/>
            <a:ext cx="995915" cy="3635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800" dirty="0" smtClean="0">
                <a:solidFill>
                  <a:srgbClr val="000000"/>
                </a:solidFill>
              </a:rPr>
              <a:t>Internet</a:t>
            </a:r>
            <a:endParaRPr lang="de-CH" sz="1800" dirty="0">
              <a:solidFill>
                <a:srgbClr val="000000"/>
              </a:solidFill>
            </a:endParaRPr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H="1">
            <a:off x="4651370" y="556579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3" name="Rectangle 39"/>
          <p:cNvSpPr>
            <a:spLocks noChangeArrowheads="1"/>
          </p:cNvSpPr>
          <p:nvPr/>
        </p:nvSpPr>
        <p:spPr bwMode="auto">
          <a:xfrm>
            <a:off x="1841495" y="4270395"/>
            <a:ext cx="865187" cy="217487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Kernel IF</a:t>
            </a:r>
          </a:p>
        </p:txBody>
      </p:sp>
      <p:sp>
        <p:nvSpPr>
          <p:cNvPr id="697384" name="Line 40"/>
          <p:cNvSpPr>
            <a:spLocks noChangeShapeType="1"/>
          </p:cNvSpPr>
          <p:nvPr/>
        </p:nvSpPr>
        <p:spPr bwMode="auto">
          <a:xfrm>
            <a:off x="4578345" y="571025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5" name="Line 41"/>
          <p:cNvSpPr>
            <a:spLocks noChangeShapeType="1"/>
          </p:cNvSpPr>
          <p:nvPr/>
        </p:nvSpPr>
        <p:spPr bwMode="auto">
          <a:xfrm flipH="1">
            <a:off x="4506907" y="4703782"/>
            <a:ext cx="71438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4578345" y="4703782"/>
            <a:ext cx="71437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7" name="Line 43"/>
          <p:cNvSpPr>
            <a:spLocks noChangeShapeType="1"/>
          </p:cNvSpPr>
          <p:nvPr/>
        </p:nvSpPr>
        <p:spPr bwMode="auto">
          <a:xfrm flipH="1">
            <a:off x="4651370" y="4848245"/>
            <a:ext cx="647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89" name="Text Box 45"/>
          <p:cNvSpPr txBox="1">
            <a:spLocks noChangeArrowheads="1"/>
          </p:cNvSpPr>
          <p:nvPr/>
        </p:nvSpPr>
        <p:spPr bwMode="auto">
          <a:xfrm>
            <a:off x="4794245" y="5567382"/>
            <a:ext cx="503237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r" defTabSz="708025">
              <a:buFont typeface="Wingdings" pitchFamily="2" charset="2"/>
              <a:buNone/>
            </a:pPr>
            <a:r>
              <a:rPr lang="de-CH" sz="1200">
                <a:solidFill>
                  <a:srgbClr val="000000"/>
                </a:solidFill>
              </a:rPr>
              <a:t>eth0</a:t>
            </a:r>
          </a:p>
        </p:txBody>
      </p:sp>
      <p:sp>
        <p:nvSpPr>
          <p:cNvPr id="697390" name="Text Box 46"/>
          <p:cNvSpPr txBox="1">
            <a:spLocks noChangeArrowheads="1"/>
          </p:cNvSpPr>
          <p:nvPr/>
        </p:nvSpPr>
        <p:spPr bwMode="auto">
          <a:xfrm>
            <a:off x="3857620" y="5567382"/>
            <a:ext cx="503237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00"/>
                </a:solidFill>
              </a:rPr>
              <a:t>eth0</a:t>
            </a:r>
          </a:p>
        </p:txBody>
      </p:sp>
      <p:sp>
        <p:nvSpPr>
          <p:cNvPr id="697391" name="Line 47"/>
          <p:cNvSpPr>
            <a:spLocks noChangeShapeType="1"/>
          </p:cNvSpPr>
          <p:nvPr/>
        </p:nvSpPr>
        <p:spPr bwMode="auto">
          <a:xfrm flipH="1">
            <a:off x="3857620" y="5207020"/>
            <a:ext cx="1439862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392" name="Text Box 48"/>
          <p:cNvSpPr txBox="1">
            <a:spLocks noChangeArrowheads="1"/>
          </p:cNvSpPr>
          <p:nvPr/>
        </p:nvSpPr>
        <p:spPr bwMode="auto">
          <a:xfrm>
            <a:off x="3857620" y="5207020"/>
            <a:ext cx="503237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FF"/>
                </a:solidFill>
              </a:rPr>
              <a:t>eth2</a:t>
            </a:r>
          </a:p>
        </p:txBody>
      </p:sp>
      <p:sp>
        <p:nvSpPr>
          <p:cNvPr id="697393" name="Text Box 49"/>
          <p:cNvSpPr txBox="1">
            <a:spLocks noChangeArrowheads="1"/>
          </p:cNvSpPr>
          <p:nvPr/>
        </p:nvSpPr>
        <p:spPr bwMode="auto">
          <a:xfrm>
            <a:off x="4794245" y="5207020"/>
            <a:ext cx="503237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r" defTabSz="708025">
              <a:buFont typeface="Wingdings" pitchFamily="2" charset="2"/>
              <a:buNone/>
            </a:pPr>
            <a:r>
              <a:rPr lang="de-CH" sz="1200">
                <a:solidFill>
                  <a:srgbClr val="0000FF"/>
                </a:solidFill>
              </a:rPr>
              <a:t>eth2</a:t>
            </a:r>
          </a:p>
        </p:txBody>
      </p:sp>
      <p:sp>
        <p:nvSpPr>
          <p:cNvPr id="697395" name="Text Box 51"/>
          <p:cNvSpPr txBox="1">
            <a:spLocks noChangeArrowheads="1"/>
          </p:cNvSpPr>
          <p:nvPr/>
        </p:nvSpPr>
        <p:spPr bwMode="auto">
          <a:xfrm>
            <a:off x="3857620" y="4846657"/>
            <a:ext cx="503237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FF0000"/>
                </a:solidFill>
              </a:rPr>
              <a:t>eth1</a:t>
            </a:r>
          </a:p>
        </p:txBody>
      </p:sp>
      <p:sp>
        <p:nvSpPr>
          <p:cNvPr id="697396" name="Text Box 52"/>
          <p:cNvSpPr txBox="1">
            <a:spLocks noChangeArrowheads="1"/>
          </p:cNvSpPr>
          <p:nvPr/>
        </p:nvSpPr>
        <p:spPr bwMode="auto">
          <a:xfrm>
            <a:off x="4794245" y="4846657"/>
            <a:ext cx="503237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r" defTabSz="708025">
              <a:buFont typeface="Wingdings" pitchFamily="2" charset="2"/>
              <a:buNone/>
            </a:pPr>
            <a:r>
              <a:rPr lang="de-CH" sz="1200">
                <a:solidFill>
                  <a:srgbClr val="FF0000"/>
                </a:solidFill>
              </a:rPr>
              <a:t>eth1</a:t>
            </a:r>
          </a:p>
        </p:txBody>
      </p:sp>
      <p:sp>
        <p:nvSpPr>
          <p:cNvPr id="697398" name="Text Box 54"/>
          <p:cNvSpPr txBox="1">
            <a:spLocks noChangeArrowheads="1"/>
          </p:cNvSpPr>
          <p:nvPr/>
        </p:nvSpPr>
        <p:spPr bwMode="auto">
          <a:xfrm>
            <a:off x="4362445" y="5207020"/>
            <a:ext cx="431800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FF"/>
                </a:solidFill>
              </a:rPr>
              <a:t>ESP</a:t>
            </a:r>
          </a:p>
        </p:txBody>
      </p:sp>
      <p:sp>
        <p:nvSpPr>
          <p:cNvPr id="697399" name="Text Box 55"/>
          <p:cNvSpPr txBox="1">
            <a:spLocks noChangeArrowheads="1"/>
          </p:cNvSpPr>
          <p:nvPr/>
        </p:nvSpPr>
        <p:spPr bwMode="auto">
          <a:xfrm>
            <a:off x="4578345" y="5854720"/>
            <a:ext cx="503237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00"/>
                </a:solidFill>
              </a:rPr>
              <a:t>ESP</a:t>
            </a:r>
          </a:p>
        </p:txBody>
      </p:sp>
      <p:sp>
        <p:nvSpPr>
          <p:cNvPr id="697400" name="Line 56"/>
          <p:cNvSpPr>
            <a:spLocks noChangeShapeType="1"/>
          </p:cNvSpPr>
          <p:nvPr/>
        </p:nvSpPr>
        <p:spPr bwMode="auto">
          <a:xfrm flipH="1" flipV="1">
            <a:off x="4505320" y="5567382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01" name="Line 57"/>
          <p:cNvSpPr>
            <a:spLocks noChangeShapeType="1"/>
          </p:cNvSpPr>
          <p:nvPr/>
        </p:nvSpPr>
        <p:spPr bwMode="auto">
          <a:xfrm flipV="1">
            <a:off x="4578345" y="5565795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02" name="Line 58"/>
          <p:cNvSpPr>
            <a:spLocks noChangeShapeType="1"/>
          </p:cNvSpPr>
          <p:nvPr/>
        </p:nvSpPr>
        <p:spPr bwMode="auto">
          <a:xfrm>
            <a:off x="3859207" y="556579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03" name="Text Box 59"/>
          <p:cNvSpPr txBox="1">
            <a:spLocks noChangeArrowheads="1"/>
          </p:cNvSpPr>
          <p:nvPr/>
        </p:nvSpPr>
        <p:spPr bwMode="auto">
          <a:xfrm>
            <a:off x="4578345" y="1535132"/>
            <a:ext cx="503237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FF0000"/>
                </a:solidFill>
              </a:rPr>
              <a:t>Plain</a:t>
            </a:r>
          </a:p>
        </p:txBody>
      </p:sp>
      <p:sp>
        <p:nvSpPr>
          <p:cNvPr id="697404" name="Rectangle 60"/>
          <p:cNvSpPr>
            <a:spLocks noChangeArrowheads="1"/>
          </p:cNvSpPr>
          <p:nvPr/>
        </p:nvSpPr>
        <p:spPr bwMode="auto">
          <a:xfrm>
            <a:off x="2851145" y="3695720"/>
            <a:ext cx="1008062" cy="574675"/>
          </a:xfrm>
          <a:prstGeom prst="rect">
            <a:avLst/>
          </a:prstGeom>
          <a:solidFill>
            <a:srgbClr val="95CD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05" name="Text Box 61"/>
          <p:cNvSpPr txBox="1">
            <a:spLocks noChangeArrowheads="1"/>
          </p:cNvSpPr>
          <p:nvPr/>
        </p:nvSpPr>
        <p:spPr bwMode="auto">
          <a:xfrm>
            <a:off x="2816220" y="3702070"/>
            <a:ext cx="1079500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Heartbeat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Daemon</a:t>
            </a:r>
          </a:p>
        </p:txBody>
      </p:sp>
      <p:sp>
        <p:nvSpPr>
          <p:cNvPr id="697406" name="Line 62"/>
          <p:cNvSpPr>
            <a:spLocks noChangeShapeType="1"/>
          </p:cNvSpPr>
          <p:nvPr/>
        </p:nvSpPr>
        <p:spPr bwMode="auto">
          <a:xfrm flipH="1">
            <a:off x="3282945" y="4486295"/>
            <a:ext cx="0" cy="290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15" name="Rectangle 71"/>
          <p:cNvSpPr>
            <a:spLocks noChangeArrowheads="1"/>
          </p:cNvSpPr>
          <p:nvPr/>
        </p:nvSpPr>
        <p:spPr bwMode="auto">
          <a:xfrm>
            <a:off x="2130420" y="2327295"/>
            <a:ext cx="1728787" cy="863600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20" name="Rectangle 76"/>
          <p:cNvSpPr>
            <a:spLocks noChangeArrowheads="1"/>
          </p:cNvSpPr>
          <p:nvPr/>
        </p:nvSpPr>
        <p:spPr bwMode="auto">
          <a:xfrm>
            <a:off x="1050920" y="3478232"/>
            <a:ext cx="16557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21" name="Text Box 77"/>
          <p:cNvSpPr txBox="1">
            <a:spLocks noChangeArrowheads="1"/>
          </p:cNvSpPr>
          <p:nvPr/>
        </p:nvSpPr>
        <p:spPr bwMode="auto">
          <a:xfrm>
            <a:off x="2274882" y="2327295"/>
            <a:ext cx="1368425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HA Failover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Plugin</a:t>
            </a:r>
          </a:p>
        </p:txBody>
      </p:sp>
      <p:sp>
        <p:nvSpPr>
          <p:cNvPr id="697422" name="Rectangle 78"/>
          <p:cNvSpPr>
            <a:spLocks noChangeArrowheads="1"/>
          </p:cNvSpPr>
          <p:nvPr/>
        </p:nvSpPr>
        <p:spPr bwMode="auto">
          <a:xfrm>
            <a:off x="2851145" y="3478232"/>
            <a:ext cx="1008062" cy="217488"/>
          </a:xfrm>
          <a:prstGeom prst="rect">
            <a:avLst/>
          </a:prstGeom>
          <a:solidFill>
            <a:srgbClr val="6699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23" name="Rectangle 79"/>
          <p:cNvSpPr>
            <a:spLocks noChangeArrowheads="1"/>
          </p:cNvSpPr>
          <p:nvPr/>
        </p:nvSpPr>
        <p:spPr bwMode="auto">
          <a:xfrm>
            <a:off x="2851145" y="4270395"/>
            <a:ext cx="1008062" cy="217487"/>
          </a:xfrm>
          <a:prstGeom prst="rect">
            <a:avLst/>
          </a:prstGeom>
          <a:solidFill>
            <a:srgbClr val="6699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24" name="Rectangle 80"/>
          <p:cNvSpPr>
            <a:spLocks noChangeArrowheads="1"/>
          </p:cNvSpPr>
          <p:nvPr/>
        </p:nvSpPr>
        <p:spPr bwMode="auto">
          <a:xfrm>
            <a:off x="2851145" y="3478232"/>
            <a:ext cx="1008062" cy="10080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27" name="Rectangle 83"/>
          <p:cNvSpPr>
            <a:spLocks noChangeArrowheads="1"/>
          </p:cNvSpPr>
          <p:nvPr/>
        </p:nvSpPr>
        <p:spPr bwMode="auto">
          <a:xfrm>
            <a:off x="2851145" y="2973407"/>
            <a:ext cx="10080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28" name="Line 84"/>
          <p:cNvSpPr>
            <a:spLocks noChangeShapeType="1"/>
          </p:cNvSpPr>
          <p:nvPr/>
        </p:nvSpPr>
        <p:spPr bwMode="auto">
          <a:xfrm flipH="1">
            <a:off x="2201857" y="4486295"/>
            <a:ext cx="1588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30" name="Rectangle 86"/>
          <p:cNvSpPr>
            <a:spLocks noChangeArrowheads="1"/>
          </p:cNvSpPr>
          <p:nvPr/>
        </p:nvSpPr>
        <p:spPr bwMode="auto">
          <a:xfrm>
            <a:off x="546095" y="2327295"/>
            <a:ext cx="1439862" cy="863600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31" name="Text Box 87"/>
          <p:cNvSpPr txBox="1">
            <a:spLocks noChangeArrowheads="1"/>
          </p:cNvSpPr>
          <p:nvPr/>
        </p:nvSpPr>
        <p:spPr bwMode="auto">
          <a:xfrm>
            <a:off x="617532" y="2327295"/>
            <a:ext cx="1368425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HA Sync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Plugin</a:t>
            </a:r>
          </a:p>
        </p:txBody>
      </p:sp>
      <p:sp>
        <p:nvSpPr>
          <p:cNvPr id="697432" name="Rectangle 88"/>
          <p:cNvSpPr>
            <a:spLocks noChangeArrowheads="1"/>
          </p:cNvSpPr>
          <p:nvPr/>
        </p:nvSpPr>
        <p:spPr bwMode="auto">
          <a:xfrm>
            <a:off x="546095" y="2973407"/>
            <a:ext cx="720725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34" name="Line 90"/>
          <p:cNvSpPr>
            <a:spLocks noChangeShapeType="1"/>
          </p:cNvSpPr>
          <p:nvPr/>
        </p:nvSpPr>
        <p:spPr bwMode="auto">
          <a:xfrm flipH="1">
            <a:off x="2417757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35" name="Rectangle 91"/>
          <p:cNvSpPr>
            <a:spLocks noChangeArrowheads="1"/>
          </p:cNvSpPr>
          <p:nvPr/>
        </p:nvSpPr>
        <p:spPr bwMode="auto">
          <a:xfrm>
            <a:off x="2130420" y="2973407"/>
            <a:ext cx="5762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36" name="Line 92"/>
          <p:cNvSpPr>
            <a:spLocks noChangeShapeType="1"/>
          </p:cNvSpPr>
          <p:nvPr/>
        </p:nvSpPr>
        <p:spPr bwMode="auto">
          <a:xfrm flipH="1">
            <a:off x="3282945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37" name="Line 93"/>
          <p:cNvSpPr>
            <a:spLocks noChangeShapeType="1"/>
          </p:cNvSpPr>
          <p:nvPr/>
        </p:nvSpPr>
        <p:spPr bwMode="auto">
          <a:xfrm flipH="1">
            <a:off x="835020" y="3190895"/>
            <a:ext cx="0" cy="1584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39" name="Rectangle 95"/>
          <p:cNvSpPr>
            <a:spLocks noChangeArrowheads="1"/>
          </p:cNvSpPr>
          <p:nvPr/>
        </p:nvSpPr>
        <p:spPr bwMode="auto">
          <a:xfrm>
            <a:off x="2130420" y="2327295"/>
            <a:ext cx="1728787" cy="86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41" name="Line 97"/>
          <p:cNvSpPr>
            <a:spLocks noChangeShapeType="1"/>
          </p:cNvSpPr>
          <p:nvPr/>
        </p:nvSpPr>
        <p:spPr bwMode="auto">
          <a:xfrm flipH="1">
            <a:off x="1770057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42" name="Text Box 98"/>
          <p:cNvSpPr txBox="1">
            <a:spLocks noChangeArrowheads="1"/>
          </p:cNvSpPr>
          <p:nvPr/>
        </p:nvSpPr>
        <p:spPr bwMode="auto">
          <a:xfrm>
            <a:off x="1265232" y="1893907"/>
            <a:ext cx="2016125" cy="33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Security Gateway 1</a:t>
            </a:r>
          </a:p>
        </p:txBody>
      </p:sp>
      <p:sp>
        <p:nvSpPr>
          <p:cNvPr id="697443" name="Text Box 99"/>
          <p:cNvSpPr txBox="1">
            <a:spLocks noChangeArrowheads="1"/>
          </p:cNvSpPr>
          <p:nvPr/>
        </p:nvSpPr>
        <p:spPr bwMode="auto">
          <a:xfrm>
            <a:off x="5802307" y="1895495"/>
            <a:ext cx="2016125" cy="33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Security Gateway 2</a:t>
            </a:r>
          </a:p>
        </p:txBody>
      </p:sp>
      <p:sp>
        <p:nvSpPr>
          <p:cNvPr id="697444" name="Rectangle 100"/>
          <p:cNvSpPr>
            <a:spLocks noChangeArrowheads="1"/>
          </p:cNvSpPr>
          <p:nvPr/>
        </p:nvSpPr>
        <p:spPr bwMode="auto">
          <a:xfrm>
            <a:off x="1050920" y="4270395"/>
            <a:ext cx="649287" cy="217487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19" name="Rectangle 75"/>
          <p:cNvSpPr>
            <a:spLocks noChangeArrowheads="1"/>
          </p:cNvSpPr>
          <p:nvPr/>
        </p:nvSpPr>
        <p:spPr bwMode="auto">
          <a:xfrm>
            <a:off x="1050920" y="3478232"/>
            <a:ext cx="1655762" cy="10080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45" name="Text Box 101"/>
          <p:cNvSpPr txBox="1">
            <a:spLocks noChangeArrowheads="1"/>
          </p:cNvSpPr>
          <p:nvPr/>
        </p:nvSpPr>
        <p:spPr bwMode="auto">
          <a:xfrm>
            <a:off x="1338257" y="4486295"/>
            <a:ext cx="431800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00"/>
                </a:solidFill>
              </a:rPr>
              <a:t>IKE</a:t>
            </a:r>
          </a:p>
        </p:txBody>
      </p:sp>
      <p:sp>
        <p:nvSpPr>
          <p:cNvPr id="697446" name="Line 102"/>
          <p:cNvSpPr>
            <a:spLocks noChangeShapeType="1"/>
          </p:cNvSpPr>
          <p:nvPr/>
        </p:nvSpPr>
        <p:spPr bwMode="auto">
          <a:xfrm flipH="1">
            <a:off x="1338257" y="4486295"/>
            <a:ext cx="1588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47" name="Rectangle 103"/>
          <p:cNvSpPr>
            <a:spLocks noChangeArrowheads="1"/>
          </p:cNvSpPr>
          <p:nvPr/>
        </p:nvSpPr>
        <p:spPr bwMode="auto">
          <a:xfrm>
            <a:off x="1409695" y="2973407"/>
            <a:ext cx="5762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40" name="Rectangle 96"/>
          <p:cNvSpPr>
            <a:spLocks noChangeArrowheads="1"/>
          </p:cNvSpPr>
          <p:nvPr/>
        </p:nvSpPr>
        <p:spPr bwMode="auto">
          <a:xfrm>
            <a:off x="546095" y="2327295"/>
            <a:ext cx="1439862" cy="86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51" name="Text Box 107"/>
          <p:cNvSpPr txBox="1">
            <a:spLocks noChangeArrowheads="1"/>
          </p:cNvSpPr>
          <p:nvPr/>
        </p:nvSpPr>
        <p:spPr bwMode="auto">
          <a:xfrm rot="-5400000">
            <a:off x="-38106" y="3848120"/>
            <a:ext cx="1439863" cy="268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FF"/>
                </a:solidFill>
              </a:rPr>
              <a:t>IKE/IPsec SA Sync</a:t>
            </a:r>
          </a:p>
        </p:txBody>
      </p:sp>
      <p:sp>
        <p:nvSpPr>
          <p:cNvPr id="697452" name="Rectangle 108"/>
          <p:cNvSpPr>
            <a:spLocks noChangeArrowheads="1"/>
          </p:cNvSpPr>
          <p:nvPr/>
        </p:nvSpPr>
        <p:spPr bwMode="auto">
          <a:xfrm>
            <a:off x="5299070" y="3695720"/>
            <a:ext cx="1008062" cy="574675"/>
          </a:xfrm>
          <a:prstGeom prst="rect">
            <a:avLst/>
          </a:prstGeom>
          <a:solidFill>
            <a:srgbClr val="95CD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53" name="Text Box 109"/>
          <p:cNvSpPr txBox="1">
            <a:spLocks noChangeArrowheads="1"/>
          </p:cNvSpPr>
          <p:nvPr/>
        </p:nvSpPr>
        <p:spPr bwMode="auto">
          <a:xfrm>
            <a:off x="5264145" y="3702070"/>
            <a:ext cx="1079500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Heartbeat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Daemon</a:t>
            </a:r>
          </a:p>
        </p:txBody>
      </p:sp>
      <p:sp>
        <p:nvSpPr>
          <p:cNvPr id="697454" name="Line 110"/>
          <p:cNvSpPr>
            <a:spLocks noChangeShapeType="1"/>
          </p:cNvSpPr>
          <p:nvPr/>
        </p:nvSpPr>
        <p:spPr bwMode="auto">
          <a:xfrm flipH="1">
            <a:off x="5730870" y="4486295"/>
            <a:ext cx="0" cy="290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56" name="Rectangle 112"/>
          <p:cNvSpPr>
            <a:spLocks noChangeArrowheads="1"/>
          </p:cNvSpPr>
          <p:nvPr/>
        </p:nvSpPr>
        <p:spPr bwMode="auto">
          <a:xfrm>
            <a:off x="5299070" y="3478232"/>
            <a:ext cx="1008062" cy="217488"/>
          </a:xfrm>
          <a:prstGeom prst="rect">
            <a:avLst/>
          </a:prstGeom>
          <a:solidFill>
            <a:srgbClr val="6699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57" name="Rectangle 113"/>
          <p:cNvSpPr>
            <a:spLocks noChangeArrowheads="1"/>
          </p:cNvSpPr>
          <p:nvPr/>
        </p:nvSpPr>
        <p:spPr bwMode="auto">
          <a:xfrm>
            <a:off x="5299070" y="4270395"/>
            <a:ext cx="1008062" cy="217487"/>
          </a:xfrm>
          <a:prstGeom prst="rect">
            <a:avLst/>
          </a:prstGeom>
          <a:solidFill>
            <a:srgbClr val="6699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58" name="Rectangle 114"/>
          <p:cNvSpPr>
            <a:spLocks noChangeArrowheads="1"/>
          </p:cNvSpPr>
          <p:nvPr/>
        </p:nvSpPr>
        <p:spPr bwMode="auto">
          <a:xfrm>
            <a:off x="5299070" y="3478232"/>
            <a:ext cx="1008062" cy="10080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59" name="Rectangle 115"/>
          <p:cNvSpPr>
            <a:spLocks noChangeArrowheads="1"/>
          </p:cNvSpPr>
          <p:nvPr/>
        </p:nvSpPr>
        <p:spPr bwMode="auto">
          <a:xfrm>
            <a:off x="5299070" y="2973407"/>
            <a:ext cx="10080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60" name="Line 116"/>
          <p:cNvSpPr>
            <a:spLocks noChangeShapeType="1"/>
          </p:cNvSpPr>
          <p:nvPr/>
        </p:nvSpPr>
        <p:spPr bwMode="auto">
          <a:xfrm flipH="1">
            <a:off x="5730870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62" name="Text Box 118"/>
          <p:cNvSpPr txBox="1">
            <a:spLocks noChangeArrowheads="1"/>
          </p:cNvSpPr>
          <p:nvPr/>
        </p:nvSpPr>
        <p:spPr bwMode="auto">
          <a:xfrm>
            <a:off x="5443532" y="2327295"/>
            <a:ext cx="1368425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HA Failover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Plugin</a:t>
            </a:r>
          </a:p>
        </p:txBody>
      </p:sp>
      <p:sp>
        <p:nvSpPr>
          <p:cNvPr id="697464" name="Line 120"/>
          <p:cNvSpPr>
            <a:spLocks noChangeShapeType="1"/>
          </p:cNvSpPr>
          <p:nvPr/>
        </p:nvSpPr>
        <p:spPr bwMode="auto">
          <a:xfrm flipH="1">
            <a:off x="6738932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65" name="Rectangle 121"/>
          <p:cNvSpPr>
            <a:spLocks noChangeArrowheads="1"/>
          </p:cNvSpPr>
          <p:nvPr/>
        </p:nvSpPr>
        <p:spPr bwMode="auto">
          <a:xfrm>
            <a:off x="6451595" y="2973407"/>
            <a:ext cx="5762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66" name="Rectangle 122"/>
          <p:cNvSpPr>
            <a:spLocks noChangeArrowheads="1"/>
          </p:cNvSpPr>
          <p:nvPr/>
        </p:nvSpPr>
        <p:spPr bwMode="auto">
          <a:xfrm>
            <a:off x="6451595" y="3695720"/>
            <a:ext cx="1655762" cy="790575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68" name="Rectangle 124"/>
          <p:cNvSpPr>
            <a:spLocks noChangeArrowheads="1"/>
          </p:cNvSpPr>
          <p:nvPr/>
        </p:nvSpPr>
        <p:spPr bwMode="auto">
          <a:xfrm>
            <a:off x="6451595" y="4270395"/>
            <a:ext cx="865187" cy="217487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Kernel IF</a:t>
            </a:r>
          </a:p>
        </p:txBody>
      </p:sp>
      <p:sp>
        <p:nvSpPr>
          <p:cNvPr id="697469" name="Rectangle 125"/>
          <p:cNvSpPr>
            <a:spLocks noChangeArrowheads="1"/>
          </p:cNvSpPr>
          <p:nvPr/>
        </p:nvSpPr>
        <p:spPr bwMode="auto">
          <a:xfrm>
            <a:off x="6451595" y="3478232"/>
            <a:ext cx="1655762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70" name="Line 126"/>
          <p:cNvSpPr>
            <a:spLocks noChangeShapeType="1"/>
          </p:cNvSpPr>
          <p:nvPr/>
        </p:nvSpPr>
        <p:spPr bwMode="auto">
          <a:xfrm flipH="1">
            <a:off x="6811957" y="4486295"/>
            <a:ext cx="1588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71" name="Rectangle 127"/>
          <p:cNvSpPr>
            <a:spLocks noChangeArrowheads="1"/>
          </p:cNvSpPr>
          <p:nvPr/>
        </p:nvSpPr>
        <p:spPr bwMode="auto">
          <a:xfrm>
            <a:off x="7459657" y="4270395"/>
            <a:ext cx="649288" cy="217487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72" name="Rectangle 128"/>
          <p:cNvSpPr>
            <a:spLocks noChangeArrowheads="1"/>
          </p:cNvSpPr>
          <p:nvPr/>
        </p:nvSpPr>
        <p:spPr bwMode="auto">
          <a:xfrm>
            <a:off x="6451595" y="3478232"/>
            <a:ext cx="1655762" cy="10080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73" name="Text Box 129"/>
          <p:cNvSpPr txBox="1">
            <a:spLocks noChangeArrowheads="1"/>
          </p:cNvSpPr>
          <p:nvPr/>
        </p:nvSpPr>
        <p:spPr bwMode="auto">
          <a:xfrm>
            <a:off x="7746995" y="4486295"/>
            <a:ext cx="431800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00"/>
                </a:solidFill>
              </a:rPr>
              <a:t>IKE</a:t>
            </a:r>
          </a:p>
        </p:txBody>
      </p:sp>
      <p:sp>
        <p:nvSpPr>
          <p:cNvPr id="697474" name="Line 130"/>
          <p:cNvSpPr>
            <a:spLocks noChangeShapeType="1"/>
          </p:cNvSpPr>
          <p:nvPr/>
        </p:nvSpPr>
        <p:spPr bwMode="auto">
          <a:xfrm flipH="1">
            <a:off x="7746995" y="4486295"/>
            <a:ext cx="1587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75" name="Text Box 131"/>
          <p:cNvSpPr txBox="1">
            <a:spLocks noChangeArrowheads="1"/>
          </p:cNvSpPr>
          <p:nvPr/>
        </p:nvSpPr>
        <p:spPr bwMode="auto">
          <a:xfrm>
            <a:off x="6810370" y="4486295"/>
            <a:ext cx="647700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9900"/>
                </a:solidFill>
              </a:rPr>
              <a:t>XFRM</a:t>
            </a:r>
          </a:p>
        </p:txBody>
      </p:sp>
      <p:sp>
        <p:nvSpPr>
          <p:cNvPr id="697476" name="Rectangle 132"/>
          <p:cNvSpPr>
            <a:spLocks noChangeArrowheads="1"/>
          </p:cNvSpPr>
          <p:nvPr/>
        </p:nvSpPr>
        <p:spPr bwMode="auto">
          <a:xfrm>
            <a:off x="7170732" y="2327295"/>
            <a:ext cx="1439863" cy="863600"/>
          </a:xfrm>
          <a:prstGeom prst="rect">
            <a:avLst/>
          </a:prstGeom>
          <a:solidFill>
            <a:srgbClr val="99FF99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77" name="Text Box 133"/>
          <p:cNvSpPr txBox="1">
            <a:spLocks noChangeArrowheads="1"/>
          </p:cNvSpPr>
          <p:nvPr/>
        </p:nvSpPr>
        <p:spPr bwMode="auto">
          <a:xfrm>
            <a:off x="7243757" y="2327295"/>
            <a:ext cx="1368425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HA Sync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Plugin</a:t>
            </a:r>
          </a:p>
        </p:txBody>
      </p:sp>
      <p:sp>
        <p:nvSpPr>
          <p:cNvPr id="697479" name="Line 135"/>
          <p:cNvSpPr>
            <a:spLocks noChangeShapeType="1"/>
          </p:cNvSpPr>
          <p:nvPr/>
        </p:nvSpPr>
        <p:spPr bwMode="auto">
          <a:xfrm flipH="1">
            <a:off x="7459657" y="3190895"/>
            <a:ext cx="0" cy="2905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80" name="Rectangle 136"/>
          <p:cNvSpPr>
            <a:spLocks noChangeArrowheads="1"/>
          </p:cNvSpPr>
          <p:nvPr/>
        </p:nvSpPr>
        <p:spPr bwMode="auto">
          <a:xfrm>
            <a:off x="7170732" y="2973407"/>
            <a:ext cx="576263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Bus IF</a:t>
            </a:r>
          </a:p>
        </p:txBody>
      </p:sp>
      <p:sp>
        <p:nvSpPr>
          <p:cNvPr id="697481" name="Rectangle 137"/>
          <p:cNvSpPr>
            <a:spLocks noChangeArrowheads="1"/>
          </p:cNvSpPr>
          <p:nvPr/>
        </p:nvSpPr>
        <p:spPr bwMode="auto">
          <a:xfrm>
            <a:off x="7891457" y="2973407"/>
            <a:ext cx="720725" cy="217488"/>
          </a:xfrm>
          <a:prstGeom prst="rect">
            <a:avLst/>
          </a:prstGeom>
          <a:solidFill>
            <a:srgbClr val="66FF6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algn="ctr" defTabSz="708025">
              <a:buFont typeface="Wingdings" pitchFamily="2" charset="2"/>
              <a:buNone/>
            </a:pPr>
            <a:r>
              <a:rPr lang="de-CH" sz="140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697482" name="Line 138"/>
          <p:cNvSpPr>
            <a:spLocks noChangeShapeType="1"/>
          </p:cNvSpPr>
          <p:nvPr/>
        </p:nvSpPr>
        <p:spPr bwMode="auto">
          <a:xfrm flipH="1">
            <a:off x="8323257" y="3190895"/>
            <a:ext cx="0" cy="1584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85725" tIns="42862" rIns="85725" bIns="42862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83" name="Text Box 139"/>
          <p:cNvSpPr txBox="1">
            <a:spLocks noChangeArrowheads="1"/>
          </p:cNvSpPr>
          <p:nvPr/>
        </p:nvSpPr>
        <p:spPr bwMode="auto">
          <a:xfrm rot="-5400000">
            <a:off x="7735883" y="3849707"/>
            <a:ext cx="1439862" cy="2682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5725" tIns="42862" rIns="85725" bIns="42862">
            <a:spAutoFit/>
          </a:bodyPr>
          <a:lstStyle/>
          <a:p>
            <a:pPr marL="317500" indent="-317500" defTabSz="708025">
              <a:buFont typeface="Wingdings" pitchFamily="2" charset="2"/>
              <a:buNone/>
            </a:pPr>
            <a:r>
              <a:rPr lang="de-CH" sz="1200">
                <a:solidFill>
                  <a:srgbClr val="0000FF"/>
                </a:solidFill>
              </a:rPr>
              <a:t>IKE/IPsec SA Sync</a:t>
            </a:r>
          </a:p>
        </p:txBody>
      </p:sp>
      <p:sp>
        <p:nvSpPr>
          <p:cNvPr id="697478" name="Rectangle 134"/>
          <p:cNvSpPr>
            <a:spLocks noChangeArrowheads="1"/>
          </p:cNvSpPr>
          <p:nvPr/>
        </p:nvSpPr>
        <p:spPr bwMode="auto">
          <a:xfrm>
            <a:off x="7172320" y="2327295"/>
            <a:ext cx="1439862" cy="86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63" name="Rectangle 119"/>
          <p:cNvSpPr>
            <a:spLocks noChangeArrowheads="1"/>
          </p:cNvSpPr>
          <p:nvPr/>
        </p:nvSpPr>
        <p:spPr bwMode="auto">
          <a:xfrm>
            <a:off x="5299070" y="2327295"/>
            <a:ext cx="1728787" cy="863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86" name="Text Box 142"/>
          <p:cNvSpPr txBox="1">
            <a:spLocks noChangeArrowheads="1"/>
          </p:cNvSpPr>
          <p:nvPr/>
        </p:nvSpPr>
        <p:spPr bwMode="auto">
          <a:xfrm>
            <a:off x="7099295" y="5062557"/>
            <a:ext cx="1511300" cy="360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/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800">
                <a:solidFill>
                  <a:srgbClr val="000000"/>
                </a:solidFill>
              </a:rPr>
              <a:t>Linux Netlink</a:t>
            </a:r>
          </a:p>
        </p:txBody>
      </p:sp>
      <p:sp>
        <p:nvSpPr>
          <p:cNvPr id="697487" name="Rectangle 143"/>
          <p:cNvSpPr>
            <a:spLocks noChangeArrowheads="1"/>
          </p:cNvSpPr>
          <p:nvPr/>
        </p:nvSpPr>
        <p:spPr bwMode="auto">
          <a:xfrm>
            <a:off x="401632" y="1822470"/>
            <a:ext cx="3887788" cy="403225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88" name="Rectangle 144"/>
          <p:cNvSpPr>
            <a:spLocks noChangeArrowheads="1"/>
          </p:cNvSpPr>
          <p:nvPr/>
        </p:nvSpPr>
        <p:spPr bwMode="auto">
          <a:xfrm>
            <a:off x="4865682" y="1822470"/>
            <a:ext cx="3887788" cy="403225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97489" name="Text Box 145"/>
          <p:cNvSpPr txBox="1">
            <a:spLocks noChangeArrowheads="1"/>
          </p:cNvSpPr>
          <p:nvPr/>
        </p:nvSpPr>
        <p:spPr bwMode="auto">
          <a:xfrm>
            <a:off x="6594470" y="3695720"/>
            <a:ext cx="1366837" cy="574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5725" tIns="42862" rIns="85725" bIns="42862">
            <a:spAutoFit/>
          </a:bodyPr>
          <a:lstStyle/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IKEv2 charon</a:t>
            </a:r>
          </a:p>
          <a:p>
            <a:pPr marL="317500" indent="-317500" algn="ctr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600">
                <a:solidFill>
                  <a:srgbClr val="000000"/>
                </a:solidFill>
              </a:rPr>
              <a:t>Daemon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Lösungsansatz</a:t>
            </a:r>
            <a:endParaRPr lang="de-D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52736"/>
            <a:ext cx="8215064" cy="5105400"/>
          </a:xfrm>
          <a:noFill/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dirty="0" smtClean="0"/>
              <a:t>Die </a:t>
            </a:r>
            <a:r>
              <a:rPr lang="de-DE" dirty="0" err="1" smtClean="0"/>
              <a:t>äusseren</a:t>
            </a:r>
            <a:r>
              <a:rPr lang="de-DE" dirty="0" smtClean="0"/>
              <a:t> eth0 und inneren </a:t>
            </a:r>
            <a:r>
              <a:rPr lang="de-DE" dirty="0" smtClean="0">
                <a:solidFill>
                  <a:srgbClr val="FF0000"/>
                </a:solidFill>
              </a:rPr>
              <a:t>eth1</a:t>
            </a:r>
            <a:r>
              <a:rPr lang="de-DE" dirty="0" smtClean="0"/>
              <a:t> Interfaces von SG1 und SG2 teilen sich je eine </a:t>
            </a:r>
            <a:r>
              <a:rPr lang="de-DE" dirty="0" smtClean="0">
                <a:solidFill>
                  <a:srgbClr val="003399"/>
                </a:solidFill>
              </a:rPr>
              <a:t>Phantom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3399"/>
                </a:solidFill>
              </a:rPr>
              <a:t>IP</a:t>
            </a:r>
            <a:r>
              <a:rPr lang="de-DE" dirty="0" smtClean="0"/>
              <a:t> Adresse mit zugehöriger </a:t>
            </a:r>
            <a:r>
              <a:rPr lang="de-DE" dirty="0" smtClean="0">
                <a:solidFill>
                  <a:srgbClr val="003399"/>
                </a:solidFill>
              </a:rPr>
              <a:t>Multicast MAC </a:t>
            </a:r>
            <a:r>
              <a:rPr lang="de-DE" dirty="0" smtClean="0"/>
              <a:t>Adresse.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de-DE" dirty="0" smtClean="0"/>
              <a:t>Dadurch erhalten beide SGs alle verschlüsselten ESP Pakete auf eth0 und synchronisieren so ständig die </a:t>
            </a:r>
            <a:r>
              <a:rPr lang="de-DE" dirty="0" smtClean="0">
                <a:solidFill>
                  <a:srgbClr val="003399"/>
                </a:solidFill>
              </a:rPr>
              <a:t>Anti-Replay Sequenznummern</a:t>
            </a:r>
            <a:r>
              <a:rPr lang="de-DE" dirty="0" smtClean="0"/>
              <a:t>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Auf der Basis von </a:t>
            </a:r>
            <a:r>
              <a:rPr lang="de-DE" dirty="0" err="1" smtClean="0">
                <a:solidFill>
                  <a:srgbClr val="003399"/>
                </a:solidFill>
              </a:rPr>
              <a:t>ClusterIP</a:t>
            </a:r>
            <a:r>
              <a:rPr lang="de-DE" dirty="0" smtClean="0"/>
              <a:t> (Hash über Source IP und SPI des ESP </a:t>
            </a:r>
            <a:r>
              <a:rPr lang="de-DE" dirty="0" err="1" smtClean="0"/>
              <a:t>Packets</a:t>
            </a:r>
            <a:r>
              <a:rPr lang="de-DE" dirty="0" smtClean="0"/>
              <a:t>) entscheidet jeder SG für welche </a:t>
            </a:r>
            <a:r>
              <a:rPr lang="de-DE" dirty="0" err="1" smtClean="0">
                <a:solidFill>
                  <a:srgbClr val="003399"/>
                </a:solidFill>
              </a:rPr>
              <a:t>IPsec</a:t>
            </a:r>
            <a:r>
              <a:rPr lang="de-DE" dirty="0" smtClean="0">
                <a:solidFill>
                  <a:srgbClr val="003399"/>
                </a:solidFill>
              </a:rPr>
              <a:t> SAs </a:t>
            </a:r>
            <a:r>
              <a:rPr lang="de-DE" dirty="0" smtClean="0"/>
              <a:t>er zuständig ist.</a:t>
            </a:r>
          </a:p>
          <a:p>
            <a:pPr>
              <a:spcBef>
                <a:spcPts val="1000"/>
              </a:spcBef>
            </a:pPr>
            <a:r>
              <a:rPr lang="de-DE" dirty="0" err="1" smtClean="0">
                <a:solidFill>
                  <a:srgbClr val="003399"/>
                </a:solidFill>
              </a:rPr>
              <a:t>ClusterIP</a:t>
            </a:r>
            <a:r>
              <a:rPr lang="de-DE" dirty="0" smtClean="0"/>
              <a:t> (Hash über Destination IP und SPI der </a:t>
            </a:r>
            <a:r>
              <a:rPr lang="de-DE" dirty="0" err="1" smtClean="0"/>
              <a:t>IPsec</a:t>
            </a:r>
            <a:r>
              <a:rPr lang="de-DE" dirty="0" smtClean="0"/>
              <a:t> SA) wird auch ausgangsseitig auf die Klartextpakete von </a:t>
            </a:r>
            <a:r>
              <a:rPr lang="de-DE" dirty="0" smtClean="0">
                <a:solidFill>
                  <a:srgbClr val="FF0000"/>
                </a:solidFill>
              </a:rPr>
              <a:t>eth1</a:t>
            </a:r>
            <a:r>
              <a:rPr lang="de-DE" dirty="0" smtClean="0"/>
              <a:t> angewendet.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Für </a:t>
            </a:r>
            <a:r>
              <a:rPr lang="de-DE" dirty="0" smtClean="0">
                <a:solidFill>
                  <a:srgbClr val="003399"/>
                </a:solidFill>
              </a:rPr>
              <a:t>IKEv2</a:t>
            </a:r>
            <a:r>
              <a:rPr lang="de-DE" dirty="0" smtClean="0"/>
              <a:t> ist nur ein Master SG zuständig. Alle IKEv2 und ESP Schlüssel werden auf dem Slave SG gespiegelt.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Fällt ein SG aus, übernimmt der andere sofort sämtliche </a:t>
            </a:r>
            <a:r>
              <a:rPr lang="de-DE" dirty="0" err="1" smtClean="0"/>
              <a:t>IPsec</a:t>
            </a:r>
            <a:r>
              <a:rPr lang="de-DE" dirty="0" smtClean="0"/>
              <a:t> SAs.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Fällt der Master SG aus, übernimmt sofort der Slave SG sofort die IKEv2 Verbindungen mit quasi-synchronisierten Sequenznummern. </a:t>
            </a: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</p:spPr>
        <p:txBody>
          <a:bodyPr wrap="none" lIns="85725" tIns="42862" rIns="85725" bIns="42862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8243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VPN </a:t>
            </a:r>
            <a:r>
              <a:rPr lang="de-DE" dirty="0" err="1" smtClean="0"/>
              <a:t>with</a:t>
            </a:r>
            <a:r>
              <a:rPr lang="de-DE" dirty="0" smtClean="0"/>
              <a:t> Mobile Devices </a:t>
            </a:r>
            <a:r>
              <a:rPr lang="de-DE" dirty="0" err="1" smtClean="0"/>
              <a:t>revisited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55. DFN Betriebstagung Oktober 2011 Berlin</a:t>
            </a:r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800" dirty="0" err="1" smtClean="0"/>
              <a:t>Trusted</a:t>
            </a:r>
            <a:r>
              <a:rPr lang="de-CH" sz="1800" dirty="0" smtClean="0"/>
              <a:t> Network Connect (TNC) &amp; </a:t>
            </a:r>
            <a:br>
              <a:rPr lang="de-CH" sz="1800" dirty="0" smtClean="0"/>
            </a:br>
            <a:r>
              <a:rPr lang="de-CH" sz="1800" dirty="0" err="1" smtClean="0"/>
              <a:t>Platform</a:t>
            </a:r>
            <a:r>
              <a:rPr lang="de-CH" sz="1800" dirty="0" smtClean="0"/>
              <a:t> Trust Service (PTS)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 rot="5400000">
            <a:off x="2807804" y="3825044"/>
            <a:ext cx="79208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TNC </a:t>
            </a:r>
            <a:r>
              <a:rPr lang="de-CH" dirty="0" err="1" smtClean="0"/>
              <a:t>Policy</a:t>
            </a:r>
            <a:r>
              <a:rPr lang="de-CH" dirty="0" smtClean="0"/>
              <a:t> </a:t>
            </a:r>
            <a:r>
              <a:rPr lang="de-CH" dirty="0" err="1" smtClean="0"/>
              <a:t>Enforcement</a:t>
            </a:r>
            <a:endParaRPr lang="en-US" dirty="0"/>
          </a:p>
        </p:txBody>
      </p:sp>
      <p:pic>
        <p:nvPicPr>
          <p:cNvPr id="1026" name="Picture 2" descr="C:\Users\Andreas Steffen\Documents\HSR\LinuxTag 2006\Images\laptop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4904"/>
            <a:ext cx="1182687" cy="1163637"/>
          </a:xfrm>
          <a:prstGeom prst="rect">
            <a:avLst/>
          </a:prstGeom>
          <a:noFill/>
        </p:spPr>
      </p:pic>
      <p:sp>
        <p:nvSpPr>
          <p:cNvPr id="11" name="Cloud 10"/>
          <p:cNvSpPr/>
          <p:nvPr/>
        </p:nvSpPr>
        <p:spPr bwMode="auto">
          <a:xfrm>
            <a:off x="1691680" y="4077072"/>
            <a:ext cx="3384376" cy="2448272"/>
          </a:xfrm>
          <a:prstGeom prst="cloud">
            <a:avLst/>
          </a:prstGeom>
          <a:solidFill>
            <a:srgbClr val="FF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4211960" y="1556792"/>
            <a:ext cx="4320480" cy="3096344"/>
          </a:xfrm>
          <a:prstGeom prst="cloud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197" y="3717032"/>
            <a:ext cx="1375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dirty="0" smtClean="0"/>
              <a:t>Host </a:t>
            </a:r>
            <a:r>
              <a:rPr lang="de-CH" dirty="0" err="1" smtClean="0"/>
              <a:t>with</a:t>
            </a:r>
            <a:endParaRPr lang="de-CH" dirty="0" smtClean="0"/>
          </a:p>
          <a:p>
            <a:pPr algn="ctr">
              <a:spcBef>
                <a:spcPts val="0"/>
              </a:spcBef>
              <a:buNone/>
            </a:pPr>
            <a:r>
              <a:rPr lang="de-CH" dirty="0" smtClean="0"/>
              <a:t>TNC Client</a:t>
            </a:r>
            <a:endParaRPr lang="de-CH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1916832"/>
            <a:ext cx="2257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dirty="0" err="1" smtClean="0"/>
              <a:t>Policy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Enforcement</a:t>
            </a:r>
            <a:r>
              <a:rPr lang="de-CH" dirty="0" smtClean="0"/>
              <a:t> Point</a:t>
            </a:r>
            <a:endParaRPr lang="de-CH" dirty="0"/>
          </a:p>
        </p:txBody>
      </p:sp>
      <p:pic>
        <p:nvPicPr>
          <p:cNvPr id="9" name="Picture 4" descr="C:\Users\Andreas Steffen\Documents\HSR\LinuxTag 2006\Images\hos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7152"/>
            <a:ext cx="887413" cy="12033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08104" y="5949280"/>
            <a:ext cx="300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1400" i="1" dirty="0" smtClean="0"/>
              <a:t>Source:  Jörg Vieweg, FH Hannover</a:t>
            </a:r>
            <a:endParaRPr lang="de-CH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4437112"/>
            <a:ext cx="158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dirty="0" err="1" smtClean="0"/>
              <a:t>Remediation</a:t>
            </a:r>
            <a:endParaRPr lang="de-CH" dirty="0" smtClean="0"/>
          </a:p>
          <a:p>
            <a:pPr algn="ctr">
              <a:spcBef>
                <a:spcPts val="0"/>
              </a:spcBef>
              <a:buNone/>
            </a:pPr>
            <a:r>
              <a:rPr lang="de-CH" dirty="0" smtClean="0"/>
              <a:t> Server</a:t>
            </a:r>
            <a:endParaRPr lang="de-CH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445224"/>
            <a:ext cx="105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sz="1800" dirty="0" smtClean="0"/>
              <a:t>Isolation</a:t>
            </a:r>
          </a:p>
          <a:p>
            <a:pPr algn="ctr">
              <a:spcBef>
                <a:spcPts val="0"/>
              </a:spcBef>
              <a:buNone/>
            </a:pPr>
            <a:r>
              <a:rPr lang="de-CH" sz="1800" dirty="0" smtClean="0"/>
              <a:t>Network</a:t>
            </a:r>
            <a:endParaRPr lang="de-CH" sz="18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619672" y="3212976"/>
            <a:ext cx="52565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 descr="C:\Users\Andreas Steffen\Documents\HSR\LinuxTag 2006\Images\rout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36912"/>
            <a:ext cx="1097402" cy="936104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718420" y="2132856"/>
            <a:ext cx="1463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dirty="0" smtClean="0"/>
              <a:t>TNC Server</a:t>
            </a:r>
            <a:endParaRPr lang="de-CH" dirty="0"/>
          </a:p>
        </p:txBody>
      </p:sp>
      <p:pic>
        <p:nvPicPr>
          <p:cNvPr id="1028" name="Picture 4" descr="C:\Users\Andreas Steffen\Documents\HSR\LinuxTag 2006\Images\hos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887413" cy="1203325"/>
          </a:xfrm>
          <a:prstGeom prst="rect">
            <a:avLst/>
          </a:prstGeom>
          <a:noFill/>
        </p:spPr>
      </p:pic>
      <p:pic>
        <p:nvPicPr>
          <p:cNvPr id="19" name="Picture 4" descr="C:\Users\Andreas Steffen\Documents\HSR\LinuxTag 2006\Images\hos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92896"/>
            <a:ext cx="887413" cy="12033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012160" y="3645024"/>
            <a:ext cx="18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dirty="0" err="1" smtClean="0"/>
              <a:t>Policy</a:t>
            </a:r>
            <a:r>
              <a:rPr lang="de-CH" dirty="0" smtClean="0"/>
              <a:t> Manager</a:t>
            </a:r>
            <a:endParaRPr lang="de-CH" dirty="0"/>
          </a:p>
        </p:txBody>
      </p:sp>
      <p:sp>
        <p:nvSpPr>
          <p:cNvPr id="35" name="TextBox 34"/>
          <p:cNvSpPr txBox="1"/>
          <p:nvPr/>
        </p:nvSpPr>
        <p:spPr>
          <a:xfrm>
            <a:off x="6012161" y="1916832"/>
            <a:ext cx="21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CH" sz="1800" dirty="0" smtClean="0"/>
              <a:t>Corporate Network</a:t>
            </a:r>
            <a:endParaRPr lang="de-CH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5936" y="1556792"/>
            <a:ext cx="76892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err="1" smtClean="0"/>
              <a:t>allow</a:t>
            </a:r>
            <a:endParaRPr lang="de-CH" dirty="0"/>
          </a:p>
        </p:txBody>
      </p:sp>
      <p:sp>
        <p:nvSpPr>
          <p:cNvPr id="37" name="TextBox 36"/>
          <p:cNvSpPr txBox="1"/>
          <p:nvPr/>
        </p:nvSpPr>
        <p:spPr>
          <a:xfrm>
            <a:off x="3275856" y="3645024"/>
            <a:ext cx="912429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err="1" smtClean="0"/>
              <a:t>isolate</a:t>
            </a:r>
            <a:endParaRPr lang="de-CH" dirty="0"/>
          </a:p>
        </p:txBody>
      </p:sp>
      <p:sp>
        <p:nvSpPr>
          <p:cNvPr id="38" name="TextBox 37"/>
          <p:cNvSpPr txBox="1"/>
          <p:nvPr/>
        </p:nvSpPr>
        <p:spPr>
          <a:xfrm>
            <a:off x="1907704" y="2708920"/>
            <a:ext cx="771365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block</a:t>
            </a:r>
            <a:endParaRPr lang="de-CH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4365104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10.1.0.0/16</a:t>
            </a:r>
            <a:endParaRPr lang="de-CH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5157192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10.2.0.0/16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Problemkreise bei Mobile Devices</a:t>
            </a:r>
            <a:endParaRPr lang="de-D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 smtClean="0"/>
              <a:t>Multihoming bei mehreren Netzwerkkarten (UMTS, WLAN, </a:t>
            </a:r>
            <a:r>
              <a:rPr lang="de-DE" dirty="0" err="1" smtClean="0"/>
              <a:t>etc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 IKEv2 MOBIKE 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Protokoll (</a:t>
            </a:r>
            <a:r>
              <a:rPr lang="de-DE" smtClean="0">
                <a:solidFill>
                  <a:srgbClr val="0070C0"/>
                </a:solidFill>
                <a:sym typeface="Wingdings"/>
              </a:rPr>
              <a:t>RFC 4555)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lnSpc>
                <a:spcPts val="3000"/>
              </a:lnSpc>
            </a:pPr>
            <a:r>
              <a:rPr lang="de-DE" dirty="0" smtClean="0"/>
              <a:t>Routing im Innern des Tunnels bei dynamischen IP Adressen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 Vergabe von virtuellen IP Adressen durch Pool oder DHCP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smtClean="0"/>
              <a:t>Verfügbarkeit des Gateways</a:t>
            </a:r>
            <a:br>
              <a:rPr lang="de-DE" dirty="0" smtClean="0"/>
            </a:br>
            <a:r>
              <a:rPr lang="de-DE" dirty="0" smtClean="0">
                <a:solidFill>
                  <a:srgbClr val="0070C0"/>
                </a:solidFill>
                <a:sym typeface="Wingdings"/>
              </a:rPr>
              <a:t> 	 High </a:t>
            </a:r>
            <a:r>
              <a:rPr lang="de-DE" dirty="0" err="1" smtClean="0">
                <a:solidFill>
                  <a:srgbClr val="0070C0"/>
                </a:solidFill>
                <a:sym typeface="Wingdings"/>
              </a:rPr>
              <a:t>Availability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 &amp; </a:t>
            </a:r>
            <a:r>
              <a:rPr lang="de-DE" dirty="0" err="1" smtClean="0">
                <a:solidFill>
                  <a:srgbClr val="0070C0"/>
                </a:solidFill>
                <a:sym typeface="Wingdings"/>
              </a:rPr>
              <a:t>Load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 Sharing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smtClean="0"/>
              <a:t>Durch </a:t>
            </a:r>
            <a:r>
              <a:rPr lang="de-DE" dirty="0" err="1" smtClean="0"/>
              <a:t>Malware</a:t>
            </a:r>
            <a:r>
              <a:rPr lang="de-DE" dirty="0" smtClean="0"/>
              <a:t> verseuchte Mobile Devices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  </a:t>
            </a:r>
            <a:r>
              <a:rPr lang="de-DE" dirty="0" err="1" smtClean="0">
                <a:solidFill>
                  <a:srgbClr val="0070C0"/>
                </a:solidFill>
                <a:sym typeface="Wingdings"/>
              </a:rPr>
              <a:t>Trusted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 Network Connect &amp; </a:t>
            </a:r>
            <a:r>
              <a:rPr lang="de-DE" dirty="0" err="1" smtClean="0">
                <a:solidFill>
                  <a:srgbClr val="0070C0"/>
                </a:solidFill>
                <a:sym typeface="Wingdings"/>
              </a:rPr>
              <a:t>Platform</a:t>
            </a:r>
            <a:r>
              <a:rPr lang="de-DE" dirty="0" smtClean="0">
                <a:solidFill>
                  <a:srgbClr val="0070C0"/>
                </a:solidFill>
                <a:sym typeface="Wingdings"/>
              </a:rPr>
              <a:t> Trust Service</a:t>
            </a:r>
            <a:endParaRPr lang="de-DE" dirty="0" smtClean="0"/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</p:spPr>
        <p:txBody>
          <a:bodyPr wrap="none" lIns="85725" tIns="42862" rIns="85725" bIns="42862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39750" y="2204864"/>
            <a:ext cx="3456186" cy="968648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9750" y="3284984"/>
            <a:ext cx="3456186" cy="1944216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9750" y="1092200"/>
            <a:ext cx="3456186" cy="968648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strongSwan</a:t>
            </a:r>
            <a:r>
              <a:rPr lang="de-CH" dirty="0" smtClean="0"/>
              <a:t> Konfiguration auf der PEP Seite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38919" name="AutoShape 7" descr="imap://andi%40strongswan%2Eorg@mail.strongswan.org:993/fetch%3EUID%3E.INBOX%3E48640?part=1.2&amp;type=image/png&amp;filename=freeradi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750" y="1052736"/>
            <a:ext cx="34561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rw-allow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rightgroups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allow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leftsubnet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10.1.0.0/16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also=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rw-eap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rw-isolate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rightgroups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isolate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leftsubnet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10.2.0.0/16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also=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rw-eap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rw-eap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=192.168.0.1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leftcert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=moonCert.pem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leftid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=@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moon.strongswan.org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leftauth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eap-ttls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leftfirewall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yes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rightauth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eap-radius</a:t>
            </a:r>
            <a:endParaRPr lang="de-CH" sz="12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rightid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=*@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strongswan.org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rightsendcert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never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right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=%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any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67632" y="5637504"/>
            <a:ext cx="7416626" cy="545480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2312" y="5136424"/>
            <a:ext cx="7416626" cy="545480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188" y="4552968"/>
            <a:ext cx="7416626" cy="577230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188" y="2177448"/>
            <a:ext cx="7416626" cy="1104900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1188" y="3482372"/>
            <a:ext cx="7416626" cy="1078483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1188" y="1097948"/>
            <a:ext cx="7416626" cy="1079500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IF-PEP Protokoll auf dem </a:t>
            </a:r>
            <a:r>
              <a:rPr lang="de-CH" dirty="0" err="1" smtClean="0"/>
              <a:t>strongSwan</a:t>
            </a:r>
            <a:r>
              <a:rPr lang="de-CH" dirty="0" smtClean="0"/>
              <a:t> PEP 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38919" name="AutoShape 7" descr="imap://andi%40strongswan%2Eorg@mail.strongswan.org:993/fetch%3EUID%3E.INBOX%3E48640?part=1.2&amp;type=image/png&amp;filename=freeradi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11188" y="764704"/>
            <a:ext cx="7344618" cy="558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05[CFG]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Access-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Accept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'10.1.0.10'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attribute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Tunnel-Type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: tag = 0,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attribute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Filter-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: '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allow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'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05[IKE]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'carol@strongswan.org'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successful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05[IKE] EAP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EAP_TTLS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succeeded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, MSK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established</a:t>
            </a:r>
            <a:endParaRPr lang="de-CH" sz="12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05[ENC]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generating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IKE_AUTH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response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11 [ EAP/SUCC ]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05[NET]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sending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packet: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192.168.0.1[4500]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192.168.0.100[4500]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04[NET]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packet: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192.168.0.100[4500]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192.168.0.1[4500]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04[ENC]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parsed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IKE_AUTH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12 [ AUTH ]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04[IKE]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'carol@strongswan.org'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successful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04[IKE]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'moon.strongswan.org' (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myself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04[IKE] IKE_SA 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rw-allow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[1]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established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between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de-CH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  192.168.0.1[moon.strongswan.org]...192.168.0.100[carol@strongswan.org]</a:t>
            </a:r>
            <a:br>
              <a:rPr lang="de-CH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02[CFG]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Access-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Accept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'10.1.0.10'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attribute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Tunnel-Type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: tag = 0,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attribute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Filter-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: '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isolate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'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02[IKE] RADIUS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'dave@strongswan.org'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successful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02[IKE] EAP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EAP_TTLS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succeeded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, MSK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established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02[ENC]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generating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IKE_AUTH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response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11 [ EAP/SUCC ]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02[NET]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sending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packet: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192.168.0.1[4500]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192.168.0.200[4500]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01[NET]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received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packet: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192.168.0.200[4500]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192.168.0.1[4500]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01[ENC]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parsed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IKE_AUTH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12 [ AUTH ]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'dave@strongswan.org'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successful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01[CFG]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constraint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check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failed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membership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required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01[CFG]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selected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peer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rw-allow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'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inacceptable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01[CFG]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switching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peer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rw-isolate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‚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01[IKE]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authentication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'moon.strongswan.org' (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myself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EAP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01[IKE] IKE_SA </a:t>
            </a:r>
            <a:r>
              <a:rPr lang="de-CH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rw-isolate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[2]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established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200" b="1" dirty="0" err="1" smtClean="0">
                <a:latin typeface="Courier New" pitchFamily="49" charset="0"/>
                <a:cs typeface="Courier New" pitchFamily="49" charset="0"/>
              </a:rPr>
              <a:t>between</a:t>
            </a: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de-CH" sz="1200" b="1" dirty="0" smtClean="0">
                <a:latin typeface="Courier New" pitchFamily="49" charset="0"/>
                <a:cs typeface="Courier New" pitchFamily="49" charset="0"/>
              </a:rPr>
            </a:br>
            <a:r>
              <a:rPr lang="de-CH" sz="1200" b="1" dirty="0" smtClean="0">
                <a:latin typeface="Courier New" pitchFamily="49" charset="0"/>
                <a:cs typeface="Courier New" pitchFamily="49" charset="0"/>
              </a:rPr>
              <a:t>        192.168.0.1[moon.strongswan.org]...192.168.0.200[dave@strongswan.org] 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5786446" y="1000108"/>
            <a:ext cx="2714644" cy="516256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b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NEA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Server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2910" y="981075"/>
            <a:ext cx="2714644" cy="516256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b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NEA</a:t>
            </a:r>
            <a:r>
              <a:rPr kumimoji="0" lang="de-C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Client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Network Endpoint </a:t>
            </a:r>
            <a:r>
              <a:rPr lang="de-CH" dirty="0" err="1" smtClean="0"/>
              <a:t>Assessment</a:t>
            </a:r>
            <a:r>
              <a:rPr lang="de-CH" dirty="0" smtClean="0"/>
              <a:t> (RFC 5209)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57224" y="2786058"/>
            <a:ext cx="2000264" cy="1071570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Broker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42976" y="1142984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00100" y="1214422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57224" y="1285860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000760" y="2781300"/>
            <a:ext cx="2000264" cy="1071570"/>
          </a:xfrm>
          <a:prstGeom prst="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Broker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Server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86512" y="1142984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143636" y="1214422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Collectors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000760" y="1285860"/>
            <a:ext cx="2000264" cy="1071570"/>
          </a:xfrm>
          <a:prstGeom prst="rect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Validators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N)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428992" y="1714488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428992" y="3286124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428992" y="4857760"/>
            <a:ext cx="228601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stCxn id="19" idx="0"/>
            <a:endCxn id="13" idx="2"/>
          </p:cNvCxnSpPr>
          <p:nvPr/>
        </p:nvCxnSpPr>
        <p:spPr bwMode="auto">
          <a:xfrm rot="5400000" flipH="1" flipV="1">
            <a:off x="1643042" y="2571744"/>
            <a:ext cx="428628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>
            <a:stCxn id="28" idx="0"/>
            <a:endCxn id="31" idx="2"/>
          </p:cNvCxnSpPr>
          <p:nvPr/>
        </p:nvCxnSpPr>
        <p:spPr bwMode="auto">
          <a:xfrm rot="5400000" flipH="1" flipV="1">
            <a:off x="6788957" y="2569365"/>
            <a:ext cx="42387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1142976" y="414338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000100" y="4214818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7224" y="4286256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286512" y="414338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143636" y="4214818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Clients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000760" y="4292600"/>
            <a:ext cx="2000264" cy="1285884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5725" tIns="42862" rIns="85725" bIns="42862" numCol="1" rtlCol="0" anchor="ctr" anchorCtr="0" compatLnSpc="1">
            <a:prstTxWarp prst="textNoShape">
              <a:avLst/>
            </a:prstTxWarp>
          </a:bodyPr>
          <a:lstStyle/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Posture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Servers</a:t>
            </a:r>
          </a:p>
          <a:p>
            <a:pPr marL="317500" marR="0" indent="-317500" algn="ctr" defTabSz="70802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120000"/>
              <a:buNone/>
              <a:tabLst/>
            </a:pPr>
            <a:r>
              <a:rPr lang="de-CH" dirty="0" smtClean="0"/>
              <a:t>(1 .. K)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0" name="Straight Arrow Connector 49"/>
          <p:cNvCxnSpPr>
            <a:stCxn id="22" idx="0"/>
            <a:endCxn id="28" idx="2"/>
          </p:cNvCxnSpPr>
          <p:nvPr/>
        </p:nvCxnSpPr>
        <p:spPr bwMode="auto">
          <a:xfrm rot="5400000" flipH="1" flipV="1">
            <a:off x="6781027" y="4072735"/>
            <a:ext cx="43973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>
            <a:stCxn id="23" idx="0"/>
            <a:endCxn id="19" idx="2"/>
          </p:cNvCxnSpPr>
          <p:nvPr/>
        </p:nvCxnSpPr>
        <p:spPr bwMode="auto">
          <a:xfrm rot="5400000" flipH="1" flipV="1">
            <a:off x="1643042" y="4071942"/>
            <a:ext cx="428628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286248" y="1500174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PA</a:t>
            </a:r>
            <a:endParaRPr lang="de-CH" dirty="0"/>
          </a:p>
        </p:txBody>
      </p:sp>
      <p:sp>
        <p:nvSpPr>
          <p:cNvPr id="59" name="TextBox 58"/>
          <p:cNvSpPr txBox="1"/>
          <p:nvPr/>
        </p:nvSpPr>
        <p:spPr>
          <a:xfrm>
            <a:off x="4286248" y="3071810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PB</a:t>
            </a:r>
            <a:endParaRPr lang="de-CH" dirty="0"/>
          </a:p>
        </p:txBody>
      </p:sp>
      <p:sp>
        <p:nvSpPr>
          <p:cNvPr id="60" name="TextBox 59"/>
          <p:cNvSpPr txBox="1"/>
          <p:nvPr/>
        </p:nvSpPr>
        <p:spPr>
          <a:xfrm>
            <a:off x="4286248" y="4643446"/>
            <a:ext cx="57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/>
              <a:t>PT</a:t>
            </a:r>
            <a:endParaRPr lang="de-CH" dirty="0"/>
          </a:p>
        </p:txBody>
      </p:sp>
      <p:sp>
        <p:nvSpPr>
          <p:cNvPr id="32" name="TextBox 31"/>
          <p:cNvSpPr txBox="1"/>
          <p:nvPr/>
        </p:nvSpPr>
        <p:spPr>
          <a:xfrm>
            <a:off x="3563888" y="1844824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RFC 5792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 PA-TNC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3429000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RFC 5793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>
                <a:solidFill>
                  <a:srgbClr val="FF0000"/>
                </a:solidFill>
              </a:rPr>
              <a:t> PB-TNC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3888" y="4941168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Internet</a:t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err="1" smtClean="0">
                <a:solidFill>
                  <a:srgbClr val="FF0000"/>
                </a:solidFill>
              </a:rPr>
              <a:t>Drafts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strongSwan</a:t>
            </a:r>
            <a:r>
              <a:rPr lang="de-CH" dirty="0" smtClean="0"/>
              <a:t> als TNC Client und TNC Server</a:t>
            </a:r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53250" name="Picture 2" descr="C:\Users\Andreas Steffen\Pictures\TNC_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79" y="1124744"/>
            <a:ext cx="8738034" cy="5016400"/>
          </a:xfrm>
          <a:prstGeom prst="rect">
            <a:avLst/>
          </a:prstGeom>
          <a:noFill/>
        </p:spPr>
      </p:pic>
      <p:pic>
        <p:nvPicPr>
          <p:cNvPr id="16" name="Picture 3" descr="strongswan_2000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4"/>
            <a:ext cx="553137" cy="3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trongswan_2000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89240"/>
            <a:ext cx="553137" cy="3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trongswan_2000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89240"/>
            <a:ext cx="553137" cy="3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131840" y="3717032"/>
            <a:ext cx="2410314" cy="842970"/>
            <a:chOff x="3131840" y="3717032"/>
            <a:chExt cx="2410314" cy="842970"/>
          </a:xfrm>
        </p:grpSpPr>
        <p:pic>
          <p:nvPicPr>
            <p:cNvPr id="21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9017" y="4239592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131840" y="3717032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RFC 5793</a:t>
              </a:r>
              <a:endParaRPr lang="de-CH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6" descr="freeradi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9572" y="5691224"/>
            <a:ext cx="1245096" cy="25829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704276"/>
            <a:ext cx="1008112" cy="2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330" y="3976117"/>
            <a:ext cx="1008112" cy="2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276225" y="1772816"/>
            <a:ext cx="5807943" cy="3413547"/>
            <a:chOff x="276225" y="1772816"/>
            <a:chExt cx="5807943" cy="3413547"/>
          </a:xfrm>
        </p:grpSpPr>
        <p:pic>
          <p:nvPicPr>
            <p:cNvPr id="22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250" y="1772816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 descr="strongswan_2000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3800" y="1813190"/>
              <a:ext cx="553137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131840" y="2636912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RFC 5792</a:t>
              </a:r>
              <a:endParaRPr lang="de-CH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310063" y="2348879"/>
              <a:ext cx="1774105" cy="53243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93068" y="2344117"/>
              <a:ext cx="1774105" cy="53243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76225" y="4638848"/>
              <a:ext cx="1195388" cy="54751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2" rIns="85725" bIns="42862" numCol="1" rtlCol="0" anchor="t" anchorCtr="0" compatLnSpc="1">
              <a:prstTxWarp prst="textNoShape">
                <a:avLst/>
              </a:prstTxWarp>
            </a:bodyPr>
            <a:lstStyle/>
            <a:p>
              <a:pPr marL="317500" marR="0" indent="-317500" algn="l" defTabSz="708025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00FF"/>
                </a:buClr>
                <a:buSzPct val="120000"/>
                <a:buFont typeface="Wingdings" pitchFamily="2" charset="2"/>
                <a:buChar char="î"/>
                <a:tabLst/>
              </a:pPr>
              <a:endParaRPr kumimoji="0" lang="de-C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strongSwan</a:t>
            </a:r>
            <a:r>
              <a:rPr lang="de-CH" dirty="0" smtClean="0"/>
              <a:t> als TNC MAP Client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38919" name="AutoShape 7" descr="imap://andi%40strongswan%2Eorg@mail.strongswan.org:993/fetch%3EUID%3E.INBOX%3E48640?part=1.2&amp;type=image/png&amp;filename=freeradi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9" name="Picture 8" descr="irongui.png"/>
          <p:cNvPicPr>
            <a:picLocks noChangeAspect="1"/>
          </p:cNvPicPr>
          <p:nvPr/>
        </p:nvPicPr>
        <p:blipFill>
          <a:blip r:embed="rId3" cstate="print"/>
          <a:srcRect b="11743"/>
          <a:stretch>
            <a:fillRect/>
          </a:stretch>
        </p:blipFill>
        <p:spPr>
          <a:xfrm>
            <a:off x="463692" y="980728"/>
            <a:ext cx="8076303" cy="5289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750" y="6237312"/>
            <a:ext cx="4119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http://trust.inform.fh-hannover.de/</a:t>
            </a:r>
            <a:endParaRPr lang="de-C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539750" y="1772816"/>
            <a:ext cx="4752528" cy="4104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tIns="108000" bIns="108000"/>
          <a:lstStyle/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de-CH" sz="4400" dirty="0" smtClean="0"/>
              <a:t>Danke für Ihre</a:t>
            </a:r>
            <a:r>
              <a:rPr lang="de-CH" sz="4400" dirty="0"/>
              <a:t/>
            </a:r>
            <a:br>
              <a:rPr lang="de-CH" sz="4400" dirty="0"/>
            </a:br>
            <a:r>
              <a:rPr lang="de-CH" sz="4400" dirty="0"/>
              <a:t> </a:t>
            </a:r>
            <a:r>
              <a:rPr lang="de-CH" sz="4400" dirty="0" smtClean="0"/>
              <a:t>Aufmerksamkeit!</a:t>
            </a:r>
            <a:endParaRPr lang="de-CH" sz="4400" dirty="0"/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endParaRPr lang="de-CH" dirty="0"/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de-CH" sz="4400" dirty="0" smtClean="0"/>
              <a:t>Fragen?</a:t>
            </a:r>
            <a:br>
              <a:rPr lang="de-CH" sz="4400" dirty="0" smtClean="0"/>
            </a:br>
            <a:r>
              <a:rPr lang="de-CH" sz="4400" dirty="0" smtClean="0"/>
              <a:t/>
            </a:r>
            <a:br>
              <a:rPr lang="de-CH" sz="4400" dirty="0" smtClean="0"/>
            </a:br>
            <a:r>
              <a:rPr lang="de-CH" sz="2800" dirty="0" smtClean="0">
                <a:solidFill>
                  <a:srgbClr val="FF0000"/>
                </a:solidFill>
              </a:rPr>
              <a:t>www.strongswan.org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834575" name="Rectangle 15"/>
          <p:cNvSpPr>
            <a:spLocks noChangeArrowheads="1"/>
          </p:cNvSpPr>
          <p:nvPr/>
        </p:nvSpPr>
        <p:spPr bwMode="auto">
          <a:xfrm>
            <a:off x="5508625" y="6448425"/>
            <a:ext cx="76200" cy="76200"/>
          </a:xfrm>
          <a:prstGeom prst="rect">
            <a:avLst/>
          </a:prstGeom>
          <a:solidFill>
            <a:srgbClr val="005B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81625" y="3059113"/>
            <a:ext cx="3024188" cy="3238500"/>
            <a:chOff x="3390" y="1927"/>
            <a:chExt cx="1905" cy="204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90" y="2592"/>
              <a:ext cx="1905" cy="1375"/>
              <a:chOff x="3334" y="2568"/>
              <a:chExt cx="1905" cy="1375"/>
            </a:xfrm>
          </p:grpSpPr>
          <p:pic>
            <p:nvPicPr>
              <p:cNvPr id="834566" name="Picture 6" descr="strongswan_1200_whit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921" t="7504" r="3937" b="10506"/>
              <a:stretch>
                <a:fillRect/>
              </a:stretch>
            </p:blipFill>
            <p:spPr bwMode="auto">
              <a:xfrm>
                <a:off x="3334" y="2568"/>
                <a:ext cx="1905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567" name="Oval 7"/>
              <p:cNvSpPr>
                <a:spLocks noChangeArrowheads="1"/>
              </p:cNvSpPr>
              <p:nvPr/>
            </p:nvSpPr>
            <p:spPr bwMode="auto">
              <a:xfrm>
                <a:off x="3758" y="3171"/>
                <a:ext cx="808" cy="772"/>
              </a:xfrm>
              <a:prstGeom prst="ellipse">
                <a:avLst/>
              </a:prstGeom>
              <a:noFill/>
              <a:ln w="57150" algn="ctr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lIns="85725" tIns="42862" rIns="85725" bIns="42862" anchor="ctr"/>
              <a:lstStyle/>
              <a:p>
                <a:endParaRPr lang="de-CH"/>
              </a:p>
            </p:txBody>
          </p:sp>
          <p:sp>
            <p:nvSpPr>
              <p:cNvPr id="834570" name="Oval 10"/>
              <p:cNvSpPr>
                <a:spLocks noChangeArrowheads="1"/>
              </p:cNvSpPr>
              <p:nvPr/>
            </p:nvSpPr>
            <p:spPr bwMode="auto">
              <a:xfrm>
                <a:off x="4105" y="3521"/>
                <a:ext cx="90" cy="91"/>
              </a:xfrm>
              <a:prstGeom prst="ellipse">
                <a:avLst/>
              </a:prstGeom>
              <a:noFill/>
              <a:ln w="38100" algn="ctr">
                <a:solidFill>
                  <a:srgbClr val="009999"/>
                </a:solidFill>
                <a:round/>
                <a:headEnd/>
                <a:tailEnd/>
              </a:ln>
              <a:effectLst/>
            </p:spPr>
            <p:txBody>
              <a:bodyPr wrap="none" lIns="85725" tIns="42862" rIns="85725" bIns="42862" anchor="ctr"/>
              <a:lstStyle/>
              <a:p>
                <a:endParaRPr lang="de-CH"/>
              </a:p>
            </p:txBody>
          </p:sp>
        </p:grpSp>
        <p:pic>
          <p:nvPicPr>
            <p:cNvPr id="83457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0147" t="9108" r="10147" b="15939"/>
            <a:stretch>
              <a:fillRect/>
            </a:stretch>
          </p:blipFill>
          <p:spPr bwMode="auto">
            <a:xfrm>
              <a:off x="3910" y="1949"/>
              <a:ext cx="713" cy="7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834576" name="Oval 16"/>
            <p:cNvSpPr>
              <a:spLocks noChangeArrowheads="1"/>
            </p:cNvSpPr>
            <p:nvPr/>
          </p:nvSpPr>
          <p:spPr bwMode="auto">
            <a:xfrm>
              <a:off x="3878" y="1927"/>
              <a:ext cx="762" cy="771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85725" tIns="42862" rIns="85725" bIns="42862" anchor="ctr"/>
            <a:lstStyle/>
            <a:p>
              <a:pPr marL="317500" indent="-317500" algn="ctr" defTabSz="708025"/>
              <a:endParaRPr lang="de-CH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/>
      <p:bldP spid="8345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VPN </a:t>
            </a:r>
            <a:r>
              <a:rPr lang="de-DE" dirty="0" err="1" smtClean="0"/>
              <a:t>with</a:t>
            </a:r>
            <a:r>
              <a:rPr lang="de-DE" dirty="0" smtClean="0"/>
              <a:t> Mobile Devices </a:t>
            </a:r>
            <a:r>
              <a:rPr lang="de-DE" dirty="0" err="1" smtClean="0"/>
              <a:t>revisited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 55. DFN Betriebstagung Oktober 2011 Berlin</a:t>
            </a:r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2000" dirty="0" smtClean="0"/>
              <a:t>MOBIKE – Mobility </a:t>
            </a:r>
            <a:r>
              <a:rPr lang="de-CH" sz="2000" dirty="0" err="1" smtClean="0"/>
              <a:t>and</a:t>
            </a:r>
            <a:r>
              <a:rPr lang="de-CH" sz="2000" dirty="0" smtClean="0"/>
              <a:t> Multihoming Protocol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IKEv2 Remote Access </a:t>
            </a:r>
            <a:r>
              <a:rPr lang="de-DE" dirty="0" smtClean="0"/>
              <a:t>Szenario </a:t>
            </a:r>
            <a:endParaRPr lang="de-DE" dirty="0"/>
          </a:p>
        </p:txBody>
      </p:sp>
      <p:sp>
        <p:nvSpPr>
          <p:cNvPr id="840707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sp>
        <p:nvSpPr>
          <p:cNvPr id="840710" name="Rectangle 6"/>
          <p:cNvSpPr>
            <a:spLocks noChangeArrowheads="1"/>
          </p:cNvSpPr>
          <p:nvPr/>
        </p:nvSpPr>
        <p:spPr bwMode="auto">
          <a:xfrm>
            <a:off x="611188" y="1853234"/>
            <a:ext cx="3816350" cy="2519858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#ipsec.conf for roadwarrior carol</a:t>
            </a:r>
          </a:p>
          <a:p>
            <a:pPr marL="317500" indent="-317500" defTabSz="708025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1300" b="1" dirty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conn home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keyexchange=</a:t>
            </a:r>
            <a:r>
              <a:rPr lang="de-DE" sz="1300" b="1" dirty="0">
                <a:solidFill>
                  <a:srgbClr val="FF0000"/>
                </a:solidFill>
                <a:latin typeface="Courier New" pitchFamily="49" charset="0"/>
              </a:rPr>
              <a:t>ikev2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     </a:t>
            </a:r>
            <a:r>
              <a:rPr lang="de-DE" sz="1300" b="1" dirty="0" err="1" smtClean="0">
                <a:latin typeface="Courier New" pitchFamily="49" charset="0"/>
              </a:rPr>
              <a:t>leftsourceip</a:t>
            </a:r>
            <a:r>
              <a:rPr lang="de-DE" sz="1300" b="1" dirty="0">
                <a:latin typeface="Courier New" pitchFamily="49" charset="0"/>
              </a:rPr>
              <a:t>=</a:t>
            </a:r>
            <a:r>
              <a:rPr lang="de-DE" sz="1300" b="1" dirty="0">
                <a:solidFill>
                  <a:srgbClr val="0000FF"/>
                </a:solidFill>
                <a:latin typeface="Courier New" pitchFamily="49" charset="0"/>
              </a:rPr>
              <a:t>%config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leftcert=carolCert.pem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leftid=carol@strongswan.org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leftfirewall=</a:t>
            </a:r>
            <a:r>
              <a:rPr lang="de-DE" sz="1300" b="1" dirty="0">
                <a:solidFill>
                  <a:srgbClr val="FF0000"/>
                </a:solidFill>
                <a:latin typeface="Courier New" pitchFamily="49" charset="0"/>
              </a:rPr>
              <a:t>yes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</a:t>
            </a:r>
            <a:r>
              <a:rPr lang="de-DE" sz="1300" b="1" dirty="0" err="1" smtClean="0">
                <a:latin typeface="Courier New" pitchFamily="49" charset="0"/>
              </a:rPr>
              <a:t>right</a:t>
            </a:r>
            <a:r>
              <a:rPr lang="de-DE" sz="1300" b="1" dirty="0" smtClean="0">
                <a:latin typeface="Courier New" pitchFamily="49" charset="0"/>
              </a:rPr>
              <a:t>=moon.strongswan.org</a:t>
            </a:r>
            <a:endParaRPr lang="de-DE" sz="1300" b="1" dirty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rightid=@moon.strongswan.org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</a:t>
            </a:r>
            <a:r>
              <a:rPr lang="de-DE" sz="1300" b="1" dirty="0" smtClean="0">
                <a:latin typeface="Courier New" pitchFamily="49" charset="0"/>
              </a:rPr>
              <a:t>rightsubnet=</a:t>
            </a:r>
            <a:r>
              <a:rPr lang="de-DE" sz="1300" b="1" dirty="0" smtClean="0">
                <a:solidFill>
                  <a:srgbClr val="FF0000"/>
                </a:solidFill>
                <a:latin typeface="Courier New" pitchFamily="49" charset="0"/>
              </a:rPr>
              <a:t>10.1.0.0/16</a:t>
            </a:r>
            <a:endParaRPr lang="de-DE" sz="1300" b="1" dirty="0">
              <a:solidFill>
                <a:srgbClr val="FF0000"/>
              </a:solidFill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auto=start</a:t>
            </a:r>
          </a:p>
        </p:txBody>
      </p:sp>
      <p:sp>
        <p:nvSpPr>
          <p:cNvPr id="840712" name="Rectangle 8"/>
          <p:cNvSpPr>
            <a:spLocks noChangeArrowheads="1"/>
          </p:cNvSpPr>
          <p:nvPr/>
        </p:nvSpPr>
        <p:spPr bwMode="auto">
          <a:xfrm>
            <a:off x="611188" y="988045"/>
            <a:ext cx="3816350" cy="720725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>
                <a:latin typeface="Courier New" pitchFamily="49" charset="0"/>
              </a:rPr>
              <a:t>#ipsec.secrets for roadwarrior carol</a:t>
            </a:r>
          </a:p>
          <a:p>
            <a:pPr marL="317500" indent="-317500" defTabSz="708025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1300" b="1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>
                <a:latin typeface="Courier New" pitchFamily="49" charset="0"/>
              </a:rPr>
              <a:t>: RSA carolKey.pem "nH5ZQEWtku0RJEZ6"</a:t>
            </a:r>
            <a:r>
              <a:rPr lang="de-DE" sz="1300">
                <a:latin typeface="Courier New" pitchFamily="49" charset="0"/>
              </a:rPr>
              <a:t> </a:t>
            </a:r>
          </a:p>
        </p:txBody>
      </p:sp>
      <p:sp>
        <p:nvSpPr>
          <p:cNvPr id="840713" name="Rectangle 9"/>
          <p:cNvSpPr>
            <a:spLocks noChangeArrowheads="1"/>
          </p:cNvSpPr>
          <p:nvPr/>
        </p:nvSpPr>
        <p:spPr bwMode="auto">
          <a:xfrm>
            <a:off x="4716463" y="988045"/>
            <a:ext cx="3816350" cy="720725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>
                <a:latin typeface="Courier New" pitchFamily="49" charset="0"/>
              </a:rPr>
              <a:t>#ipsec.secrets for gateway moon</a:t>
            </a:r>
          </a:p>
          <a:p>
            <a:pPr marL="317500" indent="-317500" defTabSz="708025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1300" b="1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>
                <a:latin typeface="Courier New" pitchFamily="49" charset="0"/>
              </a:rPr>
              <a:t>: RSA moonKey.pem</a:t>
            </a:r>
            <a:endParaRPr lang="de-DE" sz="1300">
              <a:latin typeface="Courier New" pitchFamily="49" charset="0"/>
            </a:endParaRPr>
          </a:p>
        </p:txBody>
      </p:sp>
      <p:pic>
        <p:nvPicPr>
          <p:cNvPr id="8407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509120"/>
            <a:ext cx="4248150" cy="2168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840711" name="Rectangle 7"/>
          <p:cNvSpPr>
            <a:spLocks noChangeArrowheads="1"/>
          </p:cNvSpPr>
          <p:nvPr/>
        </p:nvSpPr>
        <p:spPr bwMode="auto">
          <a:xfrm>
            <a:off x="4716463" y="1853234"/>
            <a:ext cx="3816350" cy="2879897"/>
          </a:xfrm>
          <a:prstGeom prst="rect">
            <a:avLst/>
          </a:prstGeom>
          <a:solidFill>
            <a:srgbClr val="FFFF9D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#ipsec.conf for gateway moon</a:t>
            </a:r>
          </a:p>
          <a:p>
            <a:pPr marL="317500" indent="-317500" defTabSz="708025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1300" b="1" dirty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config setup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     plutostart=no #IKEv1 not needed</a:t>
            </a:r>
            <a:br>
              <a:rPr lang="de-DE" sz="1300" b="1" dirty="0" smtClean="0">
                <a:latin typeface="Courier New" pitchFamily="49" charset="0"/>
              </a:rPr>
            </a:br>
            <a:endParaRPr lang="de-DE" sz="1300" b="1" dirty="0" smtClean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conn rw</a:t>
            </a:r>
            <a:endParaRPr lang="de-DE" sz="1300" b="1" dirty="0">
              <a:latin typeface="Courier New" pitchFamily="49" charset="0"/>
            </a:endParaRP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keyexchange=</a:t>
            </a:r>
            <a:r>
              <a:rPr lang="de-DE" sz="1300" b="1" dirty="0">
                <a:solidFill>
                  <a:srgbClr val="FF0000"/>
                </a:solidFill>
                <a:latin typeface="Courier New" pitchFamily="49" charset="0"/>
              </a:rPr>
              <a:t>ikev2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 smtClean="0">
                <a:latin typeface="Courier New" pitchFamily="49" charset="0"/>
              </a:rPr>
              <a:t>     </a:t>
            </a:r>
            <a:r>
              <a:rPr lang="de-DE" sz="1300" b="1" dirty="0" err="1" smtClean="0">
                <a:latin typeface="Courier New" pitchFamily="49" charset="0"/>
              </a:rPr>
              <a:t>leftsubnet</a:t>
            </a:r>
            <a:r>
              <a:rPr lang="de-DE" sz="1300" b="1" dirty="0" smtClean="0">
                <a:latin typeface="Courier New" pitchFamily="49" charset="0"/>
              </a:rPr>
              <a:t>=</a:t>
            </a:r>
            <a:r>
              <a:rPr lang="de-DE" sz="1300" b="1" dirty="0" smtClean="0">
                <a:solidFill>
                  <a:srgbClr val="00B050"/>
                </a:solidFill>
                <a:latin typeface="Courier New" pitchFamily="49" charset="0"/>
              </a:rPr>
              <a:t>10.1.0.0/24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CH" sz="1300" b="1" dirty="0" smtClean="0">
                <a:solidFill>
                  <a:srgbClr val="FF0000"/>
                </a:solidFill>
                <a:latin typeface="Courier New" pitchFamily="49" charset="0"/>
              </a:rPr>
              <a:t>   </a:t>
            </a:r>
            <a:r>
              <a:rPr lang="de-DE" sz="1300" b="1" dirty="0" smtClean="0">
                <a:latin typeface="Courier New" pitchFamily="49" charset="0"/>
              </a:rPr>
              <a:t>  </a:t>
            </a:r>
            <a:r>
              <a:rPr lang="de-DE" sz="1300" b="1" dirty="0">
                <a:latin typeface="Courier New" pitchFamily="49" charset="0"/>
              </a:rPr>
              <a:t>leftcert=moonCert.pem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leftid=@moon.strongswan.org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DE" sz="1300" b="1" dirty="0">
                <a:latin typeface="Courier New" pitchFamily="49" charset="0"/>
              </a:rPr>
              <a:t>     leftfirewall=</a:t>
            </a:r>
            <a:r>
              <a:rPr lang="de-DE" sz="1300" b="1" dirty="0">
                <a:solidFill>
                  <a:srgbClr val="FF0000"/>
                </a:solidFill>
                <a:latin typeface="Courier New" pitchFamily="49" charset="0"/>
              </a:rPr>
              <a:t>yes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CH" sz="1300" b="1" dirty="0" smtClean="0">
                <a:latin typeface="Courier New" pitchFamily="49" charset="0"/>
              </a:rPr>
              <a:t>     right</a:t>
            </a:r>
            <a:r>
              <a:rPr lang="de-CH" sz="1300" b="1" dirty="0">
                <a:latin typeface="Courier New" pitchFamily="49" charset="0"/>
              </a:rPr>
              <a:t>=</a:t>
            </a:r>
            <a:r>
              <a:rPr lang="de-CH" sz="1300" b="1" dirty="0">
                <a:solidFill>
                  <a:srgbClr val="FF0000"/>
                </a:solidFill>
                <a:latin typeface="Courier New" pitchFamily="49" charset="0"/>
              </a:rPr>
              <a:t>%any</a:t>
            </a:r>
          </a:p>
          <a:p>
            <a:pPr marL="317500" indent="-317500" defTabSz="708025">
              <a:spcBef>
                <a:spcPct val="0"/>
              </a:spcBef>
              <a:buNone/>
            </a:pPr>
            <a:r>
              <a:rPr lang="de-DE" sz="1300" b="1" dirty="0" smtClean="0">
                <a:latin typeface="Courier New" pitchFamily="49" charset="0"/>
              </a:rPr>
              <a:t>     rightsourceip=</a:t>
            </a:r>
            <a:r>
              <a:rPr lang="de-DE" sz="1300" b="1" dirty="0" smtClean="0">
                <a:solidFill>
                  <a:srgbClr val="0000FF"/>
                </a:solidFill>
                <a:latin typeface="Courier New" pitchFamily="49" charset="0"/>
              </a:rPr>
              <a:t>10.3.0.0/24</a:t>
            </a:r>
          </a:p>
          <a:p>
            <a:pPr marL="317500" indent="-317500" defTabSz="708025">
              <a:spcBef>
                <a:spcPct val="0"/>
              </a:spcBef>
              <a:buFont typeface="Wingdings" pitchFamily="2" charset="2"/>
              <a:buNone/>
            </a:pPr>
            <a:r>
              <a:rPr lang="de-CH" sz="1300" b="1" dirty="0" smtClean="0">
                <a:latin typeface="Courier New" pitchFamily="49" charset="0"/>
              </a:rPr>
              <a:t>     auto=add</a:t>
            </a:r>
            <a:endParaRPr lang="de-DE" sz="1300" b="1" dirty="0" smtClean="0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Multihoming Szenario I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grpSp>
        <p:nvGrpSpPr>
          <p:cNvPr id="34" name="Group 33"/>
          <p:cNvGrpSpPr/>
          <p:nvPr/>
        </p:nvGrpSpPr>
        <p:grpSpPr>
          <a:xfrm>
            <a:off x="4499620" y="2132856"/>
            <a:ext cx="2448272" cy="1728192"/>
            <a:chOff x="2843808" y="3933056"/>
            <a:chExt cx="2448272" cy="1728192"/>
          </a:xfrm>
        </p:grpSpPr>
        <p:sp>
          <p:nvSpPr>
            <p:cNvPr id="22" name="Cloud 21"/>
            <p:cNvSpPr/>
            <p:nvPr/>
          </p:nvSpPr>
          <p:spPr>
            <a:xfrm>
              <a:off x="2843808" y="3933056"/>
              <a:ext cx="2448272" cy="1728192"/>
            </a:xfrm>
            <a:prstGeom prst="clou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4509120"/>
              <a:ext cx="131318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de-CH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Internet</a:t>
              </a:r>
            </a:p>
          </p:txBody>
        </p:sp>
      </p:grpSp>
      <p:pic>
        <p:nvPicPr>
          <p:cNvPr id="24" name="Picture 27" descr="laptop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96" y="2852936"/>
            <a:ext cx="11826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2915444" y="4293096"/>
            <a:ext cx="1296144" cy="1537682"/>
            <a:chOff x="3563888" y="1484784"/>
            <a:chExt cx="1296144" cy="1537682"/>
          </a:xfrm>
        </p:grpSpPr>
        <p:pic>
          <p:nvPicPr>
            <p:cNvPr id="1027" name="Picture 3" descr="C:\Users\Andreas Steffen\Documents\HSR\LinuxTag 2006\Images\router.e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1916832"/>
              <a:ext cx="1296144" cy="1105634"/>
            </a:xfrm>
            <a:prstGeom prst="rect">
              <a:avLst/>
            </a:prstGeom>
            <a:noFill/>
          </p:spPr>
        </p:pic>
        <p:pic>
          <p:nvPicPr>
            <p:cNvPr id="2" name="Picture 2" descr="C:\Users\Andreas Steffen\Documents\HSR\LinuxTag 2006\Images\ap.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1484784"/>
              <a:ext cx="298450" cy="739775"/>
            </a:xfrm>
            <a:prstGeom prst="rect">
              <a:avLst/>
            </a:prstGeom>
            <a:noFill/>
          </p:spPr>
        </p:pic>
        <p:pic>
          <p:nvPicPr>
            <p:cNvPr id="35" name="Picture 2" descr="C:\Users\Andreas Steffen\Documents\HSR\LinuxTag 2006\Images\ap.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772816"/>
              <a:ext cx="298450" cy="739775"/>
            </a:xfrm>
            <a:prstGeom prst="rect">
              <a:avLst/>
            </a:prstGeom>
            <a:noFill/>
          </p:spPr>
        </p:pic>
      </p:grpSp>
      <p:pic>
        <p:nvPicPr>
          <p:cNvPr id="27" name="Picture 29" descr="Server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365104"/>
            <a:ext cx="1142268" cy="145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2915618" y="2492896"/>
            <a:ext cx="1296144" cy="1537682"/>
            <a:chOff x="3563888" y="1484784"/>
            <a:chExt cx="1296144" cy="1537682"/>
          </a:xfrm>
        </p:grpSpPr>
        <p:pic>
          <p:nvPicPr>
            <p:cNvPr id="40" name="Picture 3" descr="C:\Users\Andreas Steffen\Documents\HSR\LinuxTag 2006\Images\router.e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1916832"/>
              <a:ext cx="1296144" cy="1105634"/>
            </a:xfrm>
            <a:prstGeom prst="rect">
              <a:avLst/>
            </a:prstGeom>
            <a:noFill/>
          </p:spPr>
        </p:pic>
        <p:pic>
          <p:nvPicPr>
            <p:cNvPr id="41" name="Picture 2" descr="C:\Users\Andreas Steffen\Documents\HSR\LinuxTag 2006\Images\ap.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1484784"/>
              <a:ext cx="298450" cy="739775"/>
            </a:xfrm>
            <a:prstGeom prst="rect">
              <a:avLst/>
            </a:prstGeom>
            <a:noFill/>
          </p:spPr>
        </p:pic>
        <p:pic>
          <p:nvPicPr>
            <p:cNvPr id="42" name="Picture 2" descr="C:\Users\Andreas Steffen\Documents\HSR\LinuxTag 2006\Images\ap.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772816"/>
              <a:ext cx="298450" cy="739775"/>
            </a:xfrm>
            <a:prstGeom prst="rect">
              <a:avLst/>
            </a:prstGeom>
            <a:noFill/>
          </p:spPr>
        </p:pic>
      </p:grpSp>
      <p:sp>
        <p:nvSpPr>
          <p:cNvPr id="43" name="Oval 42"/>
          <p:cNvSpPr/>
          <p:nvPr/>
        </p:nvSpPr>
        <p:spPr bwMode="auto">
          <a:xfrm>
            <a:off x="6227812" y="4941168"/>
            <a:ext cx="1800200" cy="8640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8" name="Picture 4" descr="C:\Users\Andreas Steffen\AppData\Local\Microsoft\Windows\Temporary Internet Files\Content.IE5\M86X2YXK\MC90034999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420" y="908720"/>
            <a:ext cx="852877" cy="1435422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/>
          <p:nvPr/>
        </p:nvCxnSpPr>
        <p:spPr bwMode="auto">
          <a:xfrm flipH="1">
            <a:off x="7380312" y="4509120"/>
            <a:ext cx="252028" cy="43204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28" descr="DB_Server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2988" y="3284984"/>
            <a:ext cx="1139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723756" y="4941168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G3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55976" y="5805264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Gateway</a:t>
            </a:r>
            <a:endParaRPr lang="de-CH" dirty="0"/>
          </a:p>
        </p:txBody>
      </p:sp>
      <p:sp>
        <p:nvSpPr>
          <p:cNvPr id="54" name="TextBox 53"/>
          <p:cNvSpPr txBox="1"/>
          <p:nvPr/>
        </p:nvSpPr>
        <p:spPr>
          <a:xfrm>
            <a:off x="6587852" y="5157192"/>
            <a:ext cx="109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Intranet</a:t>
            </a:r>
            <a:endParaRPr lang="de-CH" dirty="0"/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5652120" y="5373216"/>
            <a:ext cx="575692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7" name="Group 136"/>
          <p:cNvGrpSpPr/>
          <p:nvPr/>
        </p:nvGrpSpPr>
        <p:grpSpPr>
          <a:xfrm>
            <a:off x="1619300" y="3501008"/>
            <a:ext cx="3024708" cy="1872208"/>
            <a:chOff x="1619300" y="3501008"/>
            <a:chExt cx="3024708" cy="1872208"/>
          </a:xfrm>
        </p:grpSpPr>
        <p:sp>
          <p:nvSpPr>
            <p:cNvPr id="50" name="TextBox 49"/>
            <p:cNvSpPr txBox="1"/>
            <p:nvPr/>
          </p:nvSpPr>
          <p:spPr>
            <a:xfrm>
              <a:off x="4139580" y="4941168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FF0000"/>
                  </a:solidFill>
                </a:rPr>
                <a:t>G1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63316" y="3501008"/>
              <a:ext cx="47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FF0000"/>
                  </a:solidFill>
                </a:rPr>
                <a:t>C1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H="1">
              <a:off x="4067572" y="5373216"/>
              <a:ext cx="5764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339380" y="3933056"/>
              <a:ext cx="841112" cy="39197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2339380" y="3933056"/>
              <a:ext cx="144016" cy="2880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619300" y="3789040"/>
              <a:ext cx="864096" cy="43204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1763316" y="2636912"/>
            <a:ext cx="2808312" cy="864096"/>
            <a:chOff x="1763316" y="2636912"/>
            <a:chExt cx="2808312" cy="864096"/>
          </a:xfrm>
        </p:grpSpPr>
        <p:sp>
          <p:nvSpPr>
            <p:cNvPr id="81" name="TextBox 80"/>
            <p:cNvSpPr txBox="1"/>
            <p:nvPr/>
          </p:nvSpPr>
          <p:spPr>
            <a:xfrm>
              <a:off x="1763316" y="2924944"/>
              <a:ext cx="47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FF0000"/>
                  </a:solidFill>
                </a:rPr>
                <a:t>C3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H="1">
              <a:off x="3923556" y="3212976"/>
              <a:ext cx="648072" cy="7200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2339380" y="3068960"/>
              <a:ext cx="28803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2339380" y="2636912"/>
              <a:ext cx="792088" cy="43204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1763316" y="3068960"/>
              <a:ext cx="864096" cy="43204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5" name="TextBox 114"/>
          <p:cNvSpPr txBox="1"/>
          <p:nvPr/>
        </p:nvSpPr>
        <p:spPr>
          <a:xfrm>
            <a:off x="611188" y="4005064"/>
            <a:ext cx="136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Client</a:t>
            </a:r>
            <a:endParaRPr lang="de-CH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1187252" y="1340768"/>
            <a:ext cx="4816129" cy="3096344"/>
            <a:chOff x="1187252" y="1340768"/>
            <a:chExt cx="4816129" cy="3096344"/>
          </a:xfrm>
        </p:grpSpPr>
        <p:sp>
          <p:nvSpPr>
            <p:cNvPr id="60" name="TextBox 59"/>
            <p:cNvSpPr txBox="1"/>
            <p:nvPr/>
          </p:nvSpPr>
          <p:spPr>
            <a:xfrm>
              <a:off x="5507732" y="3933056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FF0000"/>
                  </a:solidFill>
                </a:rPr>
                <a:t>G2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H="1">
              <a:off x="5436096" y="3717032"/>
              <a:ext cx="71636" cy="7200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9" name="Group 138"/>
            <p:cNvGrpSpPr/>
            <p:nvPr/>
          </p:nvGrpSpPr>
          <p:grpSpPr>
            <a:xfrm>
              <a:off x="1187252" y="1340768"/>
              <a:ext cx="3600400" cy="1584176"/>
              <a:chOff x="1187252" y="1340768"/>
              <a:chExt cx="3600400" cy="158417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187252" y="2420888"/>
                <a:ext cx="478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de-CH" dirty="0" smtClean="0">
                    <a:solidFill>
                      <a:srgbClr val="FF0000"/>
                    </a:solidFill>
                  </a:rPr>
                  <a:t>C2</a:t>
                </a:r>
                <a:endParaRPr lang="de-CH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3491508" y="2204864"/>
                <a:ext cx="1296144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>
                <a:off x="1979340" y="2132856"/>
                <a:ext cx="288032" cy="72008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1475284" y="2132856"/>
                <a:ext cx="792088" cy="792088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V="1">
                <a:off x="1979340" y="1340768"/>
                <a:ext cx="864096" cy="86409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35" name="TextBox 134"/>
          <p:cNvSpPr txBox="1"/>
          <p:nvPr/>
        </p:nvSpPr>
        <p:spPr>
          <a:xfrm>
            <a:off x="7164288" y="45091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S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83568" y="2996952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V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19872" y="1484784"/>
            <a:ext cx="144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GSM/UMTS</a:t>
            </a:r>
            <a:endParaRPr lang="de-CH" dirty="0"/>
          </a:p>
        </p:txBody>
      </p:sp>
      <p:sp>
        <p:nvSpPr>
          <p:cNvPr id="56" name="TextBox 55"/>
          <p:cNvSpPr txBox="1"/>
          <p:nvPr/>
        </p:nvSpPr>
        <p:spPr>
          <a:xfrm>
            <a:off x="2411760" y="5733256"/>
            <a:ext cx="152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err="1" smtClean="0"/>
              <a:t>Local</a:t>
            </a:r>
            <a:r>
              <a:rPr lang="de-CH" dirty="0" smtClean="0"/>
              <a:t> WLAN</a:t>
            </a:r>
            <a:endParaRPr lang="de-CH" dirty="0"/>
          </a:p>
        </p:txBody>
      </p:sp>
      <p:sp>
        <p:nvSpPr>
          <p:cNvPr id="57" name="TextBox 56"/>
          <p:cNvSpPr txBox="1"/>
          <p:nvPr/>
        </p:nvSpPr>
        <p:spPr>
          <a:xfrm>
            <a:off x="3491880" y="3933056"/>
            <a:ext cx="1606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Public WLAN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Multihoming Szenario II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grpSp>
        <p:nvGrpSpPr>
          <p:cNvPr id="70" name="Group 69"/>
          <p:cNvGrpSpPr/>
          <p:nvPr/>
        </p:nvGrpSpPr>
        <p:grpSpPr>
          <a:xfrm>
            <a:off x="539750" y="908720"/>
            <a:ext cx="8065269" cy="1296144"/>
            <a:chOff x="611187" y="1052736"/>
            <a:chExt cx="8065269" cy="1296144"/>
          </a:xfrm>
        </p:grpSpPr>
        <p:sp>
          <p:nvSpPr>
            <p:cNvPr id="140" name="Rectangle 9"/>
            <p:cNvSpPr>
              <a:spLocks noChangeArrowheads="1"/>
            </p:cNvSpPr>
            <p:nvPr/>
          </p:nvSpPr>
          <p:spPr bwMode="auto">
            <a:xfrm>
              <a:off x="611187" y="1484784"/>
              <a:ext cx="8065269" cy="864096"/>
            </a:xfrm>
            <a:prstGeom prst="rect">
              <a:avLst/>
            </a:prstGeom>
            <a:solidFill>
              <a:srgbClr val="FFFF9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2" rIns="85725" bIns="42862" anchor="ctr"/>
            <a:lstStyle/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latin typeface="Courier New" pitchFamily="49" charset="0"/>
              </a:endParaRP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C1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G1</a:t>
              </a:r>
              <a:r>
                <a:rPr lang="de-DE" sz="1200" b="1" dirty="0" smtClean="0">
                  <a:latin typeface="Courier New" pitchFamily="49" charset="0"/>
                </a:rPr>
                <a:t>: IKE_SA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#0 [ </a:t>
              </a:r>
              <a:r>
                <a:rPr lang="pt-BR" sz="1200" b="1" dirty="0" smtClean="0">
                  <a:latin typeface="Courier New" pitchFamily="49" charset="0"/>
                </a:rPr>
                <a:t>SA KE No N(NATD_S_IP) N(NATD_D_IP) </a:t>
              </a:r>
              <a:r>
                <a:rPr lang="de-DE" sz="1200" b="1" dirty="0" smtClean="0">
                  <a:latin typeface="Courier New" pitchFamily="49" charset="0"/>
                </a:rPr>
                <a:t>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C1</a:t>
              </a:r>
              <a:r>
                <a:rPr lang="de-DE" sz="1200" b="1" dirty="0" smtClean="0">
                  <a:latin typeface="Courier New" pitchFamily="49" charset="0"/>
                </a:rPr>
                <a:t> &lt;-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G1</a:t>
              </a:r>
              <a:r>
                <a:rPr lang="de-DE" sz="1200" b="1" dirty="0" smtClean="0">
                  <a:latin typeface="Courier New" pitchFamily="49" charset="0"/>
                </a:rPr>
                <a:t>: IKE_SA Res #0 [ </a:t>
              </a:r>
              <a:r>
                <a:rPr lang="pt-BR" sz="1200" b="1" dirty="0" smtClean="0">
                  <a:latin typeface="Courier New" pitchFamily="49" charset="0"/>
                </a:rPr>
                <a:t>SA KE No N(NATD_S_IP) N(NATD_D_IP) ... </a:t>
              </a:r>
              <a:r>
                <a:rPr lang="de-DE" sz="1200" b="1" dirty="0" smtClean="0">
                  <a:latin typeface="Courier New" pitchFamily="49" charset="0"/>
                </a:rPr>
                <a:t>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C1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G1</a:t>
              </a:r>
              <a:r>
                <a:rPr lang="de-DE" sz="1200" b="1" dirty="0" smtClean="0">
                  <a:latin typeface="Courier New" pitchFamily="49" charset="0"/>
                </a:rPr>
                <a:t>: IKE_AUTH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#1 [ </a:t>
              </a:r>
              <a:r>
                <a:rPr lang="de-DE" sz="1200" b="1" dirty="0" err="1" smtClean="0">
                  <a:latin typeface="Courier New" pitchFamily="49" charset="0"/>
                </a:rPr>
                <a:t>IDi</a:t>
              </a:r>
              <a:r>
                <a:rPr lang="de-DE" sz="1200" b="1" dirty="0" smtClean="0">
                  <a:latin typeface="Courier New" pitchFamily="49" charset="0"/>
                </a:rPr>
                <a:t> N(MOBIKE_SUP) N(ADD_4_ADDR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 C2</a:t>
              </a:r>
              <a:r>
                <a:rPr lang="de-DE" sz="1200" b="1" dirty="0" smtClean="0">
                  <a:latin typeface="Courier New" pitchFamily="49" charset="0"/>
                </a:rPr>
                <a:t>) ...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C1</a:t>
              </a:r>
              <a:r>
                <a:rPr lang="de-DE" sz="1200" b="1" dirty="0" smtClean="0">
                  <a:latin typeface="Courier New" pitchFamily="49" charset="0"/>
                </a:rPr>
                <a:t> &lt;-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G1</a:t>
              </a:r>
              <a:r>
                <a:rPr lang="de-DE" sz="1200" b="1" dirty="0" smtClean="0">
                  <a:latin typeface="Courier New" pitchFamily="49" charset="0"/>
                </a:rPr>
                <a:t>: IKE_AUTH Res #1 [ </a:t>
              </a:r>
              <a:r>
                <a:rPr lang="de-DE" sz="1200" b="1" dirty="0" err="1" smtClean="0">
                  <a:latin typeface="Courier New" pitchFamily="49" charset="0"/>
                </a:rPr>
                <a:t>IDr</a:t>
              </a:r>
              <a:r>
                <a:rPr lang="de-DE" sz="1200" b="1" dirty="0" smtClean="0">
                  <a:latin typeface="Courier New" pitchFamily="49" charset="0"/>
                </a:rPr>
                <a:t> N(MOBIKE_SUP) N(ADD_4_ADDR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G2</a:t>
              </a:r>
              <a:r>
                <a:rPr lang="de-DE" sz="1200" b="1" dirty="0" smtClean="0">
                  <a:latin typeface="Courier New" pitchFamily="49" charset="0"/>
                </a:rPr>
                <a:t>) N(ADD_4_ADDR </a:t>
              </a:r>
              <a:r>
                <a:rPr lang="de-DE" sz="1200" b="1" dirty="0" smtClean="0">
                  <a:solidFill>
                    <a:srgbClr val="00B050"/>
                  </a:solidFill>
                  <a:latin typeface="Courier New" pitchFamily="49" charset="0"/>
                </a:rPr>
                <a:t>G3</a:t>
              </a:r>
              <a:r>
                <a:rPr lang="de-DE" sz="1200" b="1" dirty="0" smtClean="0">
                  <a:latin typeface="Courier New" pitchFamily="49" charset="0"/>
                </a:rPr>
                <a:t>)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latin typeface="Courier New" pitchFamily="49" charset="0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611188" y="1052736"/>
              <a:ext cx="7932737" cy="428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5725" tIns="42862" rIns="85725" bIns="42862"/>
            <a:lstStyle/>
            <a:p>
              <a:pPr marL="317500" indent="-317500" defTabSz="708025">
                <a:buClr>
                  <a:srgbClr val="FF3517"/>
                </a:buClr>
                <a:buSzPct val="140000"/>
                <a:buFontTx/>
                <a:buChar char="•"/>
              </a:pPr>
              <a:r>
                <a:rPr lang="de-CH" sz="1800" dirty="0" smtClean="0"/>
                <a:t>Lokale WLAN Verbindung, UMTS Interface im Standby</a:t>
              </a:r>
              <a:endParaRPr lang="de-CH" sz="18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9750" y="2780928"/>
            <a:ext cx="8065268" cy="1728192"/>
            <a:chOff x="611188" y="3068960"/>
            <a:chExt cx="8065268" cy="1728192"/>
          </a:xfrm>
        </p:grpSpPr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611188" y="3068960"/>
              <a:ext cx="7932737" cy="4286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5725" tIns="42862" rIns="85725" bIns="42862"/>
            <a:lstStyle/>
            <a:p>
              <a:pPr marL="317500" indent="-317500" defTabSz="708025">
                <a:buClr>
                  <a:srgbClr val="FF3517"/>
                </a:buClr>
                <a:buSzPct val="140000"/>
                <a:buFontTx/>
                <a:buChar char="•"/>
              </a:pPr>
              <a:r>
                <a:rPr lang="de-CH" sz="1800" dirty="0" smtClean="0"/>
                <a:t>VPN Client verlässt lokales WLAN und schaltet </a:t>
              </a:r>
              <a:r>
                <a:rPr lang="de-CH" sz="1800" dirty="0" err="1" smtClean="0"/>
                <a:t>Defaultroute</a:t>
              </a:r>
              <a:r>
                <a:rPr lang="de-CH" sz="1800" dirty="0" smtClean="0"/>
                <a:t> auf UMTS um</a:t>
              </a:r>
              <a:endParaRPr lang="de-CH" sz="1800" dirty="0"/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611188" y="3501008"/>
              <a:ext cx="8065268" cy="1296144"/>
            </a:xfrm>
            <a:prstGeom prst="rect">
              <a:avLst/>
            </a:prstGeom>
            <a:solidFill>
              <a:srgbClr val="FFFF9D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2" rIns="85725" bIns="42862" anchor="ctr"/>
            <a:lstStyle/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latin typeface="Courier New" pitchFamily="49" charset="0"/>
              </a:endParaRPr>
            </a:p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solidFill>
                  <a:srgbClr val="FF0000"/>
                </a:solidFill>
                <a:latin typeface="Courier New" pitchFamily="49" charset="0"/>
              </a:endParaRP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G1</a:t>
              </a:r>
              <a:r>
                <a:rPr lang="de-DE" sz="1200" b="1" dirty="0" smtClean="0">
                  <a:latin typeface="Courier New" pitchFamily="49" charset="0"/>
                </a:rPr>
                <a:t>: INFORMATIONAL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#2 [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G2</a:t>
              </a:r>
              <a:r>
                <a:rPr lang="de-DE" sz="1200" b="1" dirty="0" smtClean="0">
                  <a:latin typeface="Courier New" pitchFamily="49" charset="0"/>
                </a:rPr>
                <a:t>: INFORMATIONAL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#2 [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00B050"/>
                  </a:solidFill>
                  <a:latin typeface="Courier New" pitchFamily="49" charset="0"/>
                </a:rPr>
                <a:t>G3</a:t>
              </a:r>
              <a:r>
                <a:rPr lang="de-DE" sz="1200" b="1" dirty="0" smtClean="0">
                  <a:latin typeface="Courier New" pitchFamily="49" charset="0"/>
                </a:rPr>
                <a:t>: INFORMATIONAL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#2 [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&lt;-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G2</a:t>
              </a:r>
              <a:r>
                <a:rPr lang="de-DE" sz="1200" b="1" dirty="0" smtClean="0">
                  <a:latin typeface="Courier New" pitchFamily="49" charset="0"/>
                </a:rPr>
                <a:t>: INFORMATIONAL Res #2 [ 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-&gt;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G2</a:t>
              </a:r>
              <a:r>
                <a:rPr lang="de-DE" sz="1200" b="1" dirty="0" smtClean="0">
                  <a:latin typeface="Courier New" pitchFamily="49" charset="0"/>
                </a:rPr>
                <a:t>: INFORMATIONAL </a:t>
              </a:r>
              <a:r>
                <a:rPr lang="de-DE" sz="1200" b="1" dirty="0" err="1" smtClean="0">
                  <a:latin typeface="Courier New" pitchFamily="49" charset="0"/>
                </a:rPr>
                <a:t>Req</a:t>
              </a:r>
              <a:r>
                <a:rPr lang="de-DE" sz="1200" b="1" dirty="0" smtClean="0">
                  <a:latin typeface="Courier New" pitchFamily="49" charset="0"/>
                </a:rPr>
                <a:t> #3 [ N(UPD_SA_ADDR) </a:t>
              </a:r>
              <a:r>
                <a:rPr lang="pt-BR" sz="1200" b="1" dirty="0" smtClean="0">
                  <a:latin typeface="Courier New" pitchFamily="49" charset="0"/>
                </a:rPr>
                <a:t>N(NATD_S_IP) N(NATD_D_IP) N(COOKIE2) </a:t>
              </a:r>
              <a:r>
                <a:rPr lang="de-DE" sz="1200" b="1" dirty="0" smtClean="0">
                  <a:latin typeface="Courier New" pitchFamily="49" charset="0"/>
                </a:rPr>
                <a:t>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C2</a:t>
              </a:r>
              <a:r>
                <a:rPr lang="de-DE" sz="1200" b="1" dirty="0" smtClean="0">
                  <a:latin typeface="Courier New" pitchFamily="49" charset="0"/>
                </a:rPr>
                <a:t> &lt;- </a:t>
              </a:r>
              <a:r>
                <a:rPr lang="de-DE" sz="1200" b="1" dirty="0" smtClean="0">
                  <a:solidFill>
                    <a:srgbClr val="FF0000"/>
                  </a:solidFill>
                  <a:latin typeface="Courier New" pitchFamily="49" charset="0"/>
                </a:rPr>
                <a:t>G2</a:t>
              </a:r>
              <a:r>
                <a:rPr lang="de-DE" sz="1200" b="1" dirty="0" smtClean="0">
                  <a:latin typeface="Courier New" pitchFamily="49" charset="0"/>
                </a:rPr>
                <a:t>: INFORMATIONAL Res #3 [ </a:t>
              </a:r>
              <a:r>
                <a:rPr lang="pt-BR" sz="1200" b="1" dirty="0" smtClean="0">
                  <a:latin typeface="Courier New" pitchFamily="49" charset="0"/>
                </a:rPr>
                <a:t>N(NATD_S_IP) N(NATD_D_IP) N(COOKIE2) </a:t>
              </a:r>
              <a:r>
                <a:rPr lang="de-DE" sz="1200" b="1" dirty="0" smtClean="0">
                  <a:latin typeface="Courier New" pitchFamily="49" charset="0"/>
                </a:rPr>
                <a:t>]</a:t>
              </a:r>
            </a:p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latin typeface="Courier New" pitchFamily="49" charset="0"/>
              </a:endParaRPr>
            </a:p>
            <a:p>
              <a:pPr marL="317500" indent="-317500" defTabSz="708025">
                <a:spcBef>
                  <a:spcPct val="0"/>
                </a:spcBef>
                <a:buNone/>
              </a:pPr>
              <a:endParaRPr lang="de-DE" sz="1200" b="1" dirty="0" smtClean="0">
                <a:latin typeface="Courier New" pitchFamily="49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72171" y="2276872"/>
            <a:ext cx="5633376" cy="369332"/>
            <a:chOff x="1043608" y="2420888"/>
            <a:chExt cx="5633376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1043608" y="2420888"/>
              <a:ext cx="2400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err="1" smtClean="0"/>
                <a:t>IPsec</a:t>
              </a:r>
              <a:r>
                <a:rPr lang="de-CH" sz="1800" dirty="0" smtClean="0"/>
                <a:t> SA:  </a:t>
              </a:r>
              <a:r>
                <a:rPr lang="de-CH" sz="1800" dirty="0" smtClean="0">
                  <a:solidFill>
                    <a:srgbClr val="FF0000"/>
                  </a:solidFill>
                </a:rPr>
                <a:t>C1</a:t>
              </a:r>
              <a:r>
                <a:rPr lang="de-CH" sz="1800" dirty="0" smtClean="0"/>
                <a:t> &lt;-&gt; </a:t>
              </a:r>
              <a:r>
                <a:rPr lang="de-CH" sz="1800" dirty="0" smtClean="0">
                  <a:solidFill>
                    <a:srgbClr val="FF0000"/>
                  </a:solidFill>
                </a:rPr>
                <a:t>G1</a:t>
              </a:r>
              <a:endParaRPr lang="de-CH" sz="1800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63888" y="2420888"/>
              <a:ext cx="3113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err="1" smtClean="0"/>
                <a:t>IPsec</a:t>
              </a:r>
              <a:r>
                <a:rPr lang="de-CH" sz="1800" dirty="0" smtClean="0"/>
                <a:t> </a:t>
              </a:r>
              <a:r>
                <a:rPr lang="de-CH" sz="1800" dirty="0" err="1" smtClean="0"/>
                <a:t>Policy</a:t>
              </a:r>
              <a:r>
                <a:rPr lang="de-CH" sz="1800" dirty="0" smtClean="0"/>
                <a:t>:  </a:t>
              </a:r>
              <a:r>
                <a:rPr lang="de-CH" sz="1800" dirty="0" smtClean="0">
                  <a:solidFill>
                    <a:srgbClr val="00B050"/>
                  </a:solidFill>
                </a:rPr>
                <a:t>V/32</a:t>
              </a:r>
              <a:r>
                <a:rPr lang="de-CH" sz="1800" dirty="0" smtClean="0"/>
                <a:t> &lt;-&gt; </a:t>
              </a:r>
              <a:r>
                <a:rPr lang="de-CH" sz="1800" dirty="0" smtClean="0">
                  <a:solidFill>
                    <a:srgbClr val="00B050"/>
                  </a:solidFill>
                </a:rPr>
                <a:t>S/32</a:t>
              </a:r>
              <a:endParaRPr lang="de-CH" sz="1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2170" y="4581128"/>
            <a:ext cx="5633376" cy="369332"/>
            <a:chOff x="1043608" y="4869160"/>
            <a:chExt cx="5633376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1043608" y="4869160"/>
              <a:ext cx="2400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err="1" smtClean="0"/>
                <a:t>IPsec</a:t>
              </a:r>
              <a:r>
                <a:rPr lang="de-CH" sz="1800" dirty="0" smtClean="0"/>
                <a:t> SA:  </a:t>
              </a:r>
              <a:r>
                <a:rPr lang="de-CH" sz="1800" dirty="0" smtClean="0">
                  <a:solidFill>
                    <a:srgbClr val="FF0000"/>
                  </a:solidFill>
                </a:rPr>
                <a:t>C2</a:t>
              </a:r>
              <a:r>
                <a:rPr lang="de-CH" sz="1800" dirty="0" smtClean="0"/>
                <a:t> &lt;-&gt; </a:t>
              </a:r>
              <a:r>
                <a:rPr lang="de-CH" sz="1800" dirty="0" smtClean="0">
                  <a:solidFill>
                    <a:srgbClr val="FF0000"/>
                  </a:solidFill>
                </a:rPr>
                <a:t>G2</a:t>
              </a:r>
              <a:endParaRPr lang="de-CH" sz="18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63888" y="4869160"/>
              <a:ext cx="3113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sz="1800" dirty="0" err="1" smtClean="0"/>
                <a:t>IPsec</a:t>
              </a:r>
              <a:r>
                <a:rPr lang="de-CH" sz="1800" dirty="0" smtClean="0"/>
                <a:t> </a:t>
              </a:r>
              <a:r>
                <a:rPr lang="de-CH" sz="1800" dirty="0" err="1" smtClean="0"/>
                <a:t>Policy</a:t>
              </a:r>
              <a:r>
                <a:rPr lang="de-CH" sz="1800" dirty="0" smtClean="0"/>
                <a:t>:  </a:t>
              </a:r>
              <a:r>
                <a:rPr lang="de-CH" sz="1800" dirty="0" smtClean="0">
                  <a:solidFill>
                    <a:srgbClr val="00B050"/>
                  </a:solidFill>
                </a:rPr>
                <a:t>V/32</a:t>
              </a:r>
              <a:r>
                <a:rPr lang="de-CH" sz="1800" dirty="0" smtClean="0"/>
                <a:t> &lt;-&gt; </a:t>
              </a:r>
              <a:r>
                <a:rPr lang="de-CH" sz="1800" dirty="0" smtClean="0">
                  <a:solidFill>
                    <a:srgbClr val="00B050"/>
                  </a:solidFill>
                </a:rPr>
                <a:t>S/32</a:t>
              </a:r>
              <a:endParaRPr lang="de-CH" sz="1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539750" y="5013176"/>
            <a:ext cx="7932737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Der </a:t>
            </a:r>
            <a:r>
              <a:rPr lang="de-CH" sz="1800" dirty="0" err="1" smtClean="0"/>
              <a:t>IPsec</a:t>
            </a:r>
            <a:r>
              <a:rPr lang="de-CH" sz="1800" dirty="0" smtClean="0"/>
              <a:t> Tunnel muss nicht neu aufgebaut werden.</a:t>
            </a:r>
            <a:br>
              <a:rPr lang="de-CH" sz="1800" dirty="0" smtClean="0"/>
            </a:br>
            <a:r>
              <a:rPr lang="de-CH" sz="1800" dirty="0" smtClean="0"/>
              <a:t>Es wird nur die </a:t>
            </a:r>
            <a:r>
              <a:rPr lang="de-CH" sz="1800" dirty="0" err="1" smtClean="0"/>
              <a:t>IPsec</a:t>
            </a:r>
            <a:r>
              <a:rPr lang="de-CH" sz="1800" dirty="0" smtClean="0"/>
              <a:t> SA via IKEv2 MOBIKE (RFC 4555) </a:t>
            </a:r>
            <a:r>
              <a:rPr lang="de-CH" sz="1800" dirty="0" err="1" smtClean="0"/>
              <a:t>aufdatiert</a:t>
            </a:r>
            <a:endParaRPr lang="de-CH" sz="1800" dirty="0" smtClean="0"/>
          </a:p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Knacknuss:  Wie sollen die gefundenen Routen priorisiert werden?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VPN </a:t>
            </a:r>
            <a:r>
              <a:rPr lang="de-DE" dirty="0" err="1" smtClean="0"/>
              <a:t>with</a:t>
            </a:r>
            <a:r>
              <a:rPr lang="de-DE" dirty="0" smtClean="0"/>
              <a:t> Mobile Devices </a:t>
            </a:r>
            <a:r>
              <a:rPr lang="de-DE" dirty="0" err="1" smtClean="0"/>
              <a:t>revisited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55. DFN Betriebstagung Oktober 2011 Berlin</a:t>
            </a:r>
            <a:endParaRPr lang="de-CH" sz="1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800" dirty="0" smtClean="0"/>
              <a:t>Virtual IP </a:t>
            </a:r>
            <a:r>
              <a:rPr lang="de-CH" sz="1800" dirty="0" err="1" smtClean="0"/>
              <a:t>Address</a:t>
            </a:r>
            <a:r>
              <a:rPr lang="de-CH" sz="1800" dirty="0" smtClean="0"/>
              <a:t> Pools &amp; DHCP Support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Routing ohne Virtuelle IP Adresse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24" name="Picture 27" descr="laptop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11826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564" y="40770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 bwMode="auto">
          <a:xfrm>
            <a:off x="5291708" y="3429000"/>
            <a:ext cx="1800200" cy="8640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6" name="Picture 28" descr="DB_Server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132856"/>
            <a:ext cx="1139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707532" y="1844824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Gateway</a:t>
            </a:r>
            <a:endParaRPr lang="de-CH" dirty="0"/>
          </a:p>
        </p:txBody>
      </p:sp>
      <p:sp>
        <p:nvSpPr>
          <p:cNvPr id="54" name="TextBox 53"/>
          <p:cNvSpPr txBox="1"/>
          <p:nvPr/>
        </p:nvSpPr>
        <p:spPr>
          <a:xfrm>
            <a:off x="5651748" y="3645024"/>
            <a:ext cx="109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Intranet</a:t>
            </a:r>
            <a:endParaRPr lang="de-CH" dirty="0"/>
          </a:p>
        </p:txBody>
      </p:sp>
      <p:sp>
        <p:nvSpPr>
          <p:cNvPr id="115" name="TextBox 114"/>
          <p:cNvSpPr txBox="1"/>
          <p:nvPr/>
        </p:nvSpPr>
        <p:spPr>
          <a:xfrm>
            <a:off x="611188" y="3573016"/>
            <a:ext cx="136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Client</a:t>
            </a:r>
            <a:endParaRPr lang="de-CH" dirty="0"/>
          </a:p>
        </p:txBody>
      </p:sp>
      <p:sp>
        <p:nvSpPr>
          <p:cNvPr id="60" name="TextBox 59"/>
          <p:cNvSpPr txBox="1"/>
          <p:nvPr/>
        </p:nvSpPr>
        <p:spPr>
          <a:xfrm>
            <a:off x="3419500" y="2492896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G1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9340" y="2492896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C1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76256" y="3068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S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560" y="2492896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C1</a:t>
            </a:r>
            <a:endParaRPr lang="de-CH" dirty="0">
              <a:solidFill>
                <a:srgbClr val="00B050"/>
              </a:solidFill>
            </a:endParaRPr>
          </a:p>
        </p:txBody>
      </p:sp>
      <p:pic>
        <p:nvPicPr>
          <p:cNvPr id="63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 flipH="1">
            <a:off x="5004048" y="407707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5004048" y="335699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779838" y="5517232"/>
            <a:ext cx="205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Default Gateway</a:t>
            </a:r>
            <a:endParaRPr lang="de-CH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1979712" y="2924944"/>
            <a:ext cx="1800200" cy="28803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1979712" y="2924944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1979712" y="3212976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075684" y="2996952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G2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76056" y="436510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D</a:t>
            </a:r>
            <a:endParaRPr lang="de-CH" dirty="0">
              <a:solidFill>
                <a:srgbClr val="00B05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7020272" y="3429000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051720" y="32129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VPN Tunnel</a:t>
            </a:r>
            <a:endParaRPr lang="de-CH" dirty="0">
              <a:solidFill>
                <a:srgbClr val="FF0000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907704" y="3068960"/>
            <a:ext cx="5544616" cy="648072"/>
            <a:chOff x="1907704" y="3068960"/>
            <a:chExt cx="5544616" cy="648072"/>
          </a:xfrm>
        </p:grpSpPr>
        <p:cxnSp>
          <p:nvCxnSpPr>
            <p:cNvPr id="70" name="Straight Connector 69"/>
            <p:cNvCxnSpPr/>
            <p:nvPr/>
          </p:nvCxnSpPr>
          <p:spPr bwMode="auto">
            <a:xfrm flipH="1">
              <a:off x="1907704" y="3068960"/>
              <a:ext cx="208786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7020272" y="3429000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5004048" y="3356992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1835696" y="3429000"/>
            <a:ext cx="5616624" cy="1080120"/>
            <a:chOff x="1835696" y="3429000"/>
            <a:chExt cx="5616624" cy="1080120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1835696" y="3429000"/>
              <a:ext cx="2159868" cy="108012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7020272" y="3429000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5004048" y="4077072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30" name="TextBox 129"/>
          <p:cNvSpPr txBox="1"/>
          <p:nvPr/>
        </p:nvSpPr>
        <p:spPr>
          <a:xfrm>
            <a:off x="1547664" y="4149080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ungeschützt!</a:t>
            </a:r>
            <a:endParaRPr lang="de-CH" dirty="0">
              <a:solidFill>
                <a:srgbClr val="00B05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43608" y="1988840"/>
            <a:ext cx="1884298" cy="1609204"/>
            <a:chOff x="1043608" y="1988840"/>
            <a:chExt cx="1884298" cy="1609204"/>
          </a:xfrm>
        </p:grpSpPr>
        <p:cxnSp>
          <p:nvCxnSpPr>
            <p:cNvPr id="105" name="Straight Connector 104"/>
            <p:cNvCxnSpPr/>
            <p:nvPr/>
          </p:nvCxnSpPr>
          <p:spPr bwMode="auto">
            <a:xfrm flipV="1">
              <a:off x="1723876" y="3280048"/>
              <a:ext cx="142304" cy="31799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1043608" y="1988840"/>
              <a:ext cx="1884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FF0000"/>
                  </a:solidFill>
                </a:rPr>
                <a:t>Firewall blockt!</a:t>
              </a:r>
              <a:endParaRPr lang="de-CH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Routing mit Virtueller IP Adresse</a:t>
            </a:r>
            <a:endParaRPr lang="de-DE" dirty="0"/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5486400" y="6477000"/>
            <a:ext cx="76200" cy="76200"/>
          </a:xfrm>
          <a:prstGeom prst="rect">
            <a:avLst/>
          </a:prstGeom>
          <a:solidFill>
            <a:srgbClr val="00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5725" tIns="42862" rIns="85725" bIns="42862" anchor="ctr"/>
          <a:lstStyle/>
          <a:p>
            <a:endParaRPr lang="de-CH"/>
          </a:p>
        </p:txBody>
      </p:sp>
      <p:pic>
        <p:nvPicPr>
          <p:cNvPr id="24" name="Picture 27" descr="laptop_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11826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564" y="40770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 bwMode="auto">
          <a:xfrm>
            <a:off x="5291708" y="3429000"/>
            <a:ext cx="1800200" cy="86409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6" name="Picture 28" descr="DB_Server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132856"/>
            <a:ext cx="1139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707532" y="1844824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Gateway</a:t>
            </a:r>
            <a:endParaRPr lang="de-CH" dirty="0"/>
          </a:p>
        </p:txBody>
      </p:sp>
      <p:sp>
        <p:nvSpPr>
          <p:cNvPr id="54" name="TextBox 53"/>
          <p:cNvSpPr txBox="1"/>
          <p:nvPr/>
        </p:nvSpPr>
        <p:spPr>
          <a:xfrm>
            <a:off x="5651748" y="3645024"/>
            <a:ext cx="109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Intranet</a:t>
            </a:r>
            <a:endParaRPr lang="de-CH" dirty="0"/>
          </a:p>
        </p:txBody>
      </p:sp>
      <p:sp>
        <p:nvSpPr>
          <p:cNvPr id="115" name="TextBox 114"/>
          <p:cNvSpPr txBox="1"/>
          <p:nvPr/>
        </p:nvSpPr>
        <p:spPr>
          <a:xfrm>
            <a:off x="611188" y="3573016"/>
            <a:ext cx="136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VPN Client</a:t>
            </a:r>
            <a:endParaRPr lang="de-CH" dirty="0"/>
          </a:p>
        </p:txBody>
      </p:sp>
      <p:sp>
        <p:nvSpPr>
          <p:cNvPr id="60" name="TextBox 59"/>
          <p:cNvSpPr txBox="1"/>
          <p:nvPr/>
        </p:nvSpPr>
        <p:spPr>
          <a:xfrm>
            <a:off x="3419500" y="2492896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G1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9340" y="2492896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FF0000"/>
                </a:solidFill>
              </a:rPr>
              <a:t>C1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76256" y="30689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S</a:t>
            </a:r>
            <a:endParaRPr lang="de-CH" dirty="0">
              <a:solidFill>
                <a:srgbClr val="00B050"/>
              </a:solidFill>
            </a:endParaRPr>
          </a:p>
        </p:txBody>
      </p:sp>
      <p:pic>
        <p:nvPicPr>
          <p:cNvPr id="63" name="Picture 29" descr="Server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1128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 flipH="1">
            <a:off x="5004048" y="407707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5004048" y="335699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779838" y="5517232"/>
            <a:ext cx="205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/>
              <a:t>Default Gateway</a:t>
            </a:r>
            <a:endParaRPr lang="de-CH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1979712" y="2924944"/>
            <a:ext cx="1800200" cy="28803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2" rIns="85725" bIns="42862" numCol="1" rtlCol="0" anchor="t" anchorCtr="0" compatLnSpc="1">
            <a:prstTxWarp prst="textNoShape">
              <a:avLst/>
            </a:prstTxWarp>
          </a:bodyPr>
          <a:lstStyle/>
          <a:p>
            <a:pPr marL="317500" marR="0" indent="-317500" algn="l" defTabSz="70802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itchFamily="2" charset="2"/>
              <a:buChar char="î"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1979712" y="2924944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1979712" y="3212976"/>
            <a:ext cx="1800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075684" y="2996952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G2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76056" y="436510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dirty="0" smtClean="0">
                <a:solidFill>
                  <a:srgbClr val="00B050"/>
                </a:solidFill>
              </a:rPr>
              <a:t>D</a:t>
            </a:r>
            <a:endParaRPr lang="de-CH" dirty="0">
              <a:solidFill>
                <a:srgbClr val="00B050"/>
              </a:solidFill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7020272" y="3429000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051720" y="32129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CH" dirty="0" smtClean="0">
                <a:solidFill>
                  <a:srgbClr val="FF0000"/>
                </a:solidFill>
              </a:rPr>
              <a:t>VPN Tunnel</a:t>
            </a:r>
            <a:endParaRPr lang="de-CH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07704" y="3068960"/>
            <a:ext cx="5544616" cy="648072"/>
            <a:chOff x="1907704" y="3068960"/>
            <a:chExt cx="5544616" cy="648072"/>
          </a:xfrm>
        </p:grpSpPr>
        <p:cxnSp>
          <p:nvCxnSpPr>
            <p:cNvPr id="70" name="Straight Connector 69"/>
            <p:cNvCxnSpPr/>
            <p:nvPr/>
          </p:nvCxnSpPr>
          <p:spPr bwMode="auto">
            <a:xfrm flipH="1">
              <a:off x="1907704" y="3068960"/>
              <a:ext cx="208786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7020272" y="3429000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5004048" y="3356992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5004048" y="3429000"/>
            <a:ext cx="2448272" cy="936104"/>
            <a:chOff x="5004048" y="3429000"/>
            <a:chExt cx="2448272" cy="936104"/>
          </a:xfrm>
        </p:grpSpPr>
        <p:cxnSp>
          <p:nvCxnSpPr>
            <p:cNvPr id="102" name="Straight Connector 101"/>
            <p:cNvCxnSpPr/>
            <p:nvPr/>
          </p:nvCxnSpPr>
          <p:spPr bwMode="auto">
            <a:xfrm flipH="1">
              <a:off x="5004048" y="4077072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7020272" y="3429000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Connector 36"/>
          <p:cNvCxnSpPr/>
          <p:nvPr/>
        </p:nvCxnSpPr>
        <p:spPr bwMode="auto">
          <a:xfrm flipH="1">
            <a:off x="5004048" y="4077072"/>
            <a:ext cx="432048" cy="28803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763688" y="3068960"/>
            <a:ext cx="3672408" cy="576064"/>
            <a:chOff x="1763688" y="3068960"/>
            <a:chExt cx="3672408" cy="576064"/>
          </a:xfrm>
        </p:grpSpPr>
        <p:cxnSp>
          <p:nvCxnSpPr>
            <p:cNvPr id="39" name="Straight Connector 38"/>
            <p:cNvCxnSpPr/>
            <p:nvPr/>
          </p:nvCxnSpPr>
          <p:spPr bwMode="auto">
            <a:xfrm flipH="1" flipV="1">
              <a:off x="5004048" y="3356992"/>
              <a:ext cx="432048" cy="28803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1763688" y="3068960"/>
              <a:ext cx="2159868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1403648" y="4365104"/>
            <a:ext cx="6022227" cy="432321"/>
            <a:chOff x="1403648" y="4365104"/>
            <a:chExt cx="6022227" cy="432321"/>
          </a:xfrm>
        </p:grpSpPr>
        <p:sp>
          <p:nvSpPr>
            <p:cNvPr id="50" name="TextBox 49"/>
            <p:cNvSpPr txBox="1"/>
            <p:nvPr/>
          </p:nvSpPr>
          <p:spPr>
            <a:xfrm>
              <a:off x="5652120" y="4365104"/>
              <a:ext cx="1773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ICMP Redirect</a:t>
              </a:r>
              <a:endParaRPr lang="de-CH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3648" y="4397315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Route:  V Pool via G2</a:t>
              </a:r>
              <a:endParaRPr lang="de-CH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1560" y="2492896"/>
            <a:ext cx="5400600" cy="431279"/>
            <a:chOff x="611560" y="2492896"/>
            <a:chExt cx="5400600" cy="431279"/>
          </a:xfrm>
        </p:grpSpPr>
        <p:sp>
          <p:nvSpPr>
            <p:cNvPr id="58" name="TextBox 57"/>
            <p:cNvSpPr txBox="1"/>
            <p:nvPr/>
          </p:nvSpPr>
          <p:spPr>
            <a:xfrm>
              <a:off x="611560" y="2492896"/>
              <a:ext cx="47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V1</a:t>
              </a:r>
              <a:endParaRPr lang="de-CH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6056" y="2524065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CH" dirty="0" smtClean="0">
                  <a:solidFill>
                    <a:srgbClr val="00B050"/>
                  </a:solidFill>
                </a:rPr>
                <a:t>V Pool</a:t>
              </a:r>
              <a:endParaRPr lang="de-CH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39750" y="1268760"/>
            <a:ext cx="7932737" cy="428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marL="317500" indent="-317500" defTabSz="708025">
              <a:buClr>
                <a:srgbClr val="FF3517"/>
              </a:buClr>
              <a:buSzPct val="140000"/>
              <a:buFontTx/>
              <a:buChar char="•"/>
            </a:pPr>
            <a:r>
              <a:rPr lang="de-CH" sz="1800" dirty="0" smtClean="0"/>
              <a:t>Virtuelle IP und DNS Information via IKEv2 </a:t>
            </a:r>
            <a:r>
              <a:rPr lang="de-CH" sz="1800" dirty="0" err="1" smtClean="0"/>
              <a:t>Configuration</a:t>
            </a:r>
            <a:r>
              <a:rPr lang="de-CH" sz="1800" dirty="0" smtClean="0"/>
              <a:t> Payload</a:t>
            </a:r>
            <a:endParaRPr lang="de-C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nimBg="1"/>
      <p:bldP spid="44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FFE80F"/>
      </a:dk2>
      <a:lt2>
        <a:srgbClr val="454545"/>
      </a:lt2>
      <a:accent1>
        <a:srgbClr val="FF9EE0"/>
      </a:accent1>
      <a:accent2>
        <a:srgbClr val="B7B7B7"/>
      </a:accent2>
      <a:accent3>
        <a:srgbClr val="FFFFFF"/>
      </a:accent3>
      <a:accent4>
        <a:srgbClr val="000000"/>
      </a:accent4>
      <a:accent5>
        <a:srgbClr val="FFCCED"/>
      </a:accent5>
      <a:accent6>
        <a:srgbClr val="A6A6A6"/>
      </a:accent6>
      <a:hlink>
        <a:srgbClr val="FF9E87"/>
      </a:hlink>
      <a:folHlink>
        <a:srgbClr val="787878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725" tIns="42862" rIns="85725" bIns="42862" numCol="1" anchor="t" anchorCtr="0" compatLnSpc="1">
        <a:prstTxWarp prst="textNoShape">
          <a:avLst/>
        </a:prstTxWarp>
      </a:bodyPr>
      <a:lstStyle>
        <a:defPPr marL="317500" marR="0" indent="-317500" algn="l" defTabSz="708025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00FF"/>
          </a:buClr>
          <a:buSzPct val="120000"/>
          <a:buFont typeface="Wingdings" pitchFamily="2" charset="2"/>
          <a:buChar char="î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725" tIns="42862" rIns="85725" bIns="42862" numCol="1" anchor="t" anchorCtr="0" compatLnSpc="1">
        <a:prstTxWarp prst="textNoShape">
          <a:avLst/>
        </a:prstTxWarp>
      </a:bodyPr>
      <a:lstStyle>
        <a:defPPr marL="317500" marR="0" indent="-317500" algn="l" defTabSz="708025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00FF"/>
          </a:buClr>
          <a:buSzPct val="120000"/>
          <a:buFont typeface="Wingdings" pitchFamily="2" charset="2"/>
          <a:buChar char="î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SR_Vorlage_Powerpoint_v1.0">
  <a:themeElements>
    <a:clrScheme name="HSR">
      <a:dk1>
        <a:sysClr val="windowText" lastClr="000000"/>
      </a:dk1>
      <a:lt1>
        <a:sysClr val="window" lastClr="FFFFFF"/>
      </a:lt1>
      <a:dk2>
        <a:srgbClr val="3F6DA6"/>
      </a:dk2>
      <a:lt2>
        <a:srgbClr val="C4C4C2"/>
      </a:lt2>
      <a:accent1>
        <a:srgbClr val="3F6DA6"/>
      </a:accent1>
      <a:accent2>
        <a:srgbClr val="702052"/>
      </a:accent2>
      <a:accent3>
        <a:srgbClr val="548D8B"/>
      </a:accent3>
      <a:accent4>
        <a:srgbClr val="7A6A51"/>
      </a:accent4>
      <a:accent5>
        <a:srgbClr val="00748E"/>
      </a:accent5>
      <a:accent6>
        <a:srgbClr val="BABE5E"/>
      </a:accent6>
      <a:hlink>
        <a:srgbClr val="3F6DA6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541338" indent="-273600">
          <a:spcBef>
            <a:spcPct val="20000"/>
          </a:spcBef>
          <a:spcAft>
            <a:spcPts val="2000"/>
          </a:spcAft>
          <a:buClr>
            <a:srgbClr val="3F6DA6"/>
          </a:buClr>
          <a:buFont typeface="Wingdings" pitchFamily="2" charset="2"/>
          <a:buChar char="n"/>
          <a:defRPr sz="1700" dirty="0" smtClean="0">
            <a:solidFill>
              <a:prstClr val="black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14</Pages>
  <Words>1916</Words>
  <Application>Microsoft Office PowerPoint</Application>
  <PresentationFormat>On-screen Show (4:3)</PresentationFormat>
  <Paragraphs>509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</vt:lpstr>
      <vt:lpstr>HSR_Vorlage_Powerpoint_v1.0</vt:lpstr>
      <vt:lpstr>VPN with Mobile Devices revisited  55. DFN Betriebstagung Oktober 2011 Berlin</vt:lpstr>
      <vt:lpstr>Problemkreise bei Mobile Devices</vt:lpstr>
      <vt:lpstr>VPN with Mobile Devices revisited   55. DFN Betriebstagung Oktober 2011 Berlin</vt:lpstr>
      <vt:lpstr>IKEv2 Remote Access Szenario </vt:lpstr>
      <vt:lpstr>VPN Multihoming Szenario I</vt:lpstr>
      <vt:lpstr>VPN Multihoming Szenario II</vt:lpstr>
      <vt:lpstr>VPN with Mobile Devices revisited  55. DFN Betriebstagung Oktober 2011 Berlin</vt:lpstr>
      <vt:lpstr>VPN Routing ohne Virtuelle IP Adresse</vt:lpstr>
      <vt:lpstr>VPN Routing mit Virtueller IP Adresse</vt:lpstr>
      <vt:lpstr>Flüchtiger RAM-basierter IP Address Pool</vt:lpstr>
      <vt:lpstr>Persistenter SQL-basierter IP Address Pool I</vt:lpstr>
      <vt:lpstr>Persistenter SQL-basierter IP Address Pool II</vt:lpstr>
      <vt:lpstr>VPN Gateway als ARP und DHCP Proxy</vt:lpstr>
      <vt:lpstr>strongSwan SOHO Lösung für Windowsnetze</vt:lpstr>
      <vt:lpstr>VPN with Mobile Devices revisited  55. DFN Betriebstagung Oktober 2011 Berlin</vt:lpstr>
      <vt:lpstr>strongSwan High-Availability Architektur</vt:lpstr>
      <vt:lpstr>Lösungsansatz</vt:lpstr>
      <vt:lpstr>VPN with Mobile Devices revisited  55. DFN Betriebstagung Oktober 2011 Berlin</vt:lpstr>
      <vt:lpstr>TNC Policy Enforcement</vt:lpstr>
      <vt:lpstr>strongSwan Konfiguration auf der PEP Seite</vt:lpstr>
      <vt:lpstr>IF-PEP Protokoll auf dem strongSwan PEP </vt:lpstr>
      <vt:lpstr>Network Endpoint Assessment (RFC 5209)</vt:lpstr>
      <vt:lpstr>strongSwan als TNC Client und TNC Server</vt:lpstr>
      <vt:lpstr>strongSwan als TNC MAP Client</vt:lpstr>
      <vt:lpstr> </vt:lpstr>
    </vt:vector>
  </TitlesOfParts>
  <Company>Hochschule für Technik Rapperswil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strongSwan IPsec Solution with TNC Support</dc:title>
  <dc:subject>TCG Members Meeting June 2011 Munich</dc:subject>
  <dc:creator>Prof. Dr. Andreas Steffen</dc:creator>
  <cp:lastModifiedBy>Andreas Steffen</cp:lastModifiedBy>
  <cp:revision>955</cp:revision>
  <cp:lastPrinted>1999-10-28T18:45:28Z</cp:lastPrinted>
  <dcterms:created xsi:type="dcterms:W3CDTF">1997-06-25T10:12:28Z</dcterms:created>
  <dcterms:modified xsi:type="dcterms:W3CDTF">2011-10-18T13:35:20Z</dcterms:modified>
</cp:coreProperties>
</file>