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3" r:id="rId2"/>
  </p:sldMasterIdLst>
  <p:notesMasterIdLst>
    <p:notesMasterId r:id="rId21"/>
  </p:notesMasterIdLst>
  <p:handoutMasterIdLst>
    <p:handoutMasterId r:id="rId22"/>
  </p:handoutMasterIdLst>
  <p:sldIdLst>
    <p:sldId id="526" r:id="rId3"/>
    <p:sldId id="515" r:id="rId4"/>
    <p:sldId id="464" r:id="rId5"/>
    <p:sldId id="514" r:id="rId6"/>
    <p:sldId id="531" r:id="rId7"/>
    <p:sldId id="490" r:id="rId8"/>
    <p:sldId id="527" r:id="rId9"/>
    <p:sldId id="530" r:id="rId10"/>
    <p:sldId id="562" r:id="rId11"/>
    <p:sldId id="561" r:id="rId12"/>
    <p:sldId id="563" r:id="rId13"/>
    <p:sldId id="564" r:id="rId14"/>
    <p:sldId id="565" r:id="rId15"/>
    <p:sldId id="566" r:id="rId16"/>
    <p:sldId id="567" r:id="rId17"/>
    <p:sldId id="568" r:id="rId18"/>
    <p:sldId id="554" r:id="rId19"/>
    <p:sldId id="560" r:id="rId20"/>
  </p:sldIdLst>
  <p:sldSz cx="9144000" cy="6858000" type="screen4x3"/>
  <p:notesSz cx="6867525" cy="9993313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de-DE"/>
    </a:defPPr>
    <a:lvl1pPr algn="l" rtl="0" eaLnBrk="0" fontAlgn="base" hangingPunct="0">
      <a:spcBef>
        <a:spcPct val="40000"/>
      </a:spcBef>
      <a:spcAft>
        <a:spcPct val="0"/>
      </a:spcAft>
      <a:buClr>
        <a:srgbClr val="0000FF"/>
      </a:buClr>
      <a:buSzPct val="120000"/>
      <a:buFont typeface="Wingdings" pitchFamily="2" charset="2"/>
      <a:buChar char="î"/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40000"/>
      </a:spcBef>
      <a:spcAft>
        <a:spcPct val="0"/>
      </a:spcAft>
      <a:buClr>
        <a:srgbClr val="0000FF"/>
      </a:buClr>
      <a:buSzPct val="120000"/>
      <a:buFont typeface="Wingdings" pitchFamily="2" charset="2"/>
      <a:buChar char="î"/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40000"/>
      </a:spcBef>
      <a:spcAft>
        <a:spcPct val="0"/>
      </a:spcAft>
      <a:buClr>
        <a:srgbClr val="0000FF"/>
      </a:buClr>
      <a:buSzPct val="120000"/>
      <a:buFont typeface="Wingdings" pitchFamily="2" charset="2"/>
      <a:buChar char="î"/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40000"/>
      </a:spcBef>
      <a:spcAft>
        <a:spcPct val="0"/>
      </a:spcAft>
      <a:buClr>
        <a:srgbClr val="0000FF"/>
      </a:buClr>
      <a:buSzPct val="120000"/>
      <a:buFont typeface="Wingdings" pitchFamily="2" charset="2"/>
      <a:buChar char="î"/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40000"/>
      </a:spcBef>
      <a:spcAft>
        <a:spcPct val="0"/>
      </a:spcAft>
      <a:buClr>
        <a:srgbClr val="0000FF"/>
      </a:buClr>
      <a:buSzPct val="120000"/>
      <a:buFont typeface="Wingdings" pitchFamily="2" charset="2"/>
      <a:buChar char="î"/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89" userDrawn="1">
          <p15:clr>
            <a:srgbClr val="A4A3A4"/>
          </p15:clr>
        </p15:guide>
        <p15:guide id="2" pos="3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9">
          <p15:clr>
            <a:srgbClr val="A4A3A4"/>
          </p15:clr>
        </p15:guide>
        <p15:guide id="2" pos="216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9933"/>
    <a:srgbClr val="00FF99"/>
    <a:srgbClr val="66FFCC"/>
    <a:srgbClr val="FFFFCC"/>
    <a:srgbClr val="CC00CC"/>
    <a:srgbClr val="FFCCFF"/>
    <a:srgbClr val="CCFFFF"/>
    <a:srgbClr val="33CC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06" autoAdjust="0"/>
    <p:restoredTop sz="94407" autoAdjust="0"/>
  </p:normalViewPr>
  <p:slideViewPr>
    <p:cSldViewPr showGuides="1">
      <p:cViewPr varScale="1">
        <p:scale>
          <a:sx n="71" d="100"/>
          <a:sy n="71" d="100"/>
        </p:scale>
        <p:origin x="156" y="60"/>
      </p:cViewPr>
      <p:guideLst>
        <p:guide orient="horz" pos="3589"/>
        <p:guide pos="363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-2940"/>
    </p:cViewPr>
  </p:sorterViewPr>
  <p:notesViewPr>
    <p:cSldViewPr showGuides="1">
      <p:cViewPr>
        <p:scale>
          <a:sx n="100" d="100"/>
          <a:sy n="100" d="100"/>
        </p:scale>
        <p:origin x="-1650" y="-72"/>
      </p:cViewPr>
      <p:guideLst>
        <p:guide orient="horz" pos="3149"/>
        <p:guide pos="2163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8.xml"/><Relationship Id="rId1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94584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570" y="4759329"/>
            <a:ext cx="5035971" cy="45196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7270" tIns="47811" rIns="97270" bIns="478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6150" y="755650"/>
            <a:ext cx="4978400" cy="3733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2" name="Rectangle 4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2835541" y="9692858"/>
            <a:ext cx="1196444" cy="300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32" tIns="47917" rIns="95832" bIns="47917" numCol="1" anchor="b" anchorCtr="0" compatLnSpc="1">
            <a:prstTxWarp prst="textNoShape">
              <a:avLst/>
            </a:prstTxWarp>
          </a:bodyPr>
          <a:lstStyle>
            <a:lvl1pPr algn="ctr" defTabSz="958520">
              <a:spcBef>
                <a:spcPct val="0"/>
              </a:spcBef>
              <a:buClrTx/>
              <a:buSzTx/>
              <a:buFontTx/>
              <a:buNone/>
              <a:defRPr sz="1300"/>
            </a:lvl1pPr>
          </a:lstStyle>
          <a:p>
            <a:fld id="{55DA8168-9F83-4100-8BF2-826B6378E95C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22289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4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EB38DF-DAFA-4B26-B6C7-8DE2DDF7C374}" type="slidenum">
              <a:rPr lang="de-DE"/>
              <a:pPr/>
              <a:t>2</a:t>
            </a:fld>
            <a:endParaRPr lang="de-DE"/>
          </a:p>
        </p:txBody>
      </p:sp>
      <p:sp>
        <p:nvSpPr>
          <p:cNvPr id="91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238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88417" tIns="44208" rIns="88417" bIns="44208"/>
          <a:lstStyle/>
          <a:p>
            <a:r>
              <a:rPr lang="de-CH"/>
              <a:t>  </a:t>
            </a:r>
          </a:p>
        </p:txBody>
      </p:sp>
      <p:sp>
        <p:nvSpPr>
          <p:cNvPr id="912388" name="Line 4"/>
          <p:cNvSpPr>
            <a:spLocks noChangeShapeType="1"/>
          </p:cNvSpPr>
          <p:nvPr/>
        </p:nvSpPr>
        <p:spPr bwMode="auto">
          <a:xfrm>
            <a:off x="1052102" y="5069373"/>
            <a:ext cx="476332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/>
          </a:p>
        </p:txBody>
      </p:sp>
      <p:sp>
        <p:nvSpPr>
          <p:cNvPr id="912389" name="Line 5"/>
          <p:cNvSpPr>
            <a:spLocks noChangeShapeType="1"/>
          </p:cNvSpPr>
          <p:nvPr/>
        </p:nvSpPr>
        <p:spPr bwMode="auto">
          <a:xfrm>
            <a:off x="1052102" y="5365033"/>
            <a:ext cx="476332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/>
          </a:p>
        </p:txBody>
      </p:sp>
      <p:sp>
        <p:nvSpPr>
          <p:cNvPr id="912390" name="Line 6"/>
          <p:cNvSpPr>
            <a:spLocks noChangeShapeType="1"/>
          </p:cNvSpPr>
          <p:nvPr/>
        </p:nvSpPr>
        <p:spPr bwMode="auto">
          <a:xfrm>
            <a:off x="1052102" y="5659095"/>
            <a:ext cx="476332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/>
          </a:p>
        </p:txBody>
      </p:sp>
      <p:sp>
        <p:nvSpPr>
          <p:cNvPr id="912391" name="Line 7"/>
          <p:cNvSpPr>
            <a:spLocks noChangeShapeType="1"/>
          </p:cNvSpPr>
          <p:nvPr/>
        </p:nvSpPr>
        <p:spPr bwMode="auto">
          <a:xfrm>
            <a:off x="1052102" y="5956354"/>
            <a:ext cx="476332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/>
          </a:p>
        </p:txBody>
      </p:sp>
      <p:sp>
        <p:nvSpPr>
          <p:cNvPr id="912392" name="Line 8"/>
          <p:cNvSpPr>
            <a:spLocks noChangeShapeType="1"/>
          </p:cNvSpPr>
          <p:nvPr/>
        </p:nvSpPr>
        <p:spPr bwMode="auto">
          <a:xfrm>
            <a:off x="1052102" y="6248817"/>
            <a:ext cx="476332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/>
          </a:p>
        </p:txBody>
      </p:sp>
      <p:sp>
        <p:nvSpPr>
          <p:cNvPr id="912393" name="Line 9"/>
          <p:cNvSpPr>
            <a:spLocks noChangeShapeType="1"/>
          </p:cNvSpPr>
          <p:nvPr/>
        </p:nvSpPr>
        <p:spPr bwMode="auto">
          <a:xfrm>
            <a:off x="1052102" y="6544478"/>
            <a:ext cx="476332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/>
          </a:p>
        </p:txBody>
      </p:sp>
      <p:sp>
        <p:nvSpPr>
          <p:cNvPr id="912394" name="Line 10"/>
          <p:cNvSpPr>
            <a:spLocks noChangeShapeType="1"/>
          </p:cNvSpPr>
          <p:nvPr/>
        </p:nvSpPr>
        <p:spPr bwMode="auto">
          <a:xfrm>
            <a:off x="1052102" y="6838539"/>
            <a:ext cx="476332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/>
          </a:p>
        </p:txBody>
      </p:sp>
      <p:sp>
        <p:nvSpPr>
          <p:cNvPr id="912395" name="Line 11"/>
          <p:cNvSpPr>
            <a:spLocks noChangeShapeType="1"/>
          </p:cNvSpPr>
          <p:nvPr/>
        </p:nvSpPr>
        <p:spPr bwMode="auto">
          <a:xfrm>
            <a:off x="1052102" y="7135798"/>
            <a:ext cx="476332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/>
          </a:p>
        </p:txBody>
      </p:sp>
      <p:sp>
        <p:nvSpPr>
          <p:cNvPr id="912396" name="Line 12"/>
          <p:cNvSpPr>
            <a:spLocks noChangeShapeType="1"/>
          </p:cNvSpPr>
          <p:nvPr/>
        </p:nvSpPr>
        <p:spPr bwMode="auto">
          <a:xfrm>
            <a:off x="1052102" y="7429860"/>
            <a:ext cx="476332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/>
          </a:p>
        </p:txBody>
      </p:sp>
      <p:sp>
        <p:nvSpPr>
          <p:cNvPr id="912397" name="Line 13"/>
          <p:cNvSpPr>
            <a:spLocks noChangeShapeType="1"/>
          </p:cNvSpPr>
          <p:nvPr/>
        </p:nvSpPr>
        <p:spPr bwMode="auto">
          <a:xfrm>
            <a:off x="1052102" y="7725519"/>
            <a:ext cx="476332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/>
          </a:p>
        </p:txBody>
      </p:sp>
      <p:sp>
        <p:nvSpPr>
          <p:cNvPr id="912398" name="Line 14"/>
          <p:cNvSpPr>
            <a:spLocks noChangeShapeType="1"/>
          </p:cNvSpPr>
          <p:nvPr/>
        </p:nvSpPr>
        <p:spPr bwMode="auto">
          <a:xfrm>
            <a:off x="1052102" y="8021180"/>
            <a:ext cx="476332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/>
          </a:p>
        </p:txBody>
      </p:sp>
      <p:sp>
        <p:nvSpPr>
          <p:cNvPr id="912399" name="Line 15"/>
          <p:cNvSpPr>
            <a:spLocks noChangeShapeType="1"/>
          </p:cNvSpPr>
          <p:nvPr/>
        </p:nvSpPr>
        <p:spPr bwMode="auto">
          <a:xfrm>
            <a:off x="1052102" y="8316840"/>
            <a:ext cx="476332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/>
          </a:p>
        </p:txBody>
      </p:sp>
      <p:sp>
        <p:nvSpPr>
          <p:cNvPr id="912400" name="Line 16"/>
          <p:cNvSpPr>
            <a:spLocks noChangeShapeType="1"/>
          </p:cNvSpPr>
          <p:nvPr/>
        </p:nvSpPr>
        <p:spPr bwMode="auto">
          <a:xfrm>
            <a:off x="1052102" y="8610902"/>
            <a:ext cx="476332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/>
          </a:p>
        </p:txBody>
      </p:sp>
      <p:sp>
        <p:nvSpPr>
          <p:cNvPr id="912401" name="Line 17"/>
          <p:cNvSpPr>
            <a:spLocks noChangeShapeType="1"/>
          </p:cNvSpPr>
          <p:nvPr/>
        </p:nvSpPr>
        <p:spPr bwMode="auto">
          <a:xfrm>
            <a:off x="1052102" y="8908160"/>
            <a:ext cx="476332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/>
          </a:p>
        </p:txBody>
      </p:sp>
      <p:sp>
        <p:nvSpPr>
          <p:cNvPr id="912402" name="Line 18"/>
          <p:cNvSpPr>
            <a:spLocks noChangeShapeType="1"/>
          </p:cNvSpPr>
          <p:nvPr/>
        </p:nvSpPr>
        <p:spPr bwMode="auto">
          <a:xfrm>
            <a:off x="1052102" y="9202222"/>
            <a:ext cx="476332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450763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 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293F7C-B04E-4E6C-826C-14E964FB02DD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1054100" y="5699125"/>
            <a:ext cx="476567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tIns="108000" bIns="108000"/>
          <a:lstStyle/>
          <a:p>
            <a:endParaRPr lang="de-CH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1054100" y="5999163"/>
            <a:ext cx="476567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tIns="108000" bIns="108000"/>
          <a:lstStyle/>
          <a:p>
            <a:endParaRPr lang="de-CH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1054100" y="6292850"/>
            <a:ext cx="476567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tIns="108000" bIns="108000"/>
          <a:lstStyle/>
          <a:p>
            <a:endParaRPr lang="de-CH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1054100" y="6589713"/>
            <a:ext cx="476567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tIns="108000" bIns="108000"/>
          <a:lstStyle/>
          <a:p>
            <a:endParaRPr lang="de-CH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1054100" y="6886575"/>
            <a:ext cx="476567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tIns="108000" bIns="108000"/>
          <a:lstStyle/>
          <a:p>
            <a:endParaRPr lang="de-CH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1054100" y="7186613"/>
            <a:ext cx="476567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tIns="108000" bIns="108000"/>
          <a:lstStyle/>
          <a:p>
            <a:endParaRPr lang="de-CH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1054100" y="7483475"/>
            <a:ext cx="476567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tIns="108000" bIns="108000"/>
          <a:lstStyle/>
          <a:p>
            <a:endParaRPr lang="de-CH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1054100" y="7780338"/>
            <a:ext cx="476567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tIns="108000" bIns="108000"/>
          <a:lstStyle/>
          <a:p>
            <a:endParaRPr lang="de-CH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1054100" y="8077200"/>
            <a:ext cx="476567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tIns="108000" bIns="108000"/>
          <a:lstStyle/>
          <a:p>
            <a:endParaRPr lang="de-CH"/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1054100" y="8375650"/>
            <a:ext cx="476567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tIns="108000" bIns="108000"/>
          <a:lstStyle/>
          <a:p>
            <a:endParaRPr lang="de-CH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1054100" y="8670925"/>
            <a:ext cx="476567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tIns="108000" bIns="108000"/>
          <a:lstStyle/>
          <a:p>
            <a:endParaRPr lang="de-CH"/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>
            <a:off x="1054100" y="8970963"/>
            <a:ext cx="476567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tIns="108000" bIns="108000"/>
          <a:lstStyle/>
          <a:p>
            <a:endParaRPr lang="de-CH"/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>
            <a:off x="1054100" y="9267825"/>
            <a:ext cx="476567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tIns="108000" bIns="108000"/>
          <a:lstStyle/>
          <a:p>
            <a:endParaRPr lang="de-CH"/>
          </a:p>
        </p:txBody>
      </p:sp>
      <p:sp>
        <p:nvSpPr>
          <p:cNvPr id="18" name="Line 4"/>
          <p:cNvSpPr>
            <a:spLocks noChangeShapeType="1"/>
          </p:cNvSpPr>
          <p:nvPr/>
        </p:nvSpPr>
        <p:spPr bwMode="auto">
          <a:xfrm>
            <a:off x="1054100" y="5105400"/>
            <a:ext cx="476567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tIns="108000" bIns="108000"/>
          <a:lstStyle/>
          <a:p>
            <a:endParaRPr lang="de-CH"/>
          </a:p>
        </p:txBody>
      </p:sp>
      <p:sp>
        <p:nvSpPr>
          <p:cNvPr id="19" name="Line 5"/>
          <p:cNvSpPr>
            <a:spLocks noChangeShapeType="1"/>
          </p:cNvSpPr>
          <p:nvPr/>
        </p:nvSpPr>
        <p:spPr bwMode="auto">
          <a:xfrm>
            <a:off x="1054100" y="5403850"/>
            <a:ext cx="476567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tIns="108000" bIns="108000"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74470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 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293F7C-B04E-4E6C-826C-14E964FB02DD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1054100" y="5699125"/>
            <a:ext cx="476567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tIns="108000" bIns="108000"/>
          <a:lstStyle/>
          <a:p>
            <a:endParaRPr lang="de-CH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1054100" y="5999163"/>
            <a:ext cx="476567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tIns="108000" bIns="108000"/>
          <a:lstStyle/>
          <a:p>
            <a:endParaRPr lang="de-CH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1054100" y="6292850"/>
            <a:ext cx="476567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tIns="108000" bIns="108000"/>
          <a:lstStyle/>
          <a:p>
            <a:endParaRPr lang="de-CH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1054100" y="6589713"/>
            <a:ext cx="476567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tIns="108000" bIns="108000"/>
          <a:lstStyle/>
          <a:p>
            <a:endParaRPr lang="de-CH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1054100" y="6886575"/>
            <a:ext cx="476567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tIns="108000" bIns="108000"/>
          <a:lstStyle/>
          <a:p>
            <a:endParaRPr lang="de-CH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1054100" y="7186613"/>
            <a:ext cx="476567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tIns="108000" bIns="108000"/>
          <a:lstStyle/>
          <a:p>
            <a:endParaRPr lang="de-CH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1054100" y="7483475"/>
            <a:ext cx="476567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tIns="108000" bIns="108000"/>
          <a:lstStyle/>
          <a:p>
            <a:endParaRPr lang="de-CH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1054100" y="7780338"/>
            <a:ext cx="476567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tIns="108000" bIns="108000"/>
          <a:lstStyle/>
          <a:p>
            <a:endParaRPr lang="de-CH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1054100" y="8077200"/>
            <a:ext cx="476567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tIns="108000" bIns="108000"/>
          <a:lstStyle/>
          <a:p>
            <a:endParaRPr lang="de-CH"/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1054100" y="8375650"/>
            <a:ext cx="476567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tIns="108000" bIns="108000"/>
          <a:lstStyle/>
          <a:p>
            <a:endParaRPr lang="de-CH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1054100" y="8670925"/>
            <a:ext cx="476567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tIns="108000" bIns="108000"/>
          <a:lstStyle/>
          <a:p>
            <a:endParaRPr lang="de-CH"/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>
            <a:off x="1054100" y="8970963"/>
            <a:ext cx="476567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tIns="108000" bIns="108000"/>
          <a:lstStyle/>
          <a:p>
            <a:endParaRPr lang="de-CH"/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>
            <a:off x="1054100" y="9267825"/>
            <a:ext cx="476567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tIns="108000" bIns="108000"/>
          <a:lstStyle/>
          <a:p>
            <a:endParaRPr lang="de-CH"/>
          </a:p>
        </p:txBody>
      </p:sp>
      <p:sp>
        <p:nvSpPr>
          <p:cNvPr id="18" name="Line 4"/>
          <p:cNvSpPr>
            <a:spLocks noChangeShapeType="1"/>
          </p:cNvSpPr>
          <p:nvPr/>
        </p:nvSpPr>
        <p:spPr bwMode="auto">
          <a:xfrm>
            <a:off x="1054100" y="5105400"/>
            <a:ext cx="476567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tIns="108000" bIns="108000"/>
          <a:lstStyle/>
          <a:p>
            <a:endParaRPr lang="de-CH"/>
          </a:p>
        </p:txBody>
      </p:sp>
      <p:sp>
        <p:nvSpPr>
          <p:cNvPr id="19" name="Line 5"/>
          <p:cNvSpPr>
            <a:spLocks noChangeShapeType="1"/>
          </p:cNvSpPr>
          <p:nvPr/>
        </p:nvSpPr>
        <p:spPr bwMode="auto">
          <a:xfrm>
            <a:off x="1054100" y="5403850"/>
            <a:ext cx="476567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tIns="108000" bIns="108000"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518391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 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293F7C-B04E-4E6C-826C-14E964FB02DD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1054100" y="5699125"/>
            <a:ext cx="476567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tIns="108000" bIns="108000"/>
          <a:lstStyle/>
          <a:p>
            <a:endParaRPr lang="de-CH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1054100" y="5999163"/>
            <a:ext cx="476567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tIns="108000" bIns="108000"/>
          <a:lstStyle/>
          <a:p>
            <a:endParaRPr lang="de-CH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1054100" y="6292850"/>
            <a:ext cx="476567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tIns="108000" bIns="108000"/>
          <a:lstStyle/>
          <a:p>
            <a:endParaRPr lang="de-CH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1054100" y="6589713"/>
            <a:ext cx="476567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tIns="108000" bIns="108000"/>
          <a:lstStyle/>
          <a:p>
            <a:endParaRPr lang="de-CH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1054100" y="6886575"/>
            <a:ext cx="476567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tIns="108000" bIns="108000"/>
          <a:lstStyle/>
          <a:p>
            <a:endParaRPr lang="de-CH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1054100" y="7186613"/>
            <a:ext cx="476567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tIns="108000" bIns="108000"/>
          <a:lstStyle/>
          <a:p>
            <a:endParaRPr lang="de-CH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1054100" y="7483475"/>
            <a:ext cx="476567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tIns="108000" bIns="108000"/>
          <a:lstStyle/>
          <a:p>
            <a:endParaRPr lang="de-CH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1054100" y="7780338"/>
            <a:ext cx="476567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tIns="108000" bIns="108000"/>
          <a:lstStyle/>
          <a:p>
            <a:endParaRPr lang="de-CH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1054100" y="8077200"/>
            <a:ext cx="476567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tIns="108000" bIns="108000"/>
          <a:lstStyle/>
          <a:p>
            <a:endParaRPr lang="de-CH"/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1054100" y="8375650"/>
            <a:ext cx="476567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tIns="108000" bIns="108000"/>
          <a:lstStyle/>
          <a:p>
            <a:endParaRPr lang="de-CH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1054100" y="8670925"/>
            <a:ext cx="476567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tIns="108000" bIns="108000"/>
          <a:lstStyle/>
          <a:p>
            <a:endParaRPr lang="de-CH"/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>
            <a:off x="1054100" y="8970963"/>
            <a:ext cx="476567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tIns="108000" bIns="108000"/>
          <a:lstStyle/>
          <a:p>
            <a:endParaRPr lang="de-CH"/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>
            <a:off x="1054100" y="9267825"/>
            <a:ext cx="476567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tIns="108000" bIns="108000"/>
          <a:lstStyle/>
          <a:p>
            <a:endParaRPr lang="de-CH"/>
          </a:p>
        </p:txBody>
      </p:sp>
      <p:sp>
        <p:nvSpPr>
          <p:cNvPr id="18" name="Line 4"/>
          <p:cNvSpPr>
            <a:spLocks noChangeShapeType="1"/>
          </p:cNvSpPr>
          <p:nvPr/>
        </p:nvSpPr>
        <p:spPr bwMode="auto">
          <a:xfrm>
            <a:off x="1054100" y="5105400"/>
            <a:ext cx="476567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tIns="108000" bIns="108000"/>
          <a:lstStyle/>
          <a:p>
            <a:endParaRPr lang="de-CH"/>
          </a:p>
        </p:txBody>
      </p:sp>
      <p:sp>
        <p:nvSpPr>
          <p:cNvPr id="19" name="Line 5"/>
          <p:cNvSpPr>
            <a:spLocks noChangeShapeType="1"/>
          </p:cNvSpPr>
          <p:nvPr/>
        </p:nvSpPr>
        <p:spPr bwMode="auto">
          <a:xfrm>
            <a:off x="1054100" y="5403850"/>
            <a:ext cx="476567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tIns="108000" bIns="108000"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592073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 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293F7C-B04E-4E6C-826C-14E964FB02DD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1054100" y="5699125"/>
            <a:ext cx="476567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tIns="108000" bIns="108000"/>
          <a:lstStyle/>
          <a:p>
            <a:endParaRPr lang="de-CH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1054100" y="5999163"/>
            <a:ext cx="476567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tIns="108000" bIns="108000"/>
          <a:lstStyle/>
          <a:p>
            <a:endParaRPr lang="de-CH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1054100" y="6292850"/>
            <a:ext cx="476567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tIns="108000" bIns="108000"/>
          <a:lstStyle/>
          <a:p>
            <a:endParaRPr lang="de-CH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1054100" y="6589713"/>
            <a:ext cx="476567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tIns="108000" bIns="108000"/>
          <a:lstStyle/>
          <a:p>
            <a:endParaRPr lang="de-CH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1054100" y="6886575"/>
            <a:ext cx="476567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tIns="108000" bIns="108000"/>
          <a:lstStyle/>
          <a:p>
            <a:endParaRPr lang="de-CH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1054100" y="7186613"/>
            <a:ext cx="476567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tIns="108000" bIns="108000"/>
          <a:lstStyle/>
          <a:p>
            <a:endParaRPr lang="de-CH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1054100" y="7483475"/>
            <a:ext cx="476567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tIns="108000" bIns="108000"/>
          <a:lstStyle/>
          <a:p>
            <a:endParaRPr lang="de-CH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1054100" y="7780338"/>
            <a:ext cx="476567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tIns="108000" bIns="108000"/>
          <a:lstStyle/>
          <a:p>
            <a:endParaRPr lang="de-CH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1054100" y="8077200"/>
            <a:ext cx="476567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tIns="108000" bIns="108000"/>
          <a:lstStyle/>
          <a:p>
            <a:endParaRPr lang="de-CH"/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1054100" y="8375650"/>
            <a:ext cx="476567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tIns="108000" bIns="108000"/>
          <a:lstStyle/>
          <a:p>
            <a:endParaRPr lang="de-CH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1054100" y="8670925"/>
            <a:ext cx="476567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tIns="108000" bIns="108000"/>
          <a:lstStyle/>
          <a:p>
            <a:endParaRPr lang="de-CH"/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>
            <a:off x="1054100" y="8970963"/>
            <a:ext cx="476567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tIns="108000" bIns="108000"/>
          <a:lstStyle/>
          <a:p>
            <a:endParaRPr lang="de-CH"/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>
            <a:off x="1054100" y="9267825"/>
            <a:ext cx="476567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tIns="108000" bIns="108000"/>
          <a:lstStyle/>
          <a:p>
            <a:endParaRPr lang="de-CH"/>
          </a:p>
        </p:txBody>
      </p:sp>
      <p:sp>
        <p:nvSpPr>
          <p:cNvPr id="18" name="Line 4"/>
          <p:cNvSpPr>
            <a:spLocks noChangeShapeType="1"/>
          </p:cNvSpPr>
          <p:nvPr/>
        </p:nvSpPr>
        <p:spPr bwMode="auto">
          <a:xfrm>
            <a:off x="1054100" y="5105400"/>
            <a:ext cx="476567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tIns="108000" bIns="108000"/>
          <a:lstStyle/>
          <a:p>
            <a:endParaRPr lang="de-CH"/>
          </a:p>
        </p:txBody>
      </p:sp>
      <p:sp>
        <p:nvSpPr>
          <p:cNvPr id="19" name="Line 5"/>
          <p:cNvSpPr>
            <a:spLocks noChangeShapeType="1"/>
          </p:cNvSpPr>
          <p:nvPr/>
        </p:nvSpPr>
        <p:spPr bwMode="auto">
          <a:xfrm>
            <a:off x="1054100" y="5403850"/>
            <a:ext cx="476567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tIns="108000" bIns="108000"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747817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 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293F7C-B04E-4E6C-826C-14E964FB02DD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1054100" y="5699125"/>
            <a:ext cx="476567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tIns="108000" bIns="108000"/>
          <a:lstStyle/>
          <a:p>
            <a:endParaRPr lang="de-CH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1054100" y="5999163"/>
            <a:ext cx="476567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tIns="108000" bIns="108000"/>
          <a:lstStyle/>
          <a:p>
            <a:endParaRPr lang="de-CH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1054100" y="6292850"/>
            <a:ext cx="476567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tIns="108000" bIns="108000"/>
          <a:lstStyle/>
          <a:p>
            <a:endParaRPr lang="de-CH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1054100" y="6589713"/>
            <a:ext cx="476567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tIns="108000" bIns="108000"/>
          <a:lstStyle/>
          <a:p>
            <a:endParaRPr lang="de-CH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1054100" y="6886575"/>
            <a:ext cx="476567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tIns="108000" bIns="108000"/>
          <a:lstStyle/>
          <a:p>
            <a:endParaRPr lang="de-CH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1054100" y="7186613"/>
            <a:ext cx="476567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tIns="108000" bIns="108000"/>
          <a:lstStyle/>
          <a:p>
            <a:endParaRPr lang="de-CH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1054100" y="7483475"/>
            <a:ext cx="476567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tIns="108000" bIns="108000"/>
          <a:lstStyle/>
          <a:p>
            <a:endParaRPr lang="de-CH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1054100" y="7780338"/>
            <a:ext cx="476567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tIns="108000" bIns="108000"/>
          <a:lstStyle/>
          <a:p>
            <a:endParaRPr lang="de-CH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1054100" y="8077200"/>
            <a:ext cx="476567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tIns="108000" bIns="108000"/>
          <a:lstStyle/>
          <a:p>
            <a:endParaRPr lang="de-CH"/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1054100" y="8375650"/>
            <a:ext cx="476567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tIns="108000" bIns="108000"/>
          <a:lstStyle/>
          <a:p>
            <a:endParaRPr lang="de-CH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1054100" y="8670925"/>
            <a:ext cx="476567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tIns="108000" bIns="108000"/>
          <a:lstStyle/>
          <a:p>
            <a:endParaRPr lang="de-CH"/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>
            <a:off x="1054100" y="8970963"/>
            <a:ext cx="476567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tIns="108000" bIns="108000"/>
          <a:lstStyle/>
          <a:p>
            <a:endParaRPr lang="de-CH"/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>
            <a:off x="1054100" y="9267825"/>
            <a:ext cx="476567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tIns="108000" bIns="108000"/>
          <a:lstStyle/>
          <a:p>
            <a:endParaRPr lang="de-CH"/>
          </a:p>
        </p:txBody>
      </p:sp>
      <p:sp>
        <p:nvSpPr>
          <p:cNvPr id="18" name="Line 4"/>
          <p:cNvSpPr>
            <a:spLocks noChangeShapeType="1"/>
          </p:cNvSpPr>
          <p:nvPr/>
        </p:nvSpPr>
        <p:spPr bwMode="auto">
          <a:xfrm>
            <a:off x="1054100" y="5105400"/>
            <a:ext cx="476567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tIns="108000" bIns="108000"/>
          <a:lstStyle/>
          <a:p>
            <a:endParaRPr lang="de-CH"/>
          </a:p>
        </p:txBody>
      </p:sp>
      <p:sp>
        <p:nvSpPr>
          <p:cNvPr id="19" name="Line 5"/>
          <p:cNvSpPr>
            <a:spLocks noChangeShapeType="1"/>
          </p:cNvSpPr>
          <p:nvPr/>
        </p:nvSpPr>
        <p:spPr bwMode="auto">
          <a:xfrm>
            <a:off x="1054100" y="5403850"/>
            <a:ext cx="476567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tIns="108000" bIns="108000"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982311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D5C108-67EC-4189-8713-A7A97688ECDA}" type="slidenum">
              <a:rPr lang="de-DE"/>
              <a:pPr/>
              <a:t>18</a:t>
            </a:fld>
            <a:endParaRPr lang="de-DE"/>
          </a:p>
        </p:txBody>
      </p:sp>
      <p:sp>
        <p:nvSpPr>
          <p:cNvPr id="83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6150" y="755650"/>
            <a:ext cx="4981575" cy="3735388"/>
          </a:xfrm>
          <a:ln/>
        </p:spPr>
      </p:sp>
      <p:sp>
        <p:nvSpPr>
          <p:cNvPr id="83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571" y="4759329"/>
            <a:ext cx="5037574" cy="4519605"/>
          </a:xfrm>
        </p:spPr>
        <p:txBody>
          <a:bodyPr/>
          <a:lstStyle/>
          <a:p>
            <a:r>
              <a:rPr lang="en-GB"/>
              <a:t>   </a:t>
            </a:r>
          </a:p>
        </p:txBody>
      </p:sp>
      <p:sp>
        <p:nvSpPr>
          <p:cNvPr id="835588" name="Rectangle 4"/>
          <p:cNvSpPr>
            <a:spLocks noChangeArrowheads="1"/>
          </p:cNvSpPr>
          <p:nvPr/>
        </p:nvSpPr>
        <p:spPr bwMode="auto">
          <a:xfrm>
            <a:off x="1063329" y="4698599"/>
            <a:ext cx="5039179" cy="45196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7599" tIns="48801" rIns="97599" bIns="48801"/>
          <a:lstStyle/>
          <a:p>
            <a:pPr>
              <a:spcBef>
                <a:spcPct val="30000"/>
              </a:spcBef>
              <a:buClrTx/>
              <a:buSzTx/>
              <a:buFontTx/>
              <a:buNone/>
            </a:pPr>
            <a:endParaRPr lang="en-US" sz="1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971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2822E5-E65D-479F-A0FA-7247AC933881}" type="slidenum">
              <a:rPr lang="de-DE"/>
              <a:pPr/>
              <a:t>3</a:t>
            </a:fld>
            <a:endParaRPr lang="de-DE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 lIns="88409" tIns="44204" rIns="88409" bIns="44204"/>
          <a:lstStyle/>
          <a:p>
            <a:r>
              <a:rPr lang="de-CH" smtClean="0"/>
              <a:t>  </a:t>
            </a:r>
          </a:p>
        </p:txBody>
      </p:sp>
      <p:sp>
        <p:nvSpPr>
          <p:cNvPr id="38917" name="Line 4"/>
          <p:cNvSpPr>
            <a:spLocks noChangeShapeType="1"/>
          </p:cNvSpPr>
          <p:nvPr/>
        </p:nvSpPr>
        <p:spPr bwMode="auto">
          <a:xfrm>
            <a:off x="1052102" y="5069373"/>
            <a:ext cx="476332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92172" tIns="108864" rIns="92172" bIns="108864"/>
          <a:lstStyle/>
          <a:p>
            <a:endParaRPr lang="de-CH"/>
          </a:p>
        </p:txBody>
      </p:sp>
      <p:sp>
        <p:nvSpPr>
          <p:cNvPr id="38918" name="Line 5"/>
          <p:cNvSpPr>
            <a:spLocks noChangeShapeType="1"/>
          </p:cNvSpPr>
          <p:nvPr/>
        </p:nvSpPr>
        <p:spPr bwMode="auto">
          <a:xfrm>
            <a:off x="1052102" y="5365033"/>
            <a:ext cx="476332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92172" tIns="108864" rIns="92172" bIns="108864"/>
          <a:lstStyle/>
          <a:p>
            <a:endParaRPr lang="de-CH"/>
          </a:p>
        </p:txBody>
      </p:sp>
      <p:sp>
        <p:nvSpPr>
          <p:cNvPr id="38919" name="Line 6"/>
          <p:cNvSpPr>
            <a:spLocks noChangeShapeType="1"/>
          </p:cNvSpPr>
          <p:nvPr/>
        </p:nvSpPr>
        <p:spPr bwMode="auto">
          <a:xfrm>
            <a:off x="1052102" y="5659096"/>
            <a:ext cx="476332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92172" tIns="108864" rIns="92172" bIns="108864"/>
          <a:lstStyle/>
          <a:p>
            <a:endParaRPr lang="de-CH"/>
          </a:p>
        </p:txBody>
      </p:sp>
      <p:sp>
        <p:nvSpPr>
          <p:cNvPr id="38920" name="Line 7"/>
          <p:cNvSpPr>
            <a:spLocks noChangeShapeType="1"/>
          </p:cNvSpPr>
          <p:nvPr/>
        </p:nvSpPr>
        <p:spPr bwMode="auto">
          <a:xfrm>
            <a:off x="1052102" y="5956354"/>
            <a:ext cx="476332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92172" tIns="108864" rIns="92172" bIns="108864"/>
          <a:lstStyle/>
          <a:p>
            <a:endParaRPr lang="de-CH"/>
          </a:p>
        </p:txBody>
      </p:sp>
      <p:sp>
        <p:nvSpPr>
          <p:cNvPr id="38921" name="Line 8"/>
          <p:cNvSpPr>
            <a:spLocks noChangeShapeType="1"/>
          </p:cNvSpPr>
          <p:nvPr/>
        </p:nvSpPr>
        <p:spPr bwMode="auto">
          <a:xfrm>
            <a:off x="1052102" y="6248817"/>
            <a:ext cx="476332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92172" tIns="108864" rIns="92172" bIns="108864"/>
          <a:lstStyle/>
          <a:p>
            <a:endParaRPr lang="de-CH"/>
          </a:p>
        </p:txBody>
      </p:sp>
      <p:sp>
        <p:nvSpPr>
          <p:cNvPr id="38922" name="Line 9"/>
          <p:cNvSpPr>
            <a:spLocks noChangeShapeType="1"/>
          </p:cNvSpPr>
          <p:nvPr/>
        </p:nvSpPr>
        <p:spPr bwMode="auto">
          <a:xfrm>
            <a:off x="1052102" y="6544477"/>
            <a:ext cx="476332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92172" tIns="108864" rIns="92172" bIns="108864"/>
          <a:lstStyle/>
          <a:p>
            <a:endParaRPr lang="de-CH"/>
          </a:p>
        </p:txBody>
      </p:sp>
      <p:sp>
        <p:nvSpPr>
          <p:cNvPr id="38923" name="Line 10"/>
          <p:cNvSpPr>
            <a:spLocks noChangeShapeType="1"/>
          </p:cNvSpPr>
          <p:nvPr/>
        </p:nvSpPr>
        <p:spPr bwMode="auto">
          <a:xfrm>
            <a:off x="1052102" y="6838539"/>
            <a:ext cx="476332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92172" tIns="108864" rIns="92172" bIns="108864"/>
          <a:lstStyle/>
          <a:p>
            <a:endParaRPr lang="de-CH"/>
          </a:p>
        </p:txBody>
      </p:sp>
      <p:sp>
        <p:nvSpPr>
          <p:cNvPr id="38924" name="Line 11"/>
          <p:cNvSpPr>
            <a:spLocks noChangeShapeType="1"/>
          </p:cNvSpPr>
          <p:nvPr/>
        </p:nvSpPr>
        <p:spPr bwMode="auto">
          <a:xfrm>
            <a:off x="1052102" y="7135798"/>
            <a:ext cx="476332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92172" tIns="108864" rIns="92172" bIns="108864"/>
          <a:lstStyle/>
          <a:p>
            <a:endParaRPr lang="de-CH"/>
          </a:p>
        </p:txBody>
      </p:sp>
      <p:sp>
        <p:nvSpPr>
          <p:cNvPr id="38925" name="Line 12"/>
          <p:cNvSpPr>
            <a:spLocks noChangeShapeType="1"/>
          </p:cNvSpPr>
          <p:nvPr/>
        </p:nvSpPr>
        <p:spPr bwMode="auto">
          <a:xfrm>
            <a:off x="1052102" y="7429860"/>
            <a:ext cx="476332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92172" tIns="108864" rIns="92172" bIns="108864"/>
          <a:lstStyle/>
          <a:p>
            <a:endParaRPr lang="de-CH"/>
          </a:p>
        </p:txBody>
      </p:sp>
      <p:sp>
        <p:nvSpPr>
          <p:cNvPr id="38926" name="Line 13"/>
          <p:cNvSpPr>
            <a:spLocks noChangeShapeType="1"/>
          </p:cNvSpPr>
          <p:nvPr/>
        </p:nvSpPr>
        <p:spPr bwMode="auto">
          <a:xfrm>
            <a:off x="1052102" y="7725520"/>
            <a:ext cx="476332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92172" tIns="108864" rIns="92172" bIns="108864"/>
          <a:lstStyle/>
          <a:p>
            <a:endParaRPr lang="de-CH"/>
          </a:p>
        </p:txBody>
      </p:sp>
      <p:sp>
        <p:nvSpPr>
          <p:cNvPr id="38927" name="Line 14"/>
          <p:cNvSpPr>
            <a:spLocks noChangeShapeType="1"/>
          </p:cNvSpPr>
          <p:nvPr/>
        </p:nvSpPr>
        <p:spPr bwMode="auto">
          <a:xfrm>
            <a:off x="1052102" y="8021180"/>
            <a:ext cx="476332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92172" tIns="108864" rIns="92172" bIns="108864"/>
          <a:lstStyle/>
          <a:p>
            <a:endParaRPr lang="de-CH"/>
          </a:p>
        </p:txBody>
      </p:sp>
      <p:sp>
        <p:nvSpPr>
          <p:cNvPr id="38928" name="Line 15"/>
          <p:cNvSpPr>
            <a:spLocks noChangeShapeType="1"/>
          </p:cNvSpPr>
          <p:nvPr/>
        </p:nvSpPr>
        <p:spPr bwMode="auto">
          <a:xfrm>
            <a:off x="1052102" y="8316840"/>
            <a:ext cx="476332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92172" tIns="108864" rIns="92172" bIns="108864"/>
          <a:lstStyle/>
          <a:p>
            <a:endParaRPr lang="de-CH"/>
          </a:p>
        </p:txBody>
      </p:sp>
      <p:sp>
        <p:nvSpPr>
          <p:cNvPr id="38929" name="Line 16"/>
          <p:cNvSpPr>
            <a:spLocks noChangeShapeType="1"/>
          </p:cNvSpPr>
          <p:nvPr/>
        </p:nvSpPr>
        <p:spPr bwMode="auto">
          <a:xfrm>
            <a:off x="1052102" y="8610901"/>
            <a:ext cx="476332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92172" tIns="108864" rIns="92172" bIns="108864"/>
          <a:lstStyle/>
          <a:p>
            <a:endParaRPr lang="de-CH"/>
          </a:p>
        </p:txBody>
      </p:sp>
      <p:sp>
        <p:nvSpPr>
          <p:cNvPr id="38930" name="Line 17"/>
          <p:cNvSpPr>
            <a:spLocks noChangeShapeType="1"/>
          </p:cNvSpPr>
          <p:nvPr/>
        </p:nvSpPr>
        <p:spPr bwMode="auto">
          <a:xfrm>
            <a:off x="1052102" y="8908160"/>
            <a:ext cx="476332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92172" tIns="108864" rIns="92172" bIns="108864"/>
          <a:lstStyle/>
          <a:p>
            <a:endParaRPr lang="de-CH"/>
          </a:p>
        </p:txBody>
      </p:sp>
      <p:sp>
        <p:nvSpPr>
          <p:cNvPr id="38931" name="Line 18"/>
          <p:cNvSpPr>
            <a:spLocks noChangeShapeType="1"/>
          </p:cNvSpPr>
          <p:nvPr/>
        </p:nvSpPr>
        <p:spPr bwMode="auto">
          <a:xfrm>
            <a:off x="1052102" y="9202221"/>
            <a:ext cx="476332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92172" tIns="108864" rIns="92172" bIns="108864"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83775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EBCF3C-3B2D-4D62-8944-709372AEFA84}" type="slidenum">
              <a:rPr lang="de-DE"/>
              <a:pPr/>
              <a:t>4</a:t>
            </a:fld>
            <a:endParaRPr lang="de-DE"/>
          </a:p>
        </p:txBody>
      </p:sp>
      <p:sp>
        <p:nvSpPr>
          <p:cNvPr id="89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7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570" y="4757732"/>
            <a:ext cx="5035971" cy="4521202"/>
          </a:xfrm>
          <a:ln/>
        </p:spPr>
        <p:txBody>
          <a:bodyPr/>
          <a:lstStyle/>
          <a:p>
            <a:r>
              <a:rPr lang="de-CH" b="1"/>
              <a:t>N</a:t>
            </a:r>
            <a:r>
              <a:rPr lang="de-CH" baseline="-25000"/>
              <a:t> </a:t>
            </a:r>
            <a:r>
              <a:rPr lang="de-CH"/>
              <a:t>        Rekeying Notification (optional)</a:t>
            </a:r>
          </a:p>
          <a:p>
            <a:r>
              <a:rPr lang="en-GB" b="1"/>
              <a:t>SA</a:t>
            </a:r>
            <a:r>
              <a:rPr lang="en-GB" sz="1200" b="1" baseline="-25000"/>
              <a:t>i</a:t>
            </a:r>
            <a:r>
              <a:rPr lang="en-GB"/>
              <a:t>     Suite of cryptographic proposals for the Child SA (ESP and/or AH)</a:t>
            </a:r>
          </a:p>
          <a:p>
            <a:r>
              <a:rPr lang="en-GB" b="1"/>
              <a:t>N</a:t>
            </a:r>
            <a:r>
              <a:rPr lang="en-GB" sz="1200" b="1" baseline="-25000"/>
              <a:t>i</a:t>
            </a:r>
            <a:r>
              <a:rPr lang="en-GB"/>
              <a:t>        Initiator Nonce</a:t>
            </a:r>
          </a:p>
          <a:p>
            <a:r>
              <a:rPr lang="en-GB" b="1"/>
              <a:t>KE</a:t>
            </a:r>
            <a:r>
              <a:rPr lang="en-GB" sz="1200" b="1" baseline="-25000"/>
              <a:t>i</a:t>
            </a:r>
            <a:r>
              <a:rPr lang="en-GB" b="1"/>
              <a:t> </a:t>
            </a:r>
            <a:r>
              <a:rPr lang="en-GB"/>
              <a:t>     Initiatior public factor for the Diffie-Hellman Key Exchange (optional PFS)</a:t>
            </a:r>
          </a:p>
          <a:p>
            <a:r>
              <a:rPr lang="en-GB" b="1"/>
              <a:t>TS</a:t>
            </a:r>
            <a:r>
              <a:rPr lang="en-GB" sz="1200" b="1" baseline="-25000"/>
              <a:t>i</a:t>
            </a:r>
            <a:r>
              <a:rPr lang="en-GB"/>
              <a:t>     Initiator Traffic Selectors (subnets behind the Initiator)</a:t>
            </a:r>
          </a:p>
          <a:p>
            <a:r>
              <a:rPr lang="en-GB" b="1"/>
              <a:t>TS</a:t>
            </a:r>
            <a:r>
              <a:rPr lang="en-GB" sz="1200" b="1" baseline="-25000"/>
              <a:t>r</a:t>
            </a:r>
            <a:r>
              <a:rPr lang="en-GB"/>
              <a:t>     Responder Traffic Selectors (subnets behind the Responder</a:t>
            </a:r>
          </a:p>
          <a:p>
            <a:endParaRPr lang="en-GB"/>
          </a:p>
          <a:p>
            <a:r>
              <a:rPr lang="en-GB" b="1"/>
              <a:t>SA1</a:t>
            </a:r>
            <a:r>
              <a:rPr lang="en-GB" sz="1200" b="1" baseline="-25000"/>
              <a:t>r</a:t>
            </a:r>
            <a:r>
              <a:rPr lang="en-GB"/>
              <a:t>   Selection of a cryptographic proposal for the IKE SA</a:t>
            </a:r>
          </a:p>
          <a:p>
            <a:r>
              <a:rPr lang="en-GB" b="1"/>
              <a:t>N</a:t>
            </a:r>
            <a:r>
              <a:rPr lang="en-GB" sz="1200" b="1" baseline="-25000"/>
              <a:t>r</a:t>
            </a:r>
            <a:r>
              <a:rPr lang="en-GB"/>
              <a:t>       Responder Nonce</a:t>
            </a:r>
            <a:r>
              <a:rPr lang="en-GB" b="1"/>
              <a:t> </a:t>
            </a:r>
          </a:p>
          <a:p>
            <a:r>
              <a:rPr lang="en-GB" b="1"/>
              <a:t>KE</a:t>
            </a:r>
            <a:r>
              <a:rPr lang="en-GB" sz="1200" b="1" baseline="-25000"/>
              <a:t>r</a:t>
            </a:r>
            <a:r>
              <a:rPr lang="en-GB" b="1" baseline="-25000"/>
              <a:t> </a:t>
            </a:r>
            <a:r>
              <a:rPr lang="en-GB"/>
              <a:t>    Responder public factor for the Diffie-Hellman Key Exchange (optional PFS)</a:t>
            </a:r>
          </a:p>
          <a:p>
            <a:r>
              <a:rPr lang="en-GB" b="1"/>
              <a:t>TS</a:t>
            </a:r>
            <a:r>
              <a:rPr lang="en-GB" sz="1200" b="1" baseline="-25000"/>
              <a:t>i</a:t>
            </a:r>
            <a:r>
              <a:rPr lang="en-GB"/>
              <a:t>     Initiator Traffic Selectors (subnets behind the Initiator)</a:t>
            </a:r>
          </a:p>
          <a:p>
            <a:r>
              <a:rPr lang="en-GB" b="1"/>
              <a:t>TS</a:t>
            </a:r>
            <a:r>
              <a:rPr lang="en-GB" sz="1200" b="1" baseline="-25000"/>
              <a:t>r</a:t>
            </a:r>
            <a:r>
              <a:rPr lang="en-GB"/>
              <a:t>     Responder Traffic Selectors (subnets behind the Responder</a:t>
            </a:r>
          </a:p>
        </p:txBody>
      </p:sp>
    </p:spTree>
    <p:extLst>
      <p:ext uri="{BB962C8B-B14F-4D97-AF65-F5344CB8AC3E}">
        <p14:creationId xmlns:p14="http://schemas.microsoft.com/office/powerpoint/2010/main" val="2676080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 </a:t>
            </a:r>
            <a:r>
              <a:rPr lang="de-CH" b="1" dirty="0" smtClean="0"/>
              <a:t>Abbreviations</a:t>
            </a:r>
          </a:p>
          <a:p>
            <a:r>
              <a:rPr lang="de-CH" dirty="0" smtClean="0"/>
              <a:t> </a:t>
            </a:r>
            <a:r>
              <a:rPr lang="de-DE" dirty="0" smtClean="0"/>
              <a:t>• AR      Access Requestor</a:t>
            </a:r>
            <a:br>
              <a:rPr lang="de-DE" dirty="0" smtClean="0"/>
            </a:br>
            <a:r>
              <a:rPr lang="de-DE" dirty="0" smtClean="0"/>
              <a:t> • IF        Interface</a:t>
            </a:r>
            <a:br>
              <a:rPr lang="de-DE" dirty="0" smtClean="0"/>
            </a:br>
            <a:r>
              <a:rPr lang="de-DE" dirty="0" smtClean="0"/>
              <a:t> • IMC     Integrity Measurement Collector</a:t>
            </a:r>
            <a:br>
              <a:rPr lang="de-DE" dirty="0" smtClean="0"/>
            </a:br>
            <a:r>
              <a:rPr lang="de-DE" dirty="0" smtClean="0"/>
              <a:t> • IMV     Integrity Measurement Verifier</a:t>
            </a:r>
            <a:br>
              <a:rPr lang="de-DE" dirty="0" smtClean="0"/>
            </a:br>
            <a:r>
              <a:rPr lang="de-DE" dirty="0" smtClean="0"/>
              <a:t> • M         Measurement</a:t>
            </a:r>
            <a:br>
              <a:rPr lang="de-DE" dirty="0" smtClean="0"/>
            </a:br>
            <a:r>
              <a:rPr lang="de-DE" dirty="0" smtClean="0"/>
              <a:t> • PDP    Policy Decision Point</a:t>
            </a:r>
            <a:br>
              <a:rPr lang="de-DE" dirty="0" smtClean="0"/>
            </a:br>
            <a:r>
              <a:rPr lang="de-CH" dirty="0" smtClean="0"/>
              <a:t> </a:t>
            </a:r>
            <a:r>
              <a:rPr lang="de-DE" dirty="0" smtClean="0"/>
              <a:t>• PEP    Policy Enforcement Point</a:t>
            </a:r>
            <a:br>
              <a:rPr lang="de-DE" dirty="0" smtClean="0"/>
            </a:br>
            <a:r>
              <a:rPr lang="de-DE" dirty="0" smtClean="0"/>
              <a:t> • T         Transport</a:t>
            </a:r>
            <a:br>
              <a:rPr lang="de-DE" dirty="0" smtClean="0"/>
            </a:br>
            <a:r>
              <a:rPr lang="de-DE" dirty="0" smtClean="0"/>
              <a:t> • TNC    Trusted Network Connect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293F7C-B04E-4E6C-826C-14E964FB02DD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1064932" y="6932831"/>
            <a:ext cx="481464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1064932" y="7234884"/>
            <a:ext cx="481464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1064932" y="7533740"/>
            <a:ext cx="481464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1064932" y="7832597"/>
            <a:ext cx="481464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1064932" y="8131453"/>
            <a:ext cx="481464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/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1064932" y="8431907"/>
            <a:ext cx="481464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1064932" y="8729166"/>
            <a:ext cx="481464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/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>
            <a:off x="1064932" y="9031219"/>
            <a:ext cx="481464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/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>
            <a:off x="1064932" y="9330075"/>
            <a:ext cx="481464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72505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 </a:t>
            </a:r>
            <a:r>
              <a:rPr lang="de-CH" b="1" dirty="0" smtClean="0"/>
              <a:t>Abbreviations</a:t>
            </a:r>
          </a:p>
          <a:p>
            <a:r>
              <a:rPr lang="de-CH" dirty="0" smtClean="0"/>
              <a:t> </a:t>
            </a:r>
            <a:r>
              <a:rPr lang="de-DE" dirty="0" smtClean="0"/>
              <a:t>• PA      Posture Attribute Protocol</a:t>
            </a:r>
            <a:br>
              <a:rPr lang="de-DE" dirty="0" smtClean="0"/>
            </a:br>
            <a:r>
              <a:rPr lang="de-DE" dirty="0" smtClean="0"/>
              <a:t> • PB      Posture Broker Protocol</a:t>
            </a:r>
            <a:br>
              <a:rPr lang="de-DE" dirty="0" smtClean="0"/>
            </a:br>
            <a:r>
              <a:rPr lang="de-DE" dirty="0" smtClean="0"/>
              <a:t> • PT      Posture Transport Protocol</a:t>
            </a:r>
          </a:p>
          <a:p>
            <a:endParaRPr lang="de-DE" dirty="0" smtClean="0"/>
          </a:p>
          <a:p>
            <a:r>
              <a:rPr lang="de-CH" b="1" dirty="0" smtClean="0"/>
              <a:t>PA Subtypes</a:t>
            </a:r>
          </a:p>
          <a:p>
            <a:r>
              <a:rPr lang="de-DE" dirty="0" smtClean="0"/>
              <a:t> • 0        Testing</a:t>
            </a:r>
            <a:br>
              <a:rPr lang="de-DE" dirty="0" smtClean="0"/>
            </a:br>
            <a:r>
              <a:rPr lang="de-DE" dirty="0" smtClean="0"/>
              <a:t> • 1        Operating System (OS)</a:t>
            </a:r>
            <a:br>
              <a:rPr lang="de-DE" dirty="0" smtClean="0"/>
            </a:br>
            <a:r>
              <a:rPr lang="de-DE" dirty="0" smtClean="0"/>
              <a:t> • 2        Anti-Virus</a:t>
            </a:r>
            <a:br>
              <a:rPr lang="de-DE" dirty="0" smtClean="0"/>
            </a:br>
            <a:r>
              <a:rPr lang="de-DE" dirty="0" smtClean="0"/>
              <a:t> • 3        Anti-Spyware</a:t>
            </a:r>
            <a:br>
              <a:rPr lang="de-DE" dirty="0" smtClean="0"/>
            </a:br>
            <a:r>
              <a:rPr lang="de-DE" dirty="0" smtClean="0"/>
              <a:t> • 4        Ant-Malware</a:t>
            </a:r>
            <a:br>
              <a:rPr lang="de-DE" dirty="0" smtClean="0"/>
            </a:br>
            <a:r>
              <a:rPr lang="de-DE" dirty="0" smtClean="0"/>
              <a:t> • 5        Firewall</a:t>
            </a:r>
            <a:br>
              <a:rPr lang="de-DE" dirty="0" smtClean="0"/>
            </a:br>
            <a:r>
              <a:rPr lang="de-DE" dirty="0" smtClean="0"/>
              <a:t> • 6        Intrusion Detection and/or Prevention (IDPS) Software</a:t>
            </a:r>
            <a:br>
              <a:rPr lang="de-DE" dirty="0" smtClean="0"/>
            </a:br>
            <a:r>
              <a:rPr lang="de-DE" dirty="0" smtClean="0"/>
              <a:t> • 7        Virtual Private Network (VPN) Software</a:t>
            </a:r>
            <a:br>
              <a:rPr lang="de-DE" dirty="0" smtClean="0"/>
            </a:br>
            <a:r>
              <a:rPr lang="de-DE" dirty="0" smtClean="0"/>
              <a:t> • 8        NEA Client Software</a:t>
            </a:r>
          </a:p>
          <a:p>
            <a:endParaRPr lang="de-DE" dirty="0" smtClean="0"/>
          </a:p>
          <a:p>
            <a:r>
              <a:rPr lang="de-DE" b="1" dirty="0" smtClean="0"/>
              <a:t>PT Protocols</a:t>
            </a:r>
            <a:endParaRPr lang="de-CH" b="1" dirty="0" smtClean="0"/>
          </a:p>
          <a:p>
            <a:r>
              <a:rPr lang="de-DE" dirty="0" smtClean="0"/>
              <a:t>• e.g. EAP-TLS via 802.1X (Layer 2) or IKEv2 (Layer 3)</a:t>
            </a:r>
          </a:p>
          <a:p>
            <a:endParaRPr lang="de-DE" dirty="0" smtClean="0"/>
          </a:p>
          <a:p>
            <a:r>
              <a:rPr lang="de-DE" dirty="0" smtClean="0"/>
              <a:t/>
            </a:r>
            <a:br>
              <a:rPr lang="de-DE" dirty="0" smtClean="0"/>
            </a:b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293F7C-B04E-4E6C-826C-14E964FB02DD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1064932" y="8431907"/>
            <a:ext cx="481464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1064932" y="8729166"/>
            <a:ext cx="481464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/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>
            <a:off x="1064932" y="9031219"/>
            <a:ext cx="481464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/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>
            <a:off x="1064932" y="9330075"/>
            <a:ext cx="481464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04257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 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D3E60E-E0D6-47E2-B46E-4E5F6A093C52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1054100" y="5699125"/>
            <a:ext cx="476567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tIns="108000" bIns="108000"/>
          <a:lstStyle/>
          <a:p>
            <a:endParaRPr lang="de-CH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1054100" y="5999163"/>
            <a:ext cx="476567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tIns="108000" bIns="108000"/>
          <a:lstStyle/>
          <a:p>
            <a:endParaRPr lang="de-CH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1054100" y="6292850"/>
            <a:ext cx="476567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tIns="108000" bIns="108000"/>
          <a:lstStyle/>
          <a:p>
            <a:endParaRPr lang="de-CH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1054100" y="6589713"/>
            <a:ext cx="476567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tIns="108000" bIns="108000"/>
          <a:lstStyle/>
          <a:p>
            <a:endParaRPr lang="de-CH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1054100" y="6886575"/>
            <a:ext cx="476567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tIns="108000" bIns="108000"/>
          <a:lstStyle/>
          <a:p>
            <a:endParaRPr lang="de-CH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1054100" y="7186613"/>
            <a:ext cx="476567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tIns="108000" bIns="108000"/>
          <a:lstStyle/>
          <a:p>
            <a:endParaRPr lang="de-CH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1054100" y="7483475"/>
            <a:ext cx="476567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tIns="108000" bIns="108000"/>
          <a:lstStyle/>
          <a:p>
            <a:endParaRPr lang="de-CH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1054100" y="7780338"/>
            <a:ext cx="476567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tIns="108000" bIns="108000"/>
          <a:lstStyle/>
          <a:p>
            <a:endParaRPr lang="de-CH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1054100" y="8077200"/>
            <a:ext cx="476567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tIns="108000" bIns="108000"/>
          <a:lstStyle/>
          <a:p>
            <a:endParaRPr lang="de-CH"/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1054100" y="8375650"/>
            <a:ext cx="476567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tIns="108000" bIns="108000"/>
          <a:lstStyle/>
          <a:p>
            <a:endParaRPr lang="de-CH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1054100" y="8670925"/>
            <a:ext cx="476567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tIns="108000" bIns="108000"/>
          <a:lstStyle/>
          <a:p>
            <a:endParaRPr lang="de-CH"/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>
            <a:off x="1054100" y="8970963"/>
            <a:ext cx="476567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tIns="108000" bIns="108000"/>
          <a:lstStyle/>
          <a:p>
            <a:endParaRPr lang="de-CH"/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>
            <a:off x="1054100" y="9267825"/>
            <a:ext cx="476567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tIns="108000" bIns="108000"/>
          <a:lstStyle/>
          <a:p>
            <a:endParaRPr lang="de-CH"/>
          </a:p>
        </p:txBody>
      </p:sp>
      <p:sp>
        <p:nvSpPr>
          <p:cNvPr id="18" name="Line 4"/>
          <p:cNvSpPr>
            <a:spLocks noChangeShapeType="1"/>
          </p:cNvSpPr>
          <p:nvPr/>
        </p:nvSpPr>
        <p:spPr bwMode="auto">
          <a:xfrm>
            <a:off x="1054100" y="5105400"/>
            <a:ext cx="476567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tIns="108000" bIns="108000"/>
          <a:lstStyle/>
          <a:p>
            <a:endParaRPr lang="de-CH"/>
          </a:p>
        </p:txBody>
      </p:sp>
      <p:sp>
        <p:nvSpPr>
          <p:cNvPr id="19" name="Line 5"/>
          <p:cNvSpPr>
            <a:spLocks noChangeShapeType="1"/>
          </p:cNvSpPr>
          <p:nvPr/>
        </p:nvSpPr>
        <p:spPr bwMode="auto">
          <a:xfrm>
            <a:off x="1054100" y="5403850"/>
            <a:ext cx="476567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tIns="108000" bIns="108000"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94304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 </a:t>
            </a:r>
            <a:r>
              <a:rPr lang="de-CH" b="1" dirty="0" smtClean="0"/>
              <a:t>PA-TNC	IF-TNCCS 2.0   Batch </a:t>
            </a:r>
            <a:r>
              <a:rPr lang="de-CH" b="1" dirty="0" err="1" smtClean="0"/>
              <a:t>Types</a:t>
            </a:r>
            <a:endParaRPr lang="de-CH" b="1" dirty="0" smtClean="0"/>
          </a:p>
          <a:p>
            <a:r>
              <a:rPr lang="de-CH" dirty="0" smtClean="0"/>
              <a:t> </a:t>
            </a:r>
            <a:r>
              <a:rPr lang="de-DE" dirty="0" smtClean="0"/>
              <a:t>• CDATA	</a:t>
            </a:r>
            <a:r>
              <a:rPr lang="de-DE" dirty="0" err="1" smtClean="0"/>
              <a:t>ClientData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• SDATA	</a:t>
            </a:r>
            <a:r>
              <a:rPr lang="de-DE" dirty="0" err="1" smtClean="0"/>
              <a:t>ServerData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• CRETRY	</a:t>
            </a:r>
            <a:r>
              <a:rPr lang="de-DE" dirty="0" err="1" smtClean="0"/>
              <a:t>ClientRetry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• SRETRY	</a:t>
            </a:r>
            <a:r>
              <a:rPr lang="de-DE" dirty="0" err="1" smtClean="0"/>
              <a:t>ServerRetry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• RESULT	</a:t>
            </a:r>
            <a:r>
              <a:rPr lang="de-DE" dirty="0" err="1" smtClean="0"/>
              <a:t>Result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• CLOSE	</a:t>
            </a:r>
            <a:r>
              <a:rPr lang="de-DE" dirty="0" err="1" smtClean="0"/>
              <a:t>Close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293F7C-B04E-4E6C-826C-14E964FB02DD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1054100" y="6886575"/>
            <a:ext cx="476567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tIns="108000" bIns="108000"/>
          <a:lstStyle/>
          <a:p>
            <a:endParaRPr lang="de-CH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1054100" y="7186613"/>
            <a:ext cx="476567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tIns="108000" bIns="108000"/>
          <a:lstStyle/>
          <a:p>
            <a:endParaRPr lang="de-CH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1054100" y="7483475"/>
            <a:ext cx="476567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tIns="108000" bIns="108000"/>
          <a:lstStyle/>
          <a:p>
            <a:endParaRPr lang="de-CH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1054100" y="7780338"/>
            <a:ext cx="476567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tIns="108000" bIns="108000"/>
          <a:lstStyle/>
          <a:p>
            <a:endParaRPr lang="de-CH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1054100" y="8077200"/>
            <a:ext cx="476567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tIns="108000" bIns="108000"/>
          <a:lstStyle/>
          <a:p>
            <a:endParaRPr lang="de-CH"/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1054100" y="8375650"/>
            <a:ext cx="476567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tIns="108000" bIns="108000"/>
          <a:lstStyle/>
          <a:p>
            <a:endParaRPr lang="de-CH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1054100" y="8670925"/>
            <a:ext cx="476567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tIns="108000" bIns="108000"/>
          <a:lstStyle/>
          <a:p>
            <a:endParaRPr lang="de-CH"/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>
            <a:off x="1054100" y="8970963"/>
            <a:ext cx="476567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tIns="108000" bIns="108000"/>
          <a:lstStyle/>
          <a:p>
            <a:endParaRPr lang="de-CH"/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>
            <a:off x="1054100" y="9267825"/>
            <a:ext cx="476567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tIns="108000" bIns="108000"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728384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 </a:t>
            </a:r>
            <a:r>
              <a:rPr lang="de-CH" b="1" dirty="0" smtClean="0"/>
              <a:t>PA-TNC	IF-TNCCS 2.0   Batch </a:t>
            </a:r>
            <a:r>
              <a:rPr lang="de-CH" b="1" dirty="0" err="1" smtClean="0"/>
              <a:t>Types</a:t>
            </a:r>
            <a:endParaRPr lang="de-CH" b="1" dirty="0" smtClean="0"/>
          </a:p>
          <a:p>
            <a:r>
              <a:rPr lang="de-CH" dirty="0" smtClean="0"/>
              <a:t> </a:t>
            </a:r>
            <a:r>
              <a:rPr lang="de-DE" dirty="0" smtClean="0"/>
              <a:t>• CDATA	</a:t>
            </a:r>
            <a:r>
              <a:rPr lang="de-DE" dirty="0" err="1" smtClean="0"/>
              <a:t>ClientData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• SDATA	</a:t>
            </a:r>
            <a:r>
              <a:rPr lang="de-DE" dirty="0" err="1" smtClean="0"/>
              <a:t>ServerData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• CRETRY	</a:t>
            </a:r>
            <a:r>
              <a:rPr lang="de-DE" dirty="0" err="1" smtClean="0"/>
              <a:t>ClientRetry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• SRETRY	</a:t>
            </a:r>
            <a:r>
              <a:rPr lang="de-DE" dirty="0" err="1" smtClean="0"/>
              <a:t>ServerRetry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• RESULT	</a:t>
            </a:r>
            <a:r>
              <a:rPr lang="de-DE" dirty="0" err="1" smtClean="0"/>
              <a:t>Result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• CLOSE	</a:t>
            </a:r>
            <a:r>
              <a:rPr lang="de-DE" dirty="0" err="1" smtClean="0"/>
              <a:t>Close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293F7C-B04E-4E6C-826C-14E964FB02DD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1054100" y="6886575"/>
            <a:ext cx="476567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tIns="108000" bIns="108000"/>
          <a:lstStyle/>
          <a:p>
            <a:endParaRPr lang="de-CH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1054100" y="7186613"/>
            <a:ext cx="476567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tIns="108000" bIns="108000"/>
          <a:lstStyle/>
          <a:p>
            <a:endParaRPr lang="de-CH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1054100" y="7483475"/>
            <a:ext cx="476567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tIns="108000" bIns="108000"/>
          <a:lstStyle/>
          <a:p>
            <a:endParaRPr lang="de-CH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1054100" y="7780338"/>
            <a:ext cx="476567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tIns="108000" bIns="108000"/>
          <a:lstStyle/>
          <a:p>
            <a:endParaRPr lang="de-CH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1054100" y="8077200"/>
            <a:ext cx="476567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tIns="108000" bIns="108000"/>
          <a:lstStyle/>
          <a:p>
            <a:endParaRPr lang="de-CH"/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1054100" y="8375650"/>
            <a:ext cx="476567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tIns="108000" bIns="108000"/>
          <a:lstStyle/>
          <a:p>
            <a:endParaRPr lang="de-CH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1054100" y="8670925"/>
            <a:ext cx="476567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tIns="108000" bIns="108000"/>
          <a:lstStyle/>
          <a:p>
            <a:endParaRPr lang="de-CH"/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>
            <a:off x="1054100" y="8970963"/>
            <a:ext cx="476567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tIns="108000" bIns="108000"/>
          <a:lstStyle/>
          <a:p>
            <a:endParaRPr lang="de-CH"/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>
            <a:off x="1054100" y="9267825"/>
            <a:ext cx="476567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tIns="108000" bIns="108000"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15778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 </a:t>
            </a:r>
            <a:r>
              <a:rPr lang="de-CH" b="1" dirty="0" smtClean="0"/>
              <a:t>PA-TNC	IF-TNCCS 2.0   Batch </a:t>
            </a:r>
            <a:r>
              <a:rPr lang="de-CH" b="1" dirty="0" err="1" smtClean="0"/>
              <a:t>Types</a:t>
            </a:r>
            <a:endParaRPr lang="de-CH" b="1" dirty="0" smtClean="0"/>
          </a:p>
          <a:p>
            <a:r>
              <a:rPr lang="de-CH" dirty="0" smtClean="0"/>
              <a:t> </a:t>
            </a:r>
            <a:r>
              <a:rPr lang="de-DE" dirty="0" smtClean="0"/>
              <a:t>• CDATA	</a:t>
            </a:r>
            <a:r>
              <a:rPr lang="de-DE" dirty="0" err="1" smtClean="0"/>
              <a:t>ClientData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• SDATA	</a:t>
            </a:r>
            <a:r>
              <a:rPr lang="de-DE" dirty="0" err="1" smtClean="0"/>
              <a:t>ServerData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• CRETRY	</a:t>
            </a:r>
            <a:r>
              <a:rPr lang="de-DE" dirty="0" err="1" smtClean="0"/>
              <a:t>ClientRetry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• SRETRY	</a:t>
            </a:r>
            <a:r>
              <a:rPr lang="de-DE" dirty="0" err="1" smtClean="0"/>
              <a:t>ServerRetry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• RESULT	</a:t>
            </a:r>
            <a:r>
              <a:rPr lang="de-DE" dirty="0" err="1" smtClean="0"/>
              <a:t>Result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• CLOSE	</a:t>
            </a:r>
            <a:r>
              <a:rPr lang="de-DE" dirty="0" err="1" smtClean="0"/>
              <a:t>Close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293F7C-B04E-4E6C-826C-14E964FB02DD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1054100" y="6886575"/>
            <a:ext cx="476567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tIns="108000" bIns="108000"/>
          <a:lstStyle/>
          <a:p>
            <a:endParaRPr lang="de-CH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1054100" y="7186613"/>
            <a:ext cx="476567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tIns="108000" bIns="108000"/>
          <a:lstStyle/>
          <a:p>
            <a:endParaRPr lang="de-CH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1054100" y="7483475"/>
            <a:ext cx="476567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tIns="108000" bIns="108000"/>
          <a:lstStyle/>
          <a:p>
            <a:endParaRPr lang="de-CH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1054100" y="7780338"/>
            <a:ext cx="476567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tIns="108000" bIns="108000"/>
          <a:lstStyle/>
          <a:p>
            <a:endParaRPr lang="de-CH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1054100" y="8077200"/>
            <a:ext cx="476567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tIns="108000" bIns="108000"/>
          <a:lstStyle/>
          <a:p>
            <a:endParaRPr lang="de-CH"/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1054100" y="8375650"/>
            <a:ext cx="476567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tIns="108000" bIns="108000"/>
          <a:lstStyle/>
          <a:p>
            <a:endParaRPr lang="de-CH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1054100" y="8670925"/>
            <a:ext cx="476567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tIns="108000" bIns="108000"/>
          <a:lstStyle/>
          <a:p>
            <a:endParaRPr lang="de-CH"/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>
            <a:off x="1054100" y="8970963"/>
            <a:ext cx="476567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tIns="108000" bIns="108000"/>
          <a:lstStyle/>
          <a:p>
            <a:endParaRPr lang="de-CH"/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>
            <a:off x="1054100" y="9267825"/>
            <a:ext cx="476567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tIns="108000" bIns="108000"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33778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Haupttitelfolie"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6739" y="430372"/>
            <a:ext cx="5764212" cy="3756617"/>
          </a:xfrm>
          <a:solidFill>
            <a:srgbClr val="3F6DA6">
              <a:alpha val="86667"/>
            </a:srgbClr>
          </a:solidFill>
        </p:spPr>
        <p:txBody>
          <a:bodyPr anchor="t" anchorCtr="0">
            <a:noAutofit/>
          </a:bodyPr>
          <a:lstStyle>
            <a:lvl1pPr marL="450850" indent="0">
              <a:defRPr/>
            </a:lvl1pPr>
          </a:lstStyle>
          <a:p>
            <a:r>
              <a:rPr lang="en-US" smtClean="0"/>
              <a:t>Click to edit Master title style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6739" y="4186989"/>
            <a:ext cx="5764212" cy="1516327"/>
          </a:xfrm>
          <a:solidFill>
            <a:schemeClr val="accent1">
              <a:alpha val="87000"/>
            </a:schemeClr>
          </a:solidFill>
        </p:spPr>
        <p:txBody>
          <a:bodyPr tIns="162000">
            <a:noAutofit/>
          </a:bodyPr>
          <a:lstStyle>
            <a:lvl1pPr marL="444500" indent="0" algn="l"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CH" dirty="0"/>
          </a:p>
        </p:txBody>
      </p:sp>
      <p:sp>
        <p:nvSpPr>
          <p:cNvPr id="10" name="Rechteck 9"/>
          <p:cNvSpPr/>
          <p:nvPr userDrawn="1"/>
        </p:nvSpPr>
        <p:spPr>
          <a:xfrm>
            <a:off x="2347416" y="5703316"/>
            <a:ext cx="3873535" cy="527832"/>
          </a:xfrm>
          <a:prstGeom prst="rect">
            <a:avLst/>
          </a:prstGeom>
          <a:solidFill>
            <a:schemeClr val="accent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7" y="5703316"/>
            <a:ext cx="2448000" cy="84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793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Zwischen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8314" y="430372"/>
            <a:ext cx="5764212" cy="3744586"/>
          </a:xfrm>
          <a:solidFill>
            <a:srgbClr val="0065A3"/>
          </a:solidFill>
        </p:spPr>
        <p:txBody>
          <a:bodyPr anchor="t" anchorCtr="0">
            <a:noAutofit/>
          </a:bodyPr>
          <a:lstStyle>
            <a:lvl1pPr marL="450850" indent="0">
              <a:defRPr/>
            </a:lvl1pPr>
          </a:lstStyle>
          <a:p>
            <a:r>
              <a:rPr lang="en-US" smtClean="0"/>
              <a:t>Click to edit Master title style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68314" y="4174958"/>
            <a:ext cx="5764212" cy="1528358"/>
          </a:xfrm>
          <a:solidFill>
            <a:srgbClr val="0065A3"/>
          </a:solidFill>
        </p:spPr>
        <p:txBody>
          <a:bodyPr lIns="79200" tIns="172800">
            <a:noAutofit/>
          </a:bodyPr>
          <a:lstStyle>
            <a:lvl1pPr marL="444500" indent="0" algn="l"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de-CH" dirty="0"/>
          </a:p>
        </p:txBody>
      </p:sp>
      <p:sp>
        <p:nvSpPr>
          <p:cNvPr id="10" name="Rechteck 9"/>
          <p:cNvSpPr/>
          <p:nvPr userDrawn="1"/>
        </p:nvSpPr>
        <p:spPr>
          <a:xfrm>
            <a:off x="2344526" y="5703316"/>
            <a:ext cx="3888000" cy="527832"/>
          </a:xfrm>
          <a:prstGeom prst="rect">
            <a:avLst/>
          </a:prstGeom>
          <a:solidFill>
            <a:srgbClr val="006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7" y="5703316"/>
            <a:ext cx="2448000" cy="84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1844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18"/>
            <a:ext cx="9144000" cy="706090"/>
          </a:xfrm>
        </p:spPr>
        <p:txBody>
          <a:bodyPr/>
          <a:lstStyle>
            <a:lvl1pPr marL="717550" indent="0">
              <a:defRPr/>
            </a:lvl1pPr>
          </a:lstStyle>
          <a:p>
            <a:r>
              <a:rPr lang="en-US" smtClean="0"/>
              <a:t>Click to edit Master title style</a:t>
            </a:r>
            <a:endParaRPr lang="de-CH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468313" y="1174433"/>
            <a:ext cx="8207375" cy="4824412"/>
          </a:xfrm>
        </p:spPr>
        <p:txBody>
          <a:bodyPr>
            <a:noAutofit/>
          </a:bodyPr>
          <a:lstStyle>
            <a:lvl1pPr marL="538163" indent="-273600">
              <a:defRPr/>
            </a:lvl1pPr>
            <a:lvl2pPr marL="803275" indent="-273600">
              <a:defRPr/>
            </a:lvl2pPr>
            <a:lvl3pPr marL="1074738" indent="-273600">
              <a:tabLst/>
              <a:defRPr/>
            </a:lvl3pPr>
            <a:lvl4pPr marL="1341438" indent="-273600">
              <a:defRPr/>
            </a:lvl4pPr>
            <a:lvl5pPr marL="1616075" indent="-274638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-36512" y="6073864"/>
            <a:ext cx="918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59832" y="6488062"/>
            <a:ext cx="4112096" cy="2533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CH" smtClean="0"/>
              <a:t>Name, Thema, Rapperswil, 12.01.2011</a:t>
            </a:r>
            <a:endParaRPr lang="de-CH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067471" y="6355040"/>
            <a:ext cx="4090397" cy="115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6CB3B594-2801-4864-9089-E42463258A4B}" type="slidenum">
              <a:rPr lang="de-CH" smtClean="0"/>
              <a:pPr/>
              <a:t>‹#›</a:t>
            </a:fld>
            <a:endParaRPr lang="de-CH"/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6" t="3740" b="-1"/>
          <a:stretch/>
        </p:blipFill>
        <p:spPr>
          <a:xfrm>
            <a:off x="368072" y="6105448"/>
            <a:ext cx="1620000" cy="66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159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717550" indent="0">
              <a:defRPr/>
            </a:lvl1pPr>
          </a:lstStyle>
          <a:p>
            <a:r>
              <a:rPr lang="en-US" smtClean="0"/>
              <a:t>Click to edit Master title style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188720"/>
            <a:ext cx="4038600" cy="4927284"/>
          </a:xfrm>
        </p:spPr>
        <p:txBody>
          <a:bodyPr/>
          <a:lstStyle>
            <a:lvl1pPr marL="538163" indent="-274638">
              <a:defRPr sz="1700"/>
            </a:lvl1pPr>
            <a:lvl2pPr marL="803275" indent="-273600">
              <a:defRPr sz="1700"/>
            </a:lvl2pPr>
            <a:lvl3pPr marL="1076325" indent="-273050">
              <a:defRPr sz="1500"/>
            </a:lvl3pPr>
            <a:lvl4pPr marL="1341438" indent="-273600">
              <a:defRPr sz="1500"/>
            </a:lvl4pPr>
            <a:lvl5pPr marL="1616075" indent="-274638"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88720"/>
            <a:ext cx="4038600" cy="4927284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500"/>
            </a:lvl3pPr>
            <a:lvl4pPr>
              <a:defRPr sz="1500"/>
            </a:lvl4pPr>
            <a:lvl5pPr marL="1616075" indent="-274638"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 dirty="0"/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59832" y="6488062"/>
            <a:ext cx="4112096" cy="2533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CH" smtClean="0"/>
              <a:t>Name, Thema, Rapperswil, 12.01.2011</a:t>
            </a:r>
            <a:endParaRPr lang="de-CH" dirty="0"/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067471" y="6355040"/>
            <a:ext cx="4090397" cy="115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6CB3B594-2801-4864-9089-E42463258A4B}" type="slidenum">
              <a:rPr lang="de-CH" smtClean="0"/>
              <a:pPr/>
              <a:t>‹#›</a:t>
            </a:fld>
            <a:endParaRPr lang="de-CH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-36512" y="6073864"/>
            <a:ext cx="918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6" t="3740" b="-1"/>
          <a:stretch/>
        </p:blipFill>
        <p:spPr>
          <a:xfrm>
            <a:off x="368072" y="6105448"/>
            <a:ext cx="1620000" cy="66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857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717550" indent="0">
              <a:defRPr/>
            </a:lvl1pPr>
          </a:lstStyle>
          <a:p>
            <a:r>
              <a:rPr lang="en-US" smtClean="0"/>
              <a:t>Click to edit Master title style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94976"/>
            <a:ext cx="4040188" cy="471264"/>
          </a:xfrm>
        </p:spPr>
        <p:txBody>
          <a:bodyPr anchor="t">
            <a:normAutofit/>
          </a:bodyPr>
          <a:lstStyle>
            <a:lvl1pPr marL="266700" indent="0">
              <a:buNone/>
              <a:defRPr sz="1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782764"/>
            <a:ext cx="4040188" cy="4343400"/>
          </a:xfrm>
        </p:spPr>
        <p:txBody>
          <a:bodyPr/>
          <a:lstStyle>
            <a:lvl1pPr marL="538163" indent="-274638">
              <a:defRPr sz="1700" b="0"/>
            </a:lvl1pPr>
            <a:lvl2pPr marL="803275" indent="-273600">
              <a:defRPr sz="1500"/>
            </a:lvl2pPr>
            <a:lvl3pPr marL="1076325" indent="-273050">
              <a:defRPr sz="1500"/>
            </a:lvl3pPr>
            <a:lvl4pPr marL="1341438" indent="-265113">
              <a:defRPr sz="1500"/>
            </a:lvl4pPr>
            <a:lvl5pPr marL="1616075" indent="-274638"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194976"/>
            <a:ext cx="4041775" cy="471264"/>
          </a:xfrm>
        </p:spPr>
        <p:txBody>
          <a:bodyPr anchor="t">
            <a:normAutofit/>
          </a:bodyPr>
          <a:lstStyle>
            <a:lvl1pPr marL="185738" indent="0">
              <a:buNone/>
              <a:defRPr sz="1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782764"/>
            <a:ext cx="4041775" cy="4343400"/>
          </a:xfrm>
        </p:spPr>
        <p:txBody>
          <a:bodyPr/>
          <a:lstStyle>
            <a:lvl1pPr marL="431800" indent="-273600">
              <a:defRPr sz="1700" b="0"/>
            </a:lvl1pPr>
            <a:lvl2pPr marL="715963" indent="-273600">
              <a:defRPr sz="1500"/>
            </a:lvl2pPr>
            <a:lvl3pPr marL="982663" indent="-273050">
              <a:defRPr sz="1500"/>
            </a:lvl3pPr>
            <a:lvl4pPr marL="1257300" indent="-274638">
              <a:defRPr sz="1500"/>
            </a:lvl4pPr>
            <a:lvl5pPr marL="1524000" indent="-273600"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 dirty="0"/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3059832" y="6488062"/>
            <a:ext cx="4112096" cy="2533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CH" smtClean="0"/>
              <a:t>Name, Thema, Rapperswil, 12.01.2011</a:t>
            </a:r>
            <a:endParaRPr lang="de-CH" dirty="0"/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3067471" y="6355040"/>
            <a:ext cx="4090397" cy="115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6CB3B594-2801-4864-9089-E42463258A4B}" type="slidenum">
              <a:rPr lang="de-CH" smtClean="0"/>
              <a:pPr/>
              <a:t>‹#›</a:t>
            </a:fld>
            <a:endParaRPr lang="de-CH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-36512" y="6073864"/>
            <a:ext cx="918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6" t="3740" b="-1"/>
          <a:stretch/>
        </p:blipFill>
        <p:spPr>
          <a:xfrm>
            <a:off x="368072" y="6105448"/>
            <a:ext cx="1620000" cy="66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699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717550" indent="0">
              <a:defRPr/>
            </a:lvl1pPr>
          </a:lstStyle>
          <a:p>
            <a:r>
              <a:rPr lang="en-US" smtClean="0"/>
              <a:t>Click to edit Master title style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178140"/>
            <a:ext cx="4038600" cy="4948024"/>
          </a:xfrm>
        </p:spPr>
        <p:txBody>
          <a:bodyPr/>
          <a:lstStyle>
            <a:lvl1pPr marL="266700" indent="0">
              <a:buFontTx/>
              <a:buNone/>
              <a:defRPr sz="1700" b="1"/>
            </a:lvl1pPr>
            <a:lvl2pPr marL="538163" indent="-273600">
              <a:defRPr sz="1700"/>
            </a:lvl2pPr>
            <a:lvl3pPr marL="803275" indent="-273600">
              <a:defRPr sz="1500"/>
            </a:lvl3pPr>
            <a:lvl4pPr marL="1076325" indent="-273050">
              <a:tabLst/>
              <a:defRPr sz="1500"/>
            </a:lvl4pPr>
            <a:lvl5pPr marL="1341438" indent="-273600"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0"/>
          </p:nvPr>
        </p:nvSpPr>
        <p:spPr>
          <a:xfrm>
            <a:off x="4644009" y="1178560"/>
            <a:ext cx="4031680" cy="489521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e-CH" dirty="0"/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59832" y="6488062"/>
            <a:ext cx="4112096" cy="2533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CH" smtClean="0"/>
              <a:t>Name, Thema, Rapperswil, 12.01.2011</a:t>
            </a:r>
            <a:endParaRPr lang="de-CH" dirty="0"/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067471" y="6355040"/>
            <a:ext cx="4090397" cy="115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6CB3B594-2801-4864-9089-E42463258A4B}" type="slidenum">
              <a:rPr lang="de-CH" smtClean="0"/>
              <a:pPr/>
              <a:t>‹#›</a:t>
            </a:fld>
            <a:endParaRPr lang="de-CH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-36512" y="6073864"/>
            <a:ext cx="918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6" t="3740" b="-1"/>
          <a:stretch/>
        </p:blipFill>
        <p:spPr>
          <a:xfrm>
            <a:off x="368072" y="6105448"/>
            <a:ext cx="1620000" cy="66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71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717550" indent="0">
              <a:defRPr/>
            </a:lvl1pPr>
          </a:lstStyle>
          <a:p>
            <a:r>
              <a:rPr lang="en-US" smtClean="0"/>
              <a:t>Click to edit Master title style</a:t>
            </a:r>
            <a:endParaRPr lang="de-CH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59832" y="6488062"/>
            <a:ext cx="4112096" cy="2533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CH" smtClean="0"/>
              <a:t>Name, Thema, Rapperswil, 12.01.2011</a:t>
            </a:r>
            <a:endParaRPr lang="de-CH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067471" y="6355040"/>
            <a:ext cx="4090397" cy="115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6CB3B594-2801-4864-9089-E42463258A4B}" type="slidenum">
              <a:rPr lang="de-CH" smtClean="0"/>
              <a:pPr/>
              <a:t>‹#›</a:t>
            </a:fld>
            <a:endParaRPr lang="de-CH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-36512" y="6073864"/>
            <a:ext cx="918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6" t="3740" b="-1"/>
          <a:stretch/>
        </p:blipFill>
        <p:spPr>
          <a:xfrm>
            <a:off x="368072" y="6105448"/>
            <a:ext cx="1620000" cy="66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601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aupt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456739" y="436563"/>
            <a:ext cx="5764212" cy="5801677"/>
          </a:xfrm>
          <a:prstGeom prst="rect">
            <a:avLst/>
          </a:prstGeom>
          <a:solidFill>
            <a:srgbClr val="0065A3">
              <a:alpha val="8666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6739" y="1478281"/>
            <a:ext cx="5764212" cy="381000"/>
          </a:xfrm>
          <a:noFill/>
        </p:spPr>
        <p:txBody>
          <a:bodyPr tIns="0" anchor="t" anchorCtr="0">
            <a:noAutofit/>
          </a:bodyPr>
          <a:lstStyle>
            <a:lvl1pPr marL="450850" indent="0"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6739" y="4186989"/>
            <a:ext cx="5764212" cy="1516327"/>
          </a:xfrm>
          <a:noFill/>
        </p:spPr>
        <p:txBody>
          <a:bodyPr tIns="144000">
            <a:noAutofit/>
          </a:bodyPr>
          <a:lstStyle>
            <a:lvl1pPr marL="444500" indent="0" algn="l"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7" y="5703316"/>
            <a:ext cx="2448000" cy="842112"/>
          </a:xfrm>
          <a:prstGeom prst="rect">
            <a:avLst/>
          </a:prstGeom>
        </p:spPr>
      </p:pic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456739" y="900113"/>
            <a:ext cx="5764212" cy="349567"/>
          </a:xfrm>
        </p:spPr>
        <p:txBody>
          <a:bodyPr/>
          <a:lstStyle>
            <a:lvl1pPr marL="446088" indent="0">
              <a:buNone/>
              <a:defRPr sz="1500" b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1"/>
          </p:nvPr>
        </p:nvSpPr>
        <p:spPr>
          <a:xfrm>
            <a:off x="456739" y="1859281"/>
            <a:ext cx="5764212" cy="349567"/>
          </a:xfrm>
        </p:spPr>
        <p:txBody>
          <a:bodyPr tIns="0"/>
          <a:lstStyle>
            <a:lvl1pPr marL="446088" indent="0">
              <a:buNone/>
              <a:defRPr sz="1500" b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2"/>
          </p:nvPr>
        </p:nvSpPr>
        <p:spPr>
          <a:xfrm>
            <a:off x="1014413" y="3256768"/>
            <a:ext cx="3197225" cy="701675"/>
          </a:xfrm>
        </p:spPr>
        <p:txBody>
          <a:bodyPr/>
          <a:lstStyle>
            <a:lvl1pPr marL="264563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6830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5910263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85725" tIns="42862" rIns="85725" bIns="428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Gaga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077200" cy="5105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85725" tIns="42862" rIns="85725" bIns="428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Klicken Sie, um die Formate des Vorlagentextes zu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5869466" y="6400800"/>
            <a:ext cx="2741134" cy="212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74612" tIns="36512" rIns="74612" bIns="36512">
            <a:spAutoFit/>
          </a:bodyPr>
          <a:lstStyle/>
          <a:p>
            <a:pPr algn="r" defTabSz="631825">
              <a:spcBef>
                <a:spcPct val="0"/>
              </a:spcBef>
              <a:buClrTx/>
              <a:buSzTx/>
              <a:buFontTx/>
              <a:buNone/>
            </a:pPr>
            <a:r>
              <a:rPr lang="de-DE" sz="900" dirty="0" smtClean="0"/>
              <a:t>Steffen,</a:t>
            </a:r>
            <a:r>
              <a:rPr lang="de-DE" sz="900" baseline="0" dirty="0" smtClean="0"/>
              <a:t> 17</a:t>
            </a:r>
            <a:r>
              <a:rPr lang="de-DE" sz="900" dirty="0" smtClean="0"/>
              <a:t>.06.2015, tcg_edinburgh_2015.pptx </a:t>
            </a:r>
            <a:fld id="{76E9ED2D-43DC-44C0-A49A-C407B6C0417C}" type="slidenum">
              <a:rPr lang="de-DE" sz="900"/>
              <a:pPr algn="r" defTabSz="631825">
                <a:spcBef>
                  <a:spcPct val="0"/>
                </a:spcBef>
                <a:buClrTx/>
                <a:buSzTx/>
                <a:buFontTx/>
                <a:buNone/>
              </a:pPr>
              <a:t>‹#›</a:t>
            </a:fld>
            <a:endParaRPr lang="de-DE" sz="900" dirty="0"/>
          </a:p>
        </p:txBody>
      </p:sp>
      <p:sp>
        <p:nvSpPr>
          <p:cNvPr id="1060" name="Line 36"/>
          <p:cNvSpPr>
            <a:spLocks noChangeShapeType="1"/>
          </p:cNvSpPr>
          <p:nvPr userDrawn="1"/>
        </p:nvSpPr>
        <p:spPr bwMode="auto">
          <a:xfrm>
            <a:off x="5486400" y="6324600"/>
            <a:ext cx="3048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/>
          </a:p>
        </p:txBody>
      </p:sp>
      <p:pic>
        <p:nvPicPr>
          <p:cNvPr id="8" name="Grafik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6" t="8533" r="4412" b="8533"/>
          <a:stretch>
            <a:fillRect/>
          </a:stretch>
        </p:blipFill>
        <p:spPr>
          <a:xfrm>
            <a:off x="6660232" y="231775"/>
            <a:ext cx="1908050" cy="6983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iming>
    <p:tnLst>
      <p:par>
        <p:cTn id="1" dur="indefinite" restart="never" nodeType="tmRoot"/>
      </p:par>
    </p:tnLst>
  </p:timing>
  <p:txStyles>
    <p:titleStyle>
      <a:lvl1pPr algn="l" defTabSz="708025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j-lt"/>
          <a:ea typeface="+mj-ea"/>
          <a:cs typeface="+mj-cs"/>
        </a:defRPr>
      </a:lvl1pPr>
      <a:lvl2pPr algn="l" defTabSz="708025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Tahoma" pitchFamily="34" charset="0"/>
        </a:defRPr>
      </a:lvl2pPr>
      <a:lvl3pPr algn="l" defTabSz="708025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Tahoma" pitchFamily="34" charset="0"/>
        </a:defRPr>
      </a:lvl3pPr>
      <a:lvl4pPr algn="l" defTabSz="708025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Tahoma" pitchFamily="34" charset="0"/>
        </a:defRPr>
      </a:lvl4pPr>
      <a:lvl5pPr algn="l" defTabSz="708025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Tahoma" pitchFamily="34" charset="0"/>
        </a:defRPr>
      </a:lvl5pPr>
      <a:lvl6pPr marL="457200" algn="l" defTabSz="708025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Tahoma" pitchFamily="34" charset="0"/>
        </a:defRPr>
      </a:lvl6pPr>
      <a:lvl7pPr marL="914400" algn="l" defTabSz="708025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Tahoma" pitchFamily="34" charset="0"/>
        </a:defRPr>
      </a:lvl7pPr>
      <a:lvl8pPr marL="1371600" algn="l" defTabSz="708025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Tahoma" pitchFamily="34" charset="0"/>
        </a:defRPr>
      </a:lvl8pPr>
      <a:lvl9pPr marL="1828800" algn="l" defTabSz="708025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Tahoma" pitchFamily="34" charset="0"/>
        </a:defRPr>
      </a:lvl9pPr>
    </p:titleStyle>
    <p:bodyStyle>
      <a:lvl1pPr marL="317500" indent="-317500" algn="l" defTabSz="708025" rtl="0" eaLnBrk="0" fontAlgn="base" hangingPunct="0">
        <a:spcBef>
          <a:spcPct val="40000"/>
        </a:spcBef>
        <a:spcAft>
          <a:spcPct val="0"/>
        </a:spcAft>
        <a:buClr>
          <a:srgbClr val="FF3517"/>
        </a:buClr>
        <a:buSzPct val="14000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88975" indent="-231775" algn="l" defTabSz="708025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>
          <a:solidFill>
            <a:schemeClr val="tx1"/>
          </a:solidFill>
          <a:latin typeface="+mn-lt"/>
        </a:defRPr>
      </a:lvl2pPr>
      <a:lvl3pPr marL="1060450" indent="-212725" algn="l" defTabSz="708025" rtl="0" eaLnBrk="0" fontAlgn="base" hangingPunct="0">
        <a:spcBef>
          <a:spcPct val="20000"/>
        </a:spcBef>
        <a:spcAft>
          <a:spcPct val="0"/>
        </a:spcAft>
        <a:buClr>
          <a:srgbClr val="FF3517"/>
        </a:buClr>
        <a:buSzPct val="68000"/>
        <a:buFont typeface="Wingdings" pitchFamily="2" charset="2"/>
        <a:buChar char="n"/>
        <a:defRPr sz="1700">
          <a:solidFill>
            <a:schemeClr val="tx1"/>
          </a:solidFill>
          <a:latin typeface="+mn-lt"/>
        </a:defRPr>
      </a:lvl3pPr>
      <a:lvl4pPr marL="1484313" indent="-211138" algn="l" defTabSz="708025" rtl="0" eaLnBrk="0" fontAlgn="base" hangingPunct="0">
        <a:spcBef>
          <a:spcPct val="20000"/>
        </a:spcBef>
        <a:spcAft>
          <a:spcPct val="0"/>
        </a:spcAft>
        <a:buClr>
          <a:srgbClr val="FF3517"/>
        </a:buClr>
        <a:buSzPct val="50000"/>
        <a:buFont typeface="Wingdings" pitchFamily="2" charset="2"/>
        <a:buChar char="n"/>
        <a:defRPr sz="1500">
          <a:solidFill>
            <a:schemeClr val="tx1"/>
          </a:solidFill>
          <a:latin typeface="+mn-lt"/>
        </a:defRPr>
      </a:lvl4pPr>
      <a:lvl5pPr marL="1909763" indent="-212725" algn="l" defTabSz="708025" rtl="0" eaLnBrk="0" fontAlgn="base" hangingPunct="0">
        <a:spcBef>
          <a:spcPct val="20000"/>
        </a:spcBef>
        <a:spcAft>
          <a:spcPct val="0"/>
        </a:spcAft>
        <a:buSzPct val="50000"/>
        <a:buFont typeface="Wingdings" pitchFamily="2" charset="2"/>
        <a:buChar char="n"/>
        <a:defRPr sz="1300">
          <a:solidFill>
            <a:schemeClr val="tx1"/>
          </a:solidFill>
          <a:latin typeface="+mn-lt"/>
        </a:defRPr>
      </a:lvl5pPr>
      <a:lvl6pPr marL="2366963" indent="-212725" algn="l" defTabSz="708025" rtl="0" eaLnBrk="0" fontAlgn="base" hangingPunct="0">
        <a:spcBef>
          <a:spcPct val="20000"/>
        </a:spcBef>
        <a:spcAft>
          <a:spcPct val="0"/>
        </a:spcAft>
        <a:buSzPct val="50000"/>
        <a:buFont typeface="Wingdings" pitchFamily="2" charset="2"/>
        <a:buChar char="n"/>
        <a:defRPr sz="1300">
          <a:solidFill>
            <a:schemeClr val="tx1"/>
          </a:solidFill>
          <a:latin typeface="+mn-lt"/>
        </a:defRPr>
      </a:lvl6pPr>
      <a:lvl7pPr marL="2824163" indent="-212725" algn="l" defTabSz="708025" rtl="0" eaLnBrk="0" fontAlgn="base" hangingPunct="0">
        <a:spcBef>
          <a:spcPct val="20000"/>
        </a:spcBef>
        <a:spcAft>
          <a:spcPct val="0"/>
        </a:spcAft>
        <a:buSzPct val="50000"/>
        <a:buFont typeface="Wingdings" pitchFamily="2" charset="2"/>
        <a:buChar char="n"/>
        <a:defRPr sz="1300">
          <a:solidFill>
            <a:schemeClr val="tx1"/>
          </a:solidFill>
          <a:latin typeface="+mn-lt"/>
        </a:defRPr>
      </a:lvl7pPr>
      <a:lvl8pPr marL="3281363" indent="-212725" algn="l" defTabSz="708025" rtl="0" eaLnBrk="0" fontAlgn="base" hangingPunct="0">
        <a:spcBef>
          <a:spcPct val="20000"/>
        </a:spcBef>
        <a:spcAft>
          <a:spcPct val="0"/>
        </a:spcAft>
        <a:buSzPct val="50000"/>
        <a:buFont typeface="Wingdings" pitchFamily="2" charset="2"/>
        <a:buChar char="n"/>
        <a:defRPr sz="1300">
          <a:solidFill>
            <a:schemeClr val="tx1"/>
          </a:solidFill>
          <a:latin typeface="+mn-lt"/>
        </a:defRPr>
      </a:lvl8pPr>
      <a:lvl9pPr marL="3738563" indent="-212725" algn="l" defTabSz="708025" rtl="0" eaLnBrk="0" fontAlgn="base" hangingPunct="0">
        <a:spcBef>
          <a:spcPct val="20000"/>
        </a:spcBef>
        <a:spcAft>
          <a:spcPct val="0"/>
        </a:spcAft>
        <a:buSzPct val="50000"/>
        <a:buFont typeface="Wingdings" pitchFamily="2" charset="2"/>
        <a:buChar char="n"/>
        <a:defRPr sz="13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318"/>
            <a:ext cx="9144000" cy="70609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32400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4820" y="1174656"/>
            <a:ext cx="8229600" cy="48965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69710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</p:sldLayoutIdLst>
  <p:hf hdr="0" dt="0"/>
  <p:txStyles>
    <p:titleStyle>
      <a:lvl1pPr marL="648000" indent="0" algn="l" defTabSz="914400" rtl="0" eaLnBrk="1" latinLnBrk="0" hangingPunct="1">
        <a:spcBef>
          <a:spcPct val="0"/>
        </a:spcBef>
        <a:buNone/>
        <a:defRPr sz="2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538163" indent="-273600" algn="l" defTabSz="914400" rtl="0" eaLnBrk="1" latinLnBrk="0" hangingPunct="1">
        <a:spcBef>
          <a:spcPct val="20000"/>
        </a:spcBef>
        <a:spcAft>
          <a:spcPts val="2000"/>
        </a:spcAft>
        <a:buClr>
          <a:schemeClr val="accent1"/>
        </a:buClr>
        <a:buFont typeface="Wingdings" pitchFamily="2" charset="2"/>
        <a:buChar char="n"/>
        <a:tabLst/>
        <a:defRPr sz="17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803275" indent="-273600" algn="l" defTabSz="914400" rtl="0" eaLnBrk="1" latinLnBrk="0" hangingPunct="1">
        <a:spcBef>
          <a:spcPts val="0"/>
        </a:spcBef>
        <a:spcAft>
          <a:spcPts val="2000"/>
        </a:spcAft>
        <a:buClr>
          <a:schemeClr val="bg2"/>
        </a:buClr>
        <a:buFont typeface="Wingdings" pitchFamily="2" charset="2"/>
        <a:buChar char="n"/>
        <a:tabLst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indent="-273050" algn="l" defTabSz="914400" rtl="0" eaLnBrk="1" latinLnBrk="0" hangingPunct="1">
        <a:spcBef>
          <a:spcPts val="0"/>
        </a:spcBef>
        <a:spcAft>
          <a:spcPts val="2000"/>
        </a:spcAft>
        <a:buClr>
          <a:schemeClr val="bg2"/>
        </a:buClr>
        <a:buFont typeface="Wingdings" pitchFamily="2" charset="2"/>
        <a:buChar char="n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341438" indent="-273600" algn="l" defTabSz="914400" rtl="0" eaLnBrk="1" latinLnBrk="0" hangingPunct="1">
        <a:spcBef>
          <a:spcPts val="0"/>
        </a:spcBef>
        <a:spcAft>
          <a:spcPts val="2000"/>
        </a:spcAft>
        <a:buClr>
          <a:schemeClr val="bg2"/>
        </a:buClr>
        <a:buFont typeface="Wingdings" pitchFamily="2" charset="2"/>
        <a:buChar char="n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616075" indent="-274638" algn="l" defTabSz="914400" rtl="0" eaLnBrk="1" latinLnBrk="0" hangingPunct="1">
        <a:spcBef>
          <a:spcPts val="0"/>
        </a:spcBef>
        <a:spcAft>
          <a:spcPts val="2000"/>
        </a:spcAft>
        <a:buClr>
          <a:schemeClr val="bg2"/>
        </a:buClr>
        <a:buFont typeface="Wingdings" pitchFamily="2" charset="2"/>
        <a:buChar char="n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435100" indent="-185738" algn="l" defTabSz="914400" rtl="0" eaLnBrk="1" latinLnBrk="0" hangingPunct="1">
        <a:spcBef>
          <a:spcPct val="20000"/>
        </a:spcBef>
        <a:buClr>
          <a:schemeClr val="bg2"/>
        </a:buClr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wmf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jpeg"/><Relationship Id="rId3" Type="http://schemas.openxmlformats.org/officeDocument/2006/relationships/image" Target="../media/image16.png"/><Relationship Id="rId7" Type="http://schemas.openxmlformats.org/officeDocument/2006/relationships/image" Target="../media/image20.emf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jpe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jpeg"/><Relationship Id="rId9" Type="http://schemas.openxmlformats.org/officeDocument/2006/relationships/image" Target="../media/image22.emf"/><Relationship Id="rId14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wmf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/>
              <a:t>Prof. Andreas Steffen</a:t>
            </a:r>
          </a:p>
          <a:p>
            <a:r>
              <a:rPr lang="de-CH" dirty="0"/>
              <a:t>Institute </a:t>
            </a:r>
            <a:r>
              <a:rPr lang="de-CH" dirty="0" err="1"/>
              <a:t>for</a:t>
            </a:r>
            <a:r>
              <a:rPr lang="de-CH" dirty="0"/>
              <a:t> Internet Technologies </a:t>
            </a:r>
            <a:r>
              <a:rPr lang="de-CH" dirty="0" err="1"/>
              <a:t>and</a:t>
            </a:r>
            <a:r>
              <a:rPr lang="de-CH" dirty="0"/>
              <a:t> </a:t>
            </a:r>
            <a:r>
              <a:rPr lang="de-CH" dirty="0" err="1"/>
              <a:t>Applications</a:t>
            </a:r>
            <a:endParaRPr lang="de-CH" dirty="0"/>
          </a:p>
          <a:p>
            <a:r>
              <a:rPr lang="de-CH" dirty="0"/>
              <a:t>HSR University </a:t>
            </a:r>
            <a:r>
              <a:rPr lang="de-CH" dirty="0" err="1"/>
              <a:t>of</a:t>
            </a:r>
            <a:r>
              <a:rPr lang="de-CH" dirty="0"/>
              <a:t> Applied </a:t>
            </a:r>
            <a:r>
              <a:rPr lang="de-CH" dirty="0" err="1"/>
              <a:t>Sciences</a:t>
            </a:r>
            <a:r>
              <a:rPr lang="de-CH" dirty="0"/>
              <a:t> Rapperswil</a:t>
            </a:r>
          </a:p>
          <a:p>
            <a:r>
              <a:rPr lang="de-CH" dirty="0"/>
              <a:t>andreas.steffen@hsr.ch</a:t>
            </a:r>
          </a:p>
          <a:p>
            <a:endParaRPr lang="de-CH" dirty="0"/>
          </a:p>
        </p:txBody>
      </p:sp>
      <p:pic>
        <p:nvPicPr>
          <p:cNvPr id="7" name="Picture 6" descr="strongswan_1200_white"/>
          <p:cNvPicPr>
            <a:picLocks noChangeAspect="1" noChangeArrowheads="1"/>
          </p:cNvPicPr>
          <p:nvPr/>
        </p:nvPicPr>
        <p:blipFill>
          <a:blip r:embed="rId3" cstate="print"/>
          <a:srcRect l="4921" t="7504" r="3937" b="10506"/>
          <a:stretch>
            <a:fillRect/>
          </a:stretch>
        </p:blipFill>
        <p:spPr bwMode="auto">
          <a:xfrm>
            <a:off x="6588224" y="5229200"/>
            <a:ext cx="2199723" cy="12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6739" y="430372"/>
            <a:ext cx="5764212" cy="3756617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cap="none" dirty="0" smtClean="0"/>
              <a:t>Mutual Attestation of </a:t>
            </a:r>
            <a:r>
              <a:rPr lang="en-US" cap="none" dirty="0" err="1" smtClean="0"/>
              <a:t>IoT</a:t>
            </a:r>
            <a:r>
              <a:rPr lang="en-US" cap="none" dirty="0" smtClean="0"/>
              <a:t> Devices</a:t>
            </a:r>
            <a:r>
              <a:rPr lang="de-DE" cap="none" dirty="0" smtClean="0"/>
              <a:t/>
            </a:r>
            <a:br>
              <a:rPr lang="de-DE" cap="none" dirty="0" smtClean="0"/>
            </a:br>
            <a:r>
              <a:rPr lang="de-DE" cap="none" dirty="0" smtClean="0"/>
              <a:t/>
            </a:r>
            <a:br>
              <a:rPr lang="de-DE" cap="none" dirty="0" smtClean="0"/>
            </a:br>
            <a:r>
              <a:rPr lang="de-DE" sz="1500" cap="none" dirty="0" smtClean="0"/>
              <a:t>TCG Members Meeting June 2015 Edinburgh</a:t>
            </a:r>
            <a:br>
              <a:rPr lang="de-DE" sz="1500" cap="none" dirty="0" smtClean="0"/>
            </a:br>
            <a:r>
              <a:rPr lang="de-DE" sz="1500" cap="none" dirty="0" smtClean="0"/>
              <a:t/>
            </a:r>
            <a:br>
              <a:rPr lang="de-DE" sz="1500" cap="none" dirty="0" smtClean="0"/>
            </a:br>
            <a:r>
              <a:rPr lang="de-DE" sz="1500" dirty="0" smtClean="0"/>
              <a:t/>
            </a:r>
            <a:br>
              <a:rPr lang="de-DE" sz="1500" dirty="0" smtClean="0"/>
            </a:br>
            <a:r>
              <a:rPr lang="de-DE" sz="1500" dirty="0" smtClean="0"/>
              <a:t/>
            </a:r>
            <a:br>
              <a:rPr lang="de-DE" sz="1500" dirty="0" smtClean="0"/>
            </a:b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136036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 smtClean="0"/>
              <a:t>Mutual Attestation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IoT</a:t>
            </a:r>
            <a:r>
              <a:rPr lang="de-CH" dirty="0" smtClean="0"/>
              <a:t> Devices</a:t>
            </a:r>
            <a:br>
              <a:rPr lang="de-CH" dirty="0" smtClean="0"/>
            </a:br>
            <a:r>
              <a:rPr lang="de-CH" dirty="0"/>
              <a:t/>
            </a:r>
            <a:br>
              <a:rPr lang="de-CH" dirty="0"/>
            </a:br>
            <a:r>
              <a:rPr lang="de-DE" sz="1500" dirty="0" smtClean="0"/>
              <a:t>TCG Members Meeting June 2015 Edinburgh</a:t>
            </a:r>
            <a:endParaRPr lang="de-CH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sz="1800" dirty="0" err="1" smtClean="0"/>
              <a:t>Trusted</a:t>
            </a:r>
            <a:r>
              <a:rPr lang="de-CH" sz="1800" dirty="0" smtClean="0"/>
              <a:t> Network Communications (TNC)</a:t>
            </a:r>
          </a:p>
          <a:p>
            <a:r>
              <a:rPr lang="de-CH" sz="1800" dirty="0" smtClean="0"/>
              <a:t>New </a:t>
            </a:r>
            <a:r>
              <a:rPr lang="de-CH" sz="1800" dirty="0" err="1" smtClean="0"/>
              <a:t>Use</a:t>
            </a:r>
            <a:r>
              <a:rPr lang="de-CH" sz="1800" dirty="0" smtClean="0"/>
              <a:t> Case:</a:t>
            </a:r>
          </a:p>
          <a:p>
            <a:r>
              <a:rPr lang="de-CH" sz="1800" dirty="0" smtClean="0"/>
              <a:t>Mutual </a:t>
            </a:r>
            <a:r>
              <a:rPr lang="de-CH" sz="1800" dirty="0" err="1" smtClean="0"/>
              <a:t>Measurements</a:t>
            </a:r>
            <a:r>
              <a:rPr lang="de-CH" sz="1800" dirty="0" smtClean="0"/>
              <a:t> </a:t>
            </a:r>
            <a:r>
              <a:rPr lang="de-CH" sz="1800" dirty="0" err="1" smtClean="0"/>
              <a:t>of</a:t>
            </a:r>
            <a:r>
              <a:rPr lang="de-CH" sz="1800" dirty="0" smtClean="0"/>
              <a:t> Endpoints</a:t>
            </a:r>
            <a:endParaRPr lang="de-CH" sz="1800" dirty="0"/>
          </a:p>
        </p:txBody>
      </p:sp>
    </p:spTree>
    <p:extLst>
      <p:ext uri="{BB962C8B-B14F-4D97-AF65-F5344CB8AC3E}">
        <p14:creationId xmlns:p14="http://schemas.microsoft.com/office/powerpoint/2010/main" val="365743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Example</a:t>
            </a:r>
            <a:r>
              <a:rPr lang="de-CH" dirty="0" smtClean="0"/>
              <a:t>: </a:t>
            </a:r>
            <a:r>
              <a:rPr lang="de-CH" dirty="0" err="1" smtClean="0"/>
              <a:t>Mutually</a:t>
            </a:r>
            <a:r>
              <a:rPr lang="de-CH" dirty="0" smtClean="0"/>
              <a:t> </a:t>
            </a:r>
            <a:r>
              <a:rPr lang="de-CH" dirty="0" err="1" smtClean="0"/>
              <a:t>Trusted</a:t>
            </a:r>
            <a:r>
              <a:rPr lang="de-CH" dirty="0" smtClean="0"/>
              <a:t> Video </a:t>
            </a:r>
            <a:r>
              <a:rPr lang="de-CH" dirty="0" err="1" smtClean="0"/>
              <a:t>Phones</a:t>
            </a:r>
            <a:endParaRPr lang="en-US" dirty="0"/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5486400" y="6477000"/>
            <a:ext cx="76200" cy="76200"/>
          </a:xfrm>
          <a:prstGeom prst="rect">
            <a:avLst/>
          </a:prstGeom>
          <a:solidFill>
            <a:srgbClr val="003399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85725" tIns="42862" rIns="85725" bIns="42862" anchor="ctr"/>
          <a:lstStyle/>
          <a:p>
            <a:endParaRPr lang="de-CH" dirty="0"/>
          </a:p>
        </p:txBody>
      </p:sp>
      <p:pic>
        <p:nvPicPr>
          <p:cNvPr id="140" name="Picture 1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608" y="3297238"/>
            <a:ext cx="3888432" cy="2916324"/>
          </a:xfrm>
          <a:prstGeom prst="rect">
            <a:avLst/>
          </a:prstGeom>
        </p:spPr>
      </p:pic>
      <p:pic>
        <p:nvPicPr>
          <p:cNvPr id="145" name="Picture 1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9863" y="3286771"/>
            <a:ext cx="3886795" cy="2915096"/>
          </a:xfrm>
          <a:prstGeom prst="rect">
            <a:avLst/>
          </a:prstGeom>
        </p:spPr>
      </p:pic>
      <p:pic>
        <p:nvPicPr>
          <p:cNvPr id="141" name="Picture 1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165" y="1232756"/>
            <a:ext cx="2428875" cy="1885950"/>
          </a:xfrm>
          <a:prstGeom prst="rect">
            <a:avLst/>
          </a:prstGeom>
        </p:spPr>
      </p:pic>
      <p:pic>
        <p:nvPicPr>
          <p:cNvPr id="144" name="Picture 14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" r="12267"/>
          <a:stretch/>
        </p:blipFill>
        <p:spPr>
          <a:xfrm>
            <a:off x="576263" y="1232756"/>
            <a:ext cx="2430000" cy="1885950"/>
          </a:xfrm>
          <a:prstGeom prst="rect">
            <a:avLst/>
          </a:prstGeom>
        </p:spPr>
      </p:pic>
      <p:pic>
        <p:nvPicPr>
          <p:cNvPr id="155" name="Picture 45" descr="2kksvyvv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7501" y="3518322"/>
            <a:ext cx="317524" cy="429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Picture 45" descr="2kksvyvv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38403" y="3531890"/>
            <a:ext cx="317524" cy="42924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8" name="Group 147"/>
          <p:cNvGrpSpPr/>
          <p:nvPr/>
        </p:nvGrpSpPr>
        <p:grpSpPr>
          <a:xfrm>
            <a:off x="2847501" y="3610252"/>
            <a:ext cx="3378202" cy="272520"/>
            <a:chOff x="2409377" y="4759485"/>
            <a:chExt cx="3378202" cy="272520"/>
          </a:xfrm>
        </p:grpSpPr>
        <p:grpSp>
          <p:nvGrpSpPr>
            <p:cNvPr id="149" name="Group 148"/>
            <p:cNvGrpSpPr/>
            <p:nvPr/>
          </p:nvGrpSpPr>
          <p:grpSpPr>
            <a:xfrm>
              <a:off x="2409377" y="4759485"/>
              <a:ext cx="288032" cy="272520"/>
              <a:chOff x="827584" y="4149080"/>
              <a:chExt cx="288032" cy="272520"/>
            </a:xfrm>
          </p:grpSpPr>
          <p:cxnSp>
            <p:nvCxnSpPr>
              <p:cNvPr id="153" name="Straight Connector 152"/>
              <p:cNvCxnSpPr/>
              <p:nvPr/>
            </p:nvCxnSpPr>
            <p:spPr bwMode="auto">
              <a:xfrm>
                <a:off x="827584" y="4149080"/>
                <a:ext cx="288032" cy="272520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4" name="Straight Connector 153"/>
              <p:cNvCxnSpPr/>
              <p:nvPr/>
            </p:nvCxnSpPr>
            <p:spPr bwMode="auto">
              <a:xfrm flipV="1">
                <a:off x="827584" y="4149080"/>
                <a:ext cx="288032" cy="272520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50" name="Group 149"/>
            <p:cNvGrpSpPr/>
            <p:nvPr/>
          </p:nvGrpSpPr>
          <p:grpSpPr>
            <a:xfrm>
              <a:off x="5499547" y="4759485"/>
              <a:ext cx="288032" cy="272520"/>
              <a:chOff x="-80068" y="4149080"/>
              <a:chExt cx="288032" cy="272520"/>
            </a:xfrm>
          </p:grpSpPr>
          <p:cxnSp>
            <p:nvCxnSpPr>
              <p:cNvPr id="151" name="Straight Connector 150"/>
              <p:cNvCxnSpPr/>
              <p:nvPr/>
            </p:nvCxnSpPr>
            <p:spPr bwMode="auto">
              <a:xfrm>
                <a:off x="-80068" y="4149080"/>
                <a:ext cx="288032" cy="272520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2" name="Straight Connector 151"/>
              <p:cNvCxnSpPr/>
              <p:nvPr/>
            </p:nvCxnSpPr>
            <p:spPr bwMode="auto">
              <a:xfrm flipV="1">
                <a:off x="-80068" y="4149080"/>
                <a:ext cx="288032" cy="272520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16214638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 122"/>
          <p:cNvSpPr/>
          <p:nvPr/>
        </p:nvSpPr>
        <p:spPr bwMode="auto">
          <a:xfrm>
            <a:off x="3901248" y="5623481"/>
            <a:ext cx="1352282" cy="584282"/>
          </a:xfrm>
          <a:prstGeom prst="rect">
            <a:avLst/>
          </a:prstGeom>
          <a:solidFill>
            <a:srgbClr val="FFCC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5725" tIns="42862" rIns="85725" bIns="42862" numCol="1" rtlCol="0" anchor="t" anchorCtr="0" compatLnSpc="1">
            <a:prstTxWarp prst="textNoShape">
              <a:avLst/>
            </a:prstTxWarp>
          </a:bodyPr>
          <a:lstStyle/>
          <a:p>
            <a:pPr marL="317500" marR="0" indent="-317500" algn="l" defTabSz="708025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0000FF"/>
              </a:buClr>
              <a:buSzPct val="120000"/>
              <a:buFont typeface="Wingdings" pitchFamily="2" charset="2"/>
              <a:buChar char="î"/>
              <a:tabLst/>
            </a:pPr>
            <a:endParaRPr kumimoji="0" lang="de-CH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901248" y="2776715"/>
            <a:ext cx="1352282" cy="1361796"/>
          </a:xfrm>
          <a:prstGeom prst="rect">
            <a:avLst/>
          </a:prstGeom>
          <a:solidFill>
            <a:srgbClr val="FFCC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5725" tIns="42862" rIns="85725" bIns="42862" numCol="1" rtlCol="0" anchor="t" anchorCtr="0" compatLnSpc="1">
            <a:prstTxWarp prst="textNoShape">
              <a:avLst/>
            </a:prstTxWarp>
          </a:bodyPr>
          <a:lstStyle/>
          <a:p>
            <a:pPr marL="317500" marR="0" indent="-317500" algn="l" defTabSz="708025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0000FF"/>
              </a:buClr>
              <a:buSzPct val="120000"/>
              <a:buFont typeface="Wingdings" pitchFamily="2" charset="2"/>
              <a:buChar char="î"/>
              <a:tabLst/>
            </a:pPr>
            <a:endParaRPr kumimoji="0" lang="de-CH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3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Mutual Attestation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IoT</a:t>
            </a:r>
            <a:r>
              <a:rPr lang="de-CH" dirty="0" smtClean="0"/>
              <a:t> Devices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 bwMode="auto">
          <a:xfrm>
            <a:off x="5230338" y="2106541"/>
            <a:ext cx="3300017" cy="4074528"/>
          </a:xfrm>
          <a:prstGeom prst="rect">
            <a:avLst/>
          </a:prstGeom>
          <a:solidFill>
            <a:srgbClr val="66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85725" tIns="42862" rIns="85725" bIns="42862" numCol="1" rtlCol="0" anchor="t" anchorCtr="0" compatLnSpc="1">
            <a:prstTxWarp prst="textNoShape">
              <a:avLst/>
            </a:prstTxWarp>
          </a:bodyPr>
          <a:lstStyle/>
          <a:p>
            <a:pPr marL="317500" marR="0" indent="-317500" algn="l" defTabSz="708025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0000FF"/>
              </a:buClr>
              <a:buSzPct val="120000"/>
              <a:buFont typeface="Wingdings" pitchFamily="2" charset="2"/>
              <a:buChar char="î"/>
              <a:tabLst/>
            </a:pPr>
            <a:endParaRPr kumimoji="0" lang="de-CH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38" name="Picture 3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8" r="5875"/>
          <a:stretch/>
        </p:blipFill>
        <p:spPr>
          <a:xfrm>
            <a:off x="5404062" y="5731919"/>
            <a:ext cx="272415" cy="31813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00439" y="5831082"/>
            <a:ext cx="13299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buNone/>
            </a:pPr>
            <a:r>
              <a:rPr lang="de-CH" sz="1600" dirty="0" err="1" smtClean="0"/>
              <a:t>IoT</a:t>
            </a:r>
            <a:r>
              <a:rPr lang="de-CH" sz="1600" dirty="0" smtClean="0"/>
              <a:t> Device 2</a:t>
            </a:r>
            <a:endParaRPr lang="de-CH" sz="1600" dirty="0"/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5486400" y="6477000"/>
            <a:ext cx="76200" cy="76200"/>
          </a:xfrm>
          <a:prstGeom prst="rect">
            <a:avLst/>
          </a:prstGeom>
          <a:solidFill>
            <a:srgbClr val="003399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85725" tIns="42862" rIns="85725" bIns="42862" anchor="ctr"/>
          <a:lstStyle/>
          <a:p>
            <a:endParaRPr lang="de-CH" dirty="0"/>
          </a:p>
        </p:txBody>
      </p:sp>
      <p:sp>
        <p:nvSpPr>
          <p:cNvPr id="42" name="TextBox 41"/>
          <p:cNvSpPr txBox="1"/>
          <p:nvPr/>
        </p:nvSpPr>
        <p:spPr>
          <a:xfrm>
            <a:off x="5735533" y="5705358"/>
            <a:ext cx="123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CH" sz="1800" dirty="0" smtClean="0"/>
              <a:t>Video Link</a:t>
            </a:r>
            <a:endParaRPr lang="de-CH" sz="1800" dirty="0"/>
          </a:p>
        </p:txBody>
      </p:sp>
      <p:sp>
        <p:nvSpPr>
          <p:cNvPr id="43" name="Rectangle 42"/>
          <p:cNvSpPr/>
          <p:nvPr/>
        </p:nvSpPr>
        <p:spPr bwMode="auto">
          <a:xfrm>
            <a:off x="567773" y="2106541"/>
            <a:ext cx="3300017" cy="4074527"/>
          </a:xfrm>
          <a:prstGeom prst="rect">
            <a:avLst/>
          </a:prstGeom>
          <a:solidFill>
            <a:srgbClr val="66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85725" tIns="42862" rIns="85725" bIns="42862" numCol="1" rtlCol="0" anchor="t" anchorCtr="0" compatLnSpc="1">
            <a:prstTxWarp prst="textNoShape">
              <a:avLst/>
            </a:prstTxWarp>
          </a:bodyPr>
          <a:lstStyle/>
          <a:p>
            <a:pPr marL="317500" marR="0" indent="-317500" algn="l" defTabSz="708025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0000FF"/>
              </a:buClr>
              <a:buSzPct val="120000"/>
              <a:buFont typeface="Wingdings" pitchFamily="2" charset="2"/>
              <a:buChar char="î"/>
              <a:tabLst/>
            </a:pPr>
            <a:endParaRPr kumimoji="0" lang="de-CH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51" name="Picture 50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8" r="5875"/>
          <a:stretch/>
        </p:blipFill>
        <p:spPr>
          <a:xfrm>
            <a:off x="3448805" y="5756555"/>
            <a:ext cx="272415" cy="318135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570144" y="5811380"/>
            <a:ext cx="13299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CH" sz="1600" dirty="0" err="1" smtClean="0"/>
              <a:t>IoT</a:t>
            </a:r>
            <a:r>
              <a:rPr lang="de-CH" sz="1600" dirty="0" smtClean="0"/>
              <a:t> Device 1</a:t>
            </a:r>
            <a:endParaRPr lang="de-CH" sz="1600" dirty="0"/>
          </a:p>
        </p:txBody>
      </p:sp>
      <p:sp>
        <p:nvSpPr>
          <p:cNvPr id="55" name="TextBox 54"/>
          <p:cNvSpPr txBox="1"/>
          <p:nvPr/>
        </p:nvSpPr>
        <p:spPr>
          <a:xfrm>
            <a:off x="2157120" y="5690414"/>
            <a:ext cx="123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buNone/>
            </a:pPr>
            <a:r>
              <a:rPr lang="de-CH" sz="1800" dirty="0" smtClean="0"/>
              <a:t>Video Link</a:t>
            </a:r>
            <a:endParaRPr lang="de-CH" sz="1800" dirty="0"/>
          </a:p>
        </p:txBody>
      </p:sp>
      <p:cxnSp>
        <p:nvCxnSpPr>
          <p:cNvPr id="13" name="Straight Connector 12"/>
          <p:cNvCxnSpPr>
            <a:stCxn id="49" idx="3"/>
            <a:endCxn id="36" idx="1"/>
          </p:cNvCxnSpPr>
          <p:nvPr/>
        </p:nvCxnSpPr>
        <p:spPr bwMode="auto">
          <a:xfrm>
            <a:off x="3704264" y="3453365"/>
            <a:ext cx="1679335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56" name="TextBox 55"/>
          <p:cNvSpPr txBox="1"/>
          <p:nvPr/>
        </p:nvSpPr>
        <p:spPr>
          <a:xfrm>
            <a:off x="4228298" y="4132693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CH" sz="1800" dirty="0" smtClean="0">
                <a:solidFill>
                  <a:srgbClr val="FF0000"/>
                </a:solidFill>
              </a:rPr>
              <a:t>IKEv2</a:t>
            </a:r>
            <a:endParaRPr lang="de-CH" sz="1800" dirty="0">
              <a:solidFill>
                <a:srgbClr val="FF0000"/>
              </a:solidFill>
            </a:endParaRPr>
          </a:p>
        </p:txBody>
      </p:sp>
      <p:cxnSp>
        <p:nvCxnSpPr>
          <p:cNvPr id="59" name="Straight Connector 58"/>
          <p:cNvCxnSpPr>
            <a:stCxn id="45" idx="3"/>
          </p:cNvCxnSpPr>
          <p:nvPr/>
        </p:nvCxnSpPr>
        <p:spPr bwMode="auto">
          <a:xfrm>
            <a:off x="3730462" y="2961381"/>
            <a:ext cx="406589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70" name="Straight Connector 69"/>
          <p:cNvCxnSpPr/>
          <p:nvPr/>
        </p:nvCxnSpPr>
        <p:spPr bwMode="auto">
          <a:xfrm flipH="1" flipV="1">
            <a:off x="4137051" y="2966112"/>
            <a:ext cx="883281" cy="969062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/>
          <p:cNvCxnSpPr/>
          <p:nvPr/>
        </p:nvCxnSpPr>
        <p:spPr bwMode="auto">
          <a:xfrm flipV="1">
            <a:off x="4088946" y="2961382"/>
            <a:ext cx="931386" cy="983967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Straight Connector 90"/>
          <p:cNvCxnSpPr/>
          <p:nvPr/>
        </p:nvCxnSpPr>
        <p:spPr bwMode="auto">
          <a:xfrm>
            <a:off x="3721220" y="3935174"/>
            <a:ext cx="406589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00" name="Straight Connector 99"/>
          <p:cNvCxnSpPr/>
          <p:nvPr/>
        </p:nvCxnSpPr>
        <p:spPr bwMode="auto">
          <a:xfrm flipV="1">
            <a:off x="3340725" y="2510566"/>
            <a:ext cx="19879" cy="279057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2320715" y="3752875"/>
            <a:ext cx="1400505" cy="36933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CH" sz="1800" dirty="0" smtClean="0"/>
              <a:t>TNC Client</a:t>
            </a:r>
            <a:endParaRPr lang="de-CH" sz="1800" dirty="0"/>
          </a:p>
        </p:txBody>
      </p:sp>
      <p:sp>
        <p:nvSpPr>
          <p:cNvPr id="45" name="TextBox 44"/>
          <p:cNvSpPr txBox="1"/>
          <p:nvPr/>
        </p:nvSpPr>
        <p:spPr>
          <a:xfrm>
            <a:off x="2383243" y="2776715"/>
            <a:ext cx="1347219" cy="36933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CH" sz="1800" dirty="0" smtClean="0"/>
              <a:t>TNC Server</a:t>
            </a:r>
            <a:endParaRPr lang="de-CH" sz="1800" dirty="0"/>
          </a:p>
        </p:txBody>
      </p:sp>
      <p:sp>
        <p:nvSpPr>
          <p:cNvPr id="46" name="TextBox 45"/>
          <p:cNvSpPr txBox="1"/>
          <p:nvPr/>
        </p:nvSpPr>
        <p:spPr>
          <a:xfrm>
            <a:off x="2987824" y="4739151"/>
            <a:ext cx="733396" cy="369332"/>
          </a:xfrm>
          <a:prstGeom prst="rect">
            <a:avLst/>
          </a:prstGeom>
          <a:solidFill>
            <a:srgbClr val="33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de-CH" sz="1800" dirty="0" smtClean="0"/>
              <a:t>TPM</a:t>
            </a:r>
            <a:endParaRPr lang="de-CH" sz="1800" dirty="0"/>
          </a:p>
        </p:txBody>
      </p:sp>
      <p:sp>
        <p:nvSpPr>
          <p:cNvPr id="47" name="TextBox 46"/>
          <p:cNvSpPr txBox="1"/>
          <p:nvPr/>
        </p:nvSpPr>
        <p:spPr>
          <a:xfrm>
            <a:off x="1967113" y="4237051"/>
            <a:ext cx="1754107" cy="369332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CH" sz="1800" dirty="0" smtClean="0"/>
              <a:t>Attestation IMC</a:t>
            </a:r>
            <a:endParaRPr lang="de-CH" sz="1800" dirty="0"/>
          </a:p>
        </p:txBody>
      </p:sp>
      <p:sp>
        <p:nvSpPr>
          <p:cNvPr id="48" name="TextBox 47"/>
          <p:cNvSpPr txBox="1"/>
          <p:nvPr/>
        </p:nvSpPr>
        <p:spPr>
          <a:xfrm>
            <a:off x="1967113" y="2320539"/>
            <a:ext cx="1754107" cy="369332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CH" sz="1800" dirty="0" smtClean="0"/>
              <a:t>Attestation IMV</a:t>
            </a:r>
            <a:endParaRPr lang="de-CH" sz="1800" dirty="0"/>
          </a:p>
        </p:txBody>
      </p:sp>
      <p:sp>
        <p:nvSpPr>
          <p:cNvPr id="49" name="TextBox 48"/>
          <p:cNvSpPr txBox="1"/>
          <p:nvPr/>
        </p:nvSpPr>
        <p:spPr>
          <a:xfrm>
            <a:off x="2698921" y="3268699"/>
            <a:ext cx="1005343" cy="369332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CH" sz="1800" dirty="0" smtClean="0"/>
              <a:t>PT-EAP </a:t>
            </a:r>
            <a:endParaRPr lang="de-CH" sz="1800" dirty="0"/>
          </a:p>
        </p:txBody>
      </p:sp>
      <p:sp>
        <p:nvSpPr>
          <p:cNvPr id="50" name="Can 49"/>
          <p:cNvSpPr/>
          <p:nvPr/>
        </p:nvSpPr>
        <p:spPr bwMode="auto">
          <a:xfrm>
            <a:off x="1068496" y="2159746"/>
            <a:ext cx="555722" cy="690918"/>
          </a:xfrm>
          <a:prstGeom prst="can">
            <a:avLst/>
          </a:prstGeom>
          <a:solidFill>
            <a:srgbClr val="CC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5725" tIns="42862" rIns="85725" bIns="42862" numCol="1" rtlCol="0" anchor="ctr" anchorCtr="0" compatLnSpc="1">
            <a:prstTxWarp prst="textNoShape">
              <a:avLst/>
            </a:prstTxWarp>
          </a:bodyPr>
          <a:lstStyle/>
          <a:p>
            <a:pPr marR="0" algn="ctr" defTabSz="708025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0000FF"/>
              </a:buClr>
              <a:buSzPct val="120000"/>
              <a:buNone/>
              <a:tabLst/>
            </a:pPr>
            <a:r>
              <a:rPr kumimoji="0" lang="de-C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DB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31300" y="5241251"/>
            <a:ext cx="2972964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de-CH" sz="1800" dirty="0" smtClean="0"/>
              <a:t>Linux IMA*</a:t>
            </a:r>
            <a:endParaRPr lang="de-CH" sz="1800" dirty="0"/>
          </a:p>
        </p:txBody>
      </p:sp>
      <p:cxnSp>
        <p:nvCxnSpPr>
          <p:cNvPr id="92" name="Straight Connector 91"/>
          <p:cNvCxnSpPr>
            <a:stCxn id="48" idx="1"/>
            <a:endCxn id="50" idx="4"/>
          </p:cNvCxnSpPr>
          <p:nvPr/>
        </p:nvCxnSpPr>
        <p:spPr bwMode="auto">
          <a:xfrm flipH="1">
            <a:off x="1624218" y="2505205"/>
            <a:ext cx="342895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Straight Connector 104"/>
          <p:cNvCxnSpPr/>
          <p:nvPr/>
        </p:nvCxnSpPr>
        <p:spPr bwMode="auto">
          <a:xfrm flipV="1">
            <a:off x="5804764" y="2510566"/>
            <a:ext cx="19879" cy="279057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5383599" y="3740667"/>
            <a:ext cx="1400505" cy="36933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CH" sz="1800" dirty="0" smtClean="0"/>
              <a:t>TNC Client</a:t>
            </a:r>
            <a:endParaRPr lang="de-CH" sz="1800" dirty="0"/>
          </a:p>
        </p:txBody>
      </p:sp>
      <p:sp>
        <p:nvSpPr>
          <p:cNvPr id="32" name="TextBox 31"/>
          <p:cNvSpPr txBox="1"/>
          <p:nvPr/>
        </p:nvSpPr>
        <p:spPr>
          <a:xfrm>
            <a:off x="5383599" y="2776715"/>
            <a:ext cx="1347219" cy="36933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CH" sz="1800" dirty="0" smtClean="0"/>
              <a:t>TNC Server</a:t>
            </a:r>
            <a:endParaRPr lang="de-CH" sz="1800" dirty="0"/>
          </a:p>
        </p:txBody>
      </p:sp>
      <p:sp>
        <p:nvSpPr>
          <p:cNvPr id="33" name="TextBox 32"/>
          <p:cNvSpPr txBox="1"/>
          <p:nvPr/>
        </p:nvSpPr>
        <p:spPr>
          <a:xfrm>
            <a:off x="5404062" y="4738862"/>
            <a:ext cx="777183" cy="369332"/>
          </a:xfrm>
          <a:prstGeom prst="rect">
            <a:avLst/>
          </a:prstGeom>
          <a:solidFill>
            <a:srgbClr val="33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de-CH" sz="1800" dirty="0" smtClean="0"/>
              <a:t>TPM</a:t>
            </a:r>
            <a:endParaRPr lang="de-CH" sz="1800" dirty="0"/>
          </a:p>
        </p:txBody>
      </p:sp>
      <p:sp>
        <p:nvSpPr>
          <p:cNvPr id="34" name="TextBox 33"/>
          <p:cNvSpPr txBox="1"/>
          <p:nvPr/>
        </p:nvSpPr>
        <p:spPr>
          <a:xfrm>
            <a:off x="5404062" y="4237051"/>
            <a:ext cx="1754107" cy="369332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CH" sz="1800" dirty="0" smtClean="0"/>
              <a:t>Attestation IMC</a:t>
            </a:r>
            <a:endParaRPr lang="de-CH" sz="1800" dirty="0"/>
          </a:p>
        </p:txBody>
      </p:sp>
      <p:sp>
        <p:nvSpPr>
          <p:cNvPr id="35" name="TextBox 34"/>
          <p:cNvSpPr txBox="1"/>
          <p:nvPr/>
        </p:nvSpPr>
        <p:spPr>
          <a:xfrm>
            <a:off x="5386540" y="2321576"/>
            <a:ext cx="1754107" cy="369332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CH" sz="1800" dirty="0" smtClean="0"/>
              <a:t>Attestation IMV</a:t>
            </a:r>
            <a:endParaRPr lang="de-CH" sz="1800" dirty="0"/>
          </a:p>
        </p:txBody>
      </p:sp>
      <p:sp>
        <p:nvSpPr>
          <p:cNvPr id="36" name="TextBox 35"/>
          <p:cNvSpPr txBox="1"/>
          <p:nvPr/>
        </p:nvSpPr>
        <p:spPr>
          <a:xfrm>
            <a:off x="5383599" y="3268699"/>
            <a:ext cx="1005343" cy="369332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CH" sz="1800" dirty="0" smtClean="0"/>
              <a:t>PT-EAP </a:t>
            </a:r>
            <a:endParaRPr lang="de-CH" sz="1800" dirty="0"/>
          </a:p>
        </p:txBody>
      </p:sp>
      <p:sp>
        <p:nvSpPr>
          <p:cNvPr id="37" name="Can 36"/>
          <p:cNvSpPr/>
          <p:nvPr/>
        </p:nvSpPr>
        <p:spPr bwMode="auto">
          <a:xfrm>
            <a:off x="7504186" y="2165610"/>
            <a:ext cx="555722" cy="690918"/>
          </a:xfrm>
          <a:prstGeom prst="can">
            <a:avLst/>
          </a:prstGeom>
          <a:solidFill>
            <a:srgbClr val="CC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5725" tIns="42862" rIns="85725" bIns="42862" numCol="1" rtlCol="0" anchor="ctr" anchorCtr="0" compatLnSpc="1">
            <a:prstTxWarp prst="textNoShape">
              <a:avLst/>
            </a:prstTxWarp>
          </a:bodyPr>
          <a:lstStyle/>
          <a:p>
            <a:pPr marR="0" algn="ctr" defTabSz="708025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0000FF"/>
              </a:buClr>
              <a:buSzPct val="120000"/>
              <a:buNone/>
              <a:tabLst/>
            </a:pPr>
            <a:r>
              <a:rPr kumimoji="0" lang="de-C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DB</a:t>
            </a:r>
          </a:p>
        </p:txBody>
      </p:sp>
      <p:cxnSp>
        <p:nvCxnSpPr>
          <p:cNvPr id="62" name="Straight Connector 61"/>
          <p:cNvCxnSpPr>
            <a:endCxn id="32" idx="1"/>
          </p:cNvCxnSpPr>
          <p:nvPr/>
        </p:nvCxnSpPr>
        <p:spPr bwMode="auto">
          <a:xfrm>
            <a:off x="4999261" y="2961381"/>
            <a:ext cx="384338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3" name="Straight Connector 62"/>
          <p:cNvCxnSpPr>
            <a:endCxn id="31" idx="1"/>
          </p:cNvCxnSpPr>
          <p:nvPr/>
        </p:nvCxnSpPr>
        <p:spPr bwMode="auto">
          <a:xfrm>
            <a:off x="4999261" y="3919515"/>
            <a:ext cx="384338" cy="581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96" name="Straight Connector 95"/>
          <p:cNvCxnSpPr>
            <a:stCxn id="37" idx="2"/>
            <a:endCxn id="35" idx="3"/>
          </p:cNvCxnSpPr>
          <p:nvPr/>
        </p:nvCxnSpPr>
        <p:spPr bwMode="auto">
          <a:xfrm flipH="1" flipV="1">
            <a:off x="7140647" y="2506242"/>
            <a:ext cx="363539" cy="4827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6" name="Straight Connector 105"/>
          <p:cNvCxnSpPr>
            <a:stCxn id="44" idx="1"/>
          </p:cNvCxnSpPr>
          <p:nvPr/>
        </p:nvCxnSpPr>
        <p:spPr bwMode="auto">
          <a:xfrm flipH="1">
            <a:off x="1405298" y="3937541"/>
            <a:ext cx="915417" cy="7808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Straight Connector 108"/>
          <p:cNvCxnSpPr/>
          <p:nvPr/>
        </p:nvCxnSpPr>
        <p:spPr bwMode="auto">
          <a:xfrm flipV="1">
            <a:off x="1414540" y="3945349"/>
            <a:ext cx="1" cy="129590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7" name="Straight Connector 116"/>
          <p:cNvCxnSpPr>
            <a:endCxn id="31" idx="3"/>
          </p:cNvCxnSpPr>
          <p:nvPr/>
        </p:nvCxnSpPr>
        <p:spPr bwMode="auto">
          <a:xfrm flipH="1">
            <a:off x="6784104" y="3915727"/>
            <a:ext cx="925595" cy="960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8" name="Straight Connector 117"/>
          <p:cNvCxnSpPr/>
          <p:nvPr/>
        </p:nvCxnSpPr>
        <p:spPr bwMode="auto">
          <a:xfrm flipH="1" flipV="1">
            <a:off x="7709403" y="3922425"/>
            <a:ext cx="296" cy="1378713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4" name="Straight Connector 123"/>
          <p:cNvCxnSpPr/>
          <p:nvPr/>
        </p:nvCxnSpPr>
        <p:spPr bwMode="auto">
          <a:xfrm>
            <a:off x="3704263" y="5890024"/>
            <a:ext cx="1679335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125" name="TextBox 124"/>
          <p:cNvSpPr txBox="1"/>
          <p:nvPr/>
        </p:nvSpPr>
        <p:spPr>
          <a:xfrm>
            <a:off x="4242140" y="5228990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CH" sz="1800" dirty="0" err="1" smtClean="0">
                <a:solidFill>
                  <a:srgbClr val="FF0000"/>
                </a:solidFill>
              </a:rPr>
              <a:t>IPsec</a:t>
            </a:r>
            <a:endParaRPr lang="de-CH" sz="1800" dirty="0">
              <a:solidFill>
                <a:srgbClr val="FF0000"/>
              </a:solidFill>
            </a:endParaRPr>
          </a:p>
        </p:txBody>
      </p:sp>
      <p:cxnSp>
        <p:nvCxnSpPr>
          <p:cNvPr id="126" name="Straight Connector 125"/>
          <p:cNvCxnSpPr>
            <a:stCxn id="56" idx="2"/>
            <a:endCxn id="125" idx="0"/>
          </p:cNvCxnSpPr>
          <p:nvPr/>
        </p:nvCxnSpPr>
        <p:spPr bwMode="auto">
          <a:xfrm flipH="1">
            <a:off x="4606182" y="4502025"/>
            <a:ext cx="11807" cy="726965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15" name="Group 14"/>
          <p:cNvGrpSpPr/>
          <p:nvPr/>
        </p:nvGrpSpPr>
        <p:grpSpPr>
          <a:xfrm>
            <a:off x="1340056" y="976725"/>
            <a:ext cx="6772831" cy="1188885"/>
            <a:chOff x="1340056" y="976725"/>
            <a:chExt cx="6772831" cy="1188885"/>
          </a:xfrm>
        </p:grpSpPr>
        <p:sp>
          <p:nvSpPr>
            <p:cNvPr id="129" name="Can 128"/>
            <p:cNvSpPr/>
            <p:nvPr/>
          </p:nvSpPr>
          <p:spPr bwMode="auto">
            <a:xfrm>
              <a:off x="4392363" y="1055236"/>
              <a:ext cx="555722" cy="690918"/>
            </a:xfrm>
            <a:prstGeom prst="can">
              <a:avLst/>
            </a:prstGeom>
            <a:solidFill>
              <a:srgbClr val="CC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5725" tIns="42862" rIns="85725" bIns="42862" numCol="1" rtlCol="0" anchor="ctr" anchorCtr="0" compatLnSpc="1">
              <a:prstTxWarp prst="textNoShape">
                <a:avLst/>
              </a:prstTxWarp>
            </a:bodyPr>
            <a:lstStyle/>
            <a:p>
              <a:pPr marR="0" algn="ctr" defTabSz="708025" rtl="0" eaLnBrk="0" fontAlgn="base" latinLnBrk="0" hangingPunct="0">
                <a:lnSpc>
                  <a:spcPct val="100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0000FF"/>
                </a:buClr>
                <a:buSzPct val="120000"/>
                <a:buNone/>
                <a:tabLst/>
              </a:pPr>
              <a:r>
                <a:rPr kumimoji="0" lang="de-CH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DB</a:t>
              </a:r>
            </a:p>
          </p:txBody>
        </p:sp>
        <p:cxnSp>
          <p:nvCxnSpPr>
            <p:cNvPr id="131" name="Straight Connector 130"/>
            <p:cNvCxnSpPr/>
            <p:nvPr/>
          </p:nvCxnSpPr>
          <p:spPr bwMode="auto">
            <a:xfrm flipH="1" flipV="1">
              <a:off x="1346357" y="1469477"/>
              <a:ext cx="2" cy="692767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sp>
          <p:nvSpPr>
            <p:cNvPr id="127" name="TextBox 126"/>
            <p:cNvSpPr txBox="1"/>
            <p:nvPr/>
          </p:nvSpPr>
          <p:spPr>
            <a:xfrm>
              <a:off x="5722617" y="1060302"/>
              <a:ext cx="23902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de-CH" sz="1800" dirty="0" err="1" smtClean="0"/>
                <a:t>Trusted</a:t>
              </a:r>
              <a:r>
                <a:rPr lang="de-CH" sz="1800" dirty="0" smtClean="0"/>
                <a:t> Reference DB</a:t>
              </a:r>
              <a:endParaRPr lang="de-CH" sz="1800" dirty="0"/>
            </a:p>
          </p:txBody>
        </p:sp>
        <p:cxnSp>
          <p:nvCxnSpPr>
            <p:cNvPr id="134" name="Straight Connector 133"/>
            <p:cNvCxnSpPr>
              <a:stCxn id="37" idx="1"/>
            </p:cNvCxnSpPr>
            <p:nvPr/>
          </p:nvCxnSpPr>
          <p:spPr bwMode="auto">
            <a:xfrm flipV="1">
              <a:off x="7782047" y="1505087"/>
              <a:ext cx="0" cy="660523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135" name="Straight Connector 134"/>
            <p:cNvCxnSpPr>
              <a:endCxn id="2" idx="2"/>
            </p:cNvCxnSpPr>
            <p:nvPr/>
          </p:nvCxnSpPr>
          <p:spPr bwMode="auto">
            <a:xfrm>
              <a:off x="1340056" y="1476750"/>
              <a:ext cx="2194376" cy="13329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" name="Straight Connector 137"/>
            <p:cNvCxnSpPr>
              <a:stCxn id="2" idx="6"/>
            </p:cNvCxnSpPr>
            <p:nvPr/>
          </p:nvCxnSpPr>
          <p:spPr bwMode="auto">
            <a:xfrm flipV="1">
              <a:off x="5762104" y="1482314"/>
              <a:ext cx="2013642" cy="7765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2" name="TextBox 141"/>
            <p:cNvSpPr txBox="1"/>
            <p:nvPr/>
          </p:nvSpPr>
          <p:spPr>
            <a:xfrm>
              <a:off x="2281334" y="1505087"/>
              <a:ext cx="5629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de-CH" sz="1800" dirty="0" smtClean="0">
                  <a:solidFill>
                    <a:srgbClr val="FF0000"/>
                  </a:solidFill>
                </a:rPr>
                <a:t>TLS</a:t>
              </a:r>
              <a:endParaRPr lang="de-CH" sz="1800" dirty="0">
                <a:solidFill>
                  <a:srgbClr val="FF0000"/>
                </a:solidFill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5762104" y="1505087"/>
              <a:ext cx="5629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de-CH" sz="1800" dirty="0" smtClean="0">
                  <a:solidFill>
                    <a:srgbClr val="FF0000"/>
                  </a:solidFill>
                </a:rPr>
                <a:t>TLS</a:t>
              </a:r>
              <a:endParaRPr lang="de-CH" sz="1800" dirty="0">
                <a:solidFill>
                  <a:srgbClr val="FF0000"/>
                </a:solidFill>
              </a:endParaRPr>
            </a:p>
          </p:txBody>
        </p:sp>
        <p:sp>
          <p:nvSpPr>
            <p:cNvPr id="60" name="Can 59"/>
            <p:cNvSpPr/>
            <p:nvPr/>
          </p:nvSpPr>
          <p:spPr bwMode="auto">
            <a:xfrm>
              <a:off x="4902665" y="1167290"/>
              <a:ext cx="555722" cy="690918"/>
            </a:xfrm>
            <a:prstGeom prst="can">
              <a:avLst/>
            </a:prstGeom>
            <a:solidFill>
              <a:srgbClr val="CC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5725" tIns="42862" rIns="85725" bIns="42862" numCol="1" rtlCol="0" anchor="ctr" anchorCtr="0" compatLnSpc="1">
              <a:prstTxWarp prst="textNoShape">
                <a:avLst/>
              </a:prstTxWarp>
            </a:bodyPr>
            <a:lstStyle/>
            <a:p>
              <a:pPr marR="0" algn="ctr" defTabSz="708025" rtl="0" eaLnBrk="0" fontAlgn="base" latinLnBrk="0" hangingPunct="0">
                <a:lnSpc>
                  <a:spcPct val="100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0000FF"/>
                </a:buClr>
                <a:buSzPct val="120000"/>
                <a:buNone/>
                <a:tabLst/>
              </a:pPr>
              <a:r>
                <a:rPr kumimoji="0" lang="de-CH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DB</a:t>
              </a:r>
            </a:p>
          </p:txBody>
        </p:sp>
        <p:sp>
          <p:nvSpPr>
            <p:cNvPr id="61" name="Can 60"/>
            <p:cNvSpPr/>
            <p:nvPr/>
          </p:nvSpPr>
          <p:spPr bwMode="auto">
            <a:xfrm>
              <a:off x="3884876" y="1169182"/>
              <a:ext cx="555722" cy="690918"/>
            </a:xfrm>
            <a:prstGeom prst="can">
              <a:avLst/>
            </a:prstGeom>
            <a:solidFill>
              <a:srgbClr val="CC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5725" tIns="42862" rIns="85725" bIns="42862" numCol="1" rtlCol="0" anchor="ctr" anchorCtr="0" compatLnSpc="1">
              <a:prstTxWarp prst="textNoShape">
                <a:avLst/>
              </a:prstTxWarp>
            </a:bodyPr>
            <a:lstStyle/>
            <a:p>
              <a:pPr marR="0" algn="ctr" defTabSz="708025" rtl="0" eaLnBrk="0" fontAlgn="base" latinLnBrk="0" hangingPunct="0">
                <a:lnSpc>
                  <a:spcPct val="100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0000FF"/>
                </a:buClr>
                <a:buSzPct val="120000"/>
                <a:buNone/>
                <a:tabLst/>
              </a:pPr>
              <a:r>
                <a:rPr kumimoji="0" lang="de-CH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DB</a:t>
              </a:r>
            </a:p>
          </p:txBody>
        </p:sp>
        <p:sp>
          <p:nvSpPr>
            <p:cNvPr id="2" name="Oval 1"/>
            <p:cNvSpPr/>
            <p:nvPr/>
          </p:nvSpPr>
          <p:spPr bwMode="auto">
            <a:xfrm>
              <a:off x="3534432" y="976725"/>
              <a:ext cx="2227672" cy="1026707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5725" tIns="42862" rIns="85725" bIns="42862" numCol="1" rtlCol="0" anchor="t" anchorCtr="0" compatLnSpc="1">
              <a:prstTxWarp prst="textNoShape">
                <a:avLst/>
              </a:prstTxWarp>
            </a:bodyPr>
            <a:lstStyle/>
            <a:p>
              <a:pPr marL="317500" marR="0" indent="-317500" algn="l" defTabSz="708025" rtl="0" eaLnBrk="0" fontAlgn="base" latinLnBrk="0" hangingPunct="0">
                <a:lnSpc>
                  <a:spcPct val="100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0000FF"/>
                </a:buClr>
                <a:buSzPct val="120000"/>
                <a:buFont typeface="Wingdings" pitchFamily="2" charset="2"/>
                <a:buChar char="î"/>
                <a:tabLst/>
              </a:pPr>
              <a:endParaRPr kumimoji="0" lang="de-CH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7331892" y="4232586"/>
            <a:ext cx="997395" cy="369332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CH" sz="1800" dirty="0" smtClean="0"/>
              <a:t>OS IMC</a:t>
            </a:r>
            <a:endParaRPr lang="de-CH" sz="1800" dirty="0"/>
          </a:p>
        </p:txBody>
      </p:sp>
      <p:sp>
        <p:nvSpPr>
          <p:cNvPr id="40" name="TextBox 39"/>
          <p:cNvSpPr txBox="1"/>
          <p:nvPr/>
        </p:nvSpPr>
        <p:spPr>
          <a:xfrm>
            <a:off x="5383599" y="5229819"/>
            <a:ext cx="2972964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de-CH" sz="1800" dirty="0" smtClean="0"/>
              <a:t>Linux IMA</a:t>
            </a:r>
            <a:endParaRPr lang="de-CH" sz="1800" dirty="0"/>
          </a:p>
        </p:txBody>
      </p:sp>
      <p:sp>
        <p:nvSpPr>
          <p:cNvPr id="69" name="TextBox 68"/>
          <p:cNvSpPr txBox="1"/>
          <p:nvPr/>
        </p:nvSpPr>
        <p:spPr>
          <a:xfrm>
            <a:off x="6880346" y="4738862"/>
            <a:ext cx="1448942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de-CH" sz="1800" dirty="0" smtClean="0"/>
              <a:t>Linux OS</a:t>
            </a:r>
            <a:endParaRPr lang="de-CH" sz="1800" dirty="0"/>
          </a:p>
        </p:txBody>
      </p:sp>
      <p:sp>
        <p:nvSpPr>
          <p:cNvPr id="72" name="TextBox 71"/>
          <p:cNvSpPr txBox="1"/>
          <p:nvPr/>
        </p:nvSpPr>
        <p:spPr>
          <a:xfrm>
            <a:off x="741686" y="4725947"/>
            <a:ext cx="1448942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de-CH" sz="1800" dirty="0" smtClean="0"/>
              <a:t>Linux OS</a:t>
            </a:r>
            <a:endParaRPr lang="de-CH" sz="1800" dirty="0"/>
          </a:p>
        </p:txBody>
      </p:sp>
      <p:sp>
        <p:nvSpPr>
          <p:cNvPr id="52" name="TextBox 51"/>
          <p:cNvSpPr txBox="1"/>
          <p:nvPr/>
        </p:nvSpPr>
        <p:spPr>
          <a:xfrm>
            <a:off x="741687" y="4237051"/>
            <a:ext cx="1078856" cy="369332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CH" sz="1800" dirty="0" smtClean="0"/>
              <a:t>OS IMC</a:t>
            </a:r>
            <a:endParaRPr lang="de-CH" sz="1800" dirty="0"/>
          </a:p>
        </p:txBody>
      </p:sp>
      <p:pic>
        <p:nvPicPr>
          <p:cNvPr id="74" name="Picture 45" descr="2kksvyvv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3287" y="4707902"/>
            <a:ext cx="317524" cy="429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Picture 45" descr="2kksvyvv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99994" y="4719265"/>
            <a:ext cx="317524" cy="42924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Group 16"/>
          <p:cNvGrpSpPr/>
          <p:nvPr/>
        </p:nvGrpSpPr>
        <p:grpSpPr>
          <a:xfrm>
            <a:off x="2409377" y="4759485"/>
            <a:ext cx="4285854" cy="272520"/>
            <a:chOff x="2409377" y="4759485"/>
            <a:chExt cx="4285854" cy="272520"/>
          </a:xfrm>
        </p:grpSpPr>
        <p:grpSp>
          <p:nvGrpSpPr>
            <p:cNvPr id="76" name="Group 75"/>
            <p:cNvGrpSpPr/>
            <p:nvPr/>
          </p:nvGrpSpPr>
          <p:grpSpPr>
            <a:xfrm>
              <a:off x="2409377" y="4759485"/>
              <a:ext cx="288032" cy="272520"/>
              <a:chOff x="827584" y="4149080"/>
              <a:chExt cx="288032" cy="272520"/>
            </a:xfrm>
          </p:grpSpPr>
          <p:cxnSp>
            <p:nvCxnSpPr>
              <p:cNvPr id="77" name="Straight Connector 76"/>
              <p:cNvCxnSpPr/>
              <p:nvPr/>
            </p:nvCxnSpPr>
            <p:spPr bwMode="auto">
              <a:xfrm>
                <a:off x="827584" y="4149080"/>
                <a:ext cx="288032" cy="272520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8" name="Straight Connector 77"/>
              <p:cNvCxnSpPr/>
              <p:nvPr/>
            </p:nvCxnSpPr>
            <p:spPr bwMode="auto">
              <a:xfrm flipV="1">
                <a:off x="827584" y="4149080"/>
                <a:ext cx="288032" cy="272520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79" name="Group 78"/>
            <p:cNvGrpSpPr/>
            <p:nvPr/>
          </p:nvGrpSpPr>
          <p:grpSpPr>
            <a:xfrm>
              <a:off x="6407199" y="4759485"/>
              <a:ext cx="288032" cy="272520"/>
              <a:chOff x="827584" y="4149080"/>
              <a:chExt cx="288032" cy="272520"/>
            </a:xfrm>
          </p:grpSpPr>
          <p:cxnSp>
            <p:nvCxnSpPr>
              <p:cNvPr id="80" name="Straight Connector 79"/>
              <p:cNvCxnSpPr/>
              <p:nvPr/>
            </p:nvCxnSpPr>
            <p:spPr bwMode="auto">
              <a:xfrm>
                <a:off x="827584" y="4149080"/>
                <a:ext cx="288032" cy="272520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2" name="Straight Connector 81"/>
              <p:cNvCxnSpPr/>
              <p:nvPr/>
            </p:nvCxnSpPr>
            <p:spPr bwMode="auto">
              <a:xfrm flipV="1">
                <a:off x="827584" y="4149080"/>
                <a:ext cx="288032" cy="272520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18" name="TextBox 17"/>
          <p:cNvSpPr txBox="1"/>
          <p:nvPr/>
        </p:nvSpPr>
        <p:spPr>
          <a:xfrm>
            <a:off x="567773" y="6361211"/>
            <a:ext cx="3575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CH" sz="1400" dirty="0" smtClean="0"/>
              <a:t>* IMA: </a:t>
            </a:r>
            <a:r>
              <a:rPr lang="de-CH" sz="1400" dirty="0" err="1" smtClean="0"/>
              <a:t>Integrity</a:t>
            </a:r>
            <a:r>
              <a:rPr lang="de-CH" sz="1400" dirty="0" smtClean="0"/>
              <a:t> Measurement </a:t>
            </a:r>
            <a:r>
              <a:rPr lang="de-CH" sz="1400" dirty="0" err="1" smtClean="0"/>
              <a:t>Architecture</a:t>
            </a:r>
            <a:endParaRPr lang="de-CH" sz="1400" dirty="0"/>
          </a:p>
        </p:txBody>
      </p:sp>
    </p:spTree>
    <p:extLst>
      <p:ext uri="{BB962C8B-B14F-4D97-AF65-F5344CB8AC3E}">
        <p14:creationId xmlns:p14="http://schemas.microsoft.com/office/powerpoint/2010/main" val="10443005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Why</a:t>
            </a:r>
            <a:r>
              <a:rPr lang="de-CH" dirty="0" smtClean="0"/>
              <a:t> do Mutual TNC </a:t>
            </a:r>
            <a:r>
              <a:rPr lang="de-CH" dirty="0" err="1" smtClean="0"/>
              <a:t>Measurements</a:t>
            </a:r>
            <a:r>
              <a:rPr lang="de-CH" dirty="0" smtClean="0"/>
              <a:t>  </a:t>
            </a:r>
            <a:r>
              <a:rPr lang="de-CH" dirty="0" err="1" smtClean="0"/>
              <a:t>work</a:t>
            </a:r>
            <a:r>
              <a:rPr lang="de-CH" dirty="0" smtClean="0"/>
              <a:t>?</a:t>
            </a:r>
            <a:endParaRPr lang="en-US" dirty="0"/>
          </a:p>
        </p:txBody>
      </p:sp>
      <p:sp>
        <p:nvSpPr>
          <p:cNvPr id="933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7604" y="1580374"/>
            <a:ext cx="6876764" cy="3612747"/>
          </a:xfrm>
          <a:solidFill>
            <a:srgbClr val="FFFFCC"/>
          </a:solidFill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0                   </a:t>
            </a: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1                   2                   </a:t>
            </a:r>
            <a:r>
              <a:rPr lang="en-US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br>
              <a:rPr lang="en-US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0 </a:t>
            </a: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1 2 3 4 5 6 7 8 9 0 1 2 3 4 5 6 7 8 9 0 1 2 3 4 5 6 7 8 9 0 </a:t>
            </a:r>
            <a:r>
              <a:rPr lang="en-US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br>
              <a:rPr lang="en-US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+-+-+-+-+-+-+-+-+-+-+-+-+-+-+-+-+-+-+-+-+-+-+-+-+-+-+-+-+-+-+-+-+</a:t>
            </a:r>
            <a:br>
              <a:rPr lang="en-US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|    </a:t>
            </a: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Version    |</a:t>
            </a:r>
            <a:r>
              <a:rPr lang="en-US" sz="14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</a:t>
            </a: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|     Reserved                        | B-Type</a:t>
            </a:r>
            <a:r>
              <a:rPr lang="en-US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|</a:t>
            </a:r>
            <a:br>
              <a:rPr lang="en-US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+-+-+-+-+-+-+-+-+-+-+-+-+-+-+-+-+-+-+-+-+-+-+-+-+-+-+-+-+-+-+-+-+</a:t>
            </a:r>
            <a:br>
              <a:rPr lang="en-US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|                       Batch Length                            </a:t>
            </a:r>
            <a:r>
              <a:rPr lang="en-US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|</a:t>
            </a:r>
            <a:br>
              <a:rPr lang="en-US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+-+-+-+-+-+-+-+-+-+-+-+-+-+-+-+-+-+-+-+-+-+-+-+-+-+-+-+-+-+-+-+-+</a:t>
            </a:r>
          </a:p>
          <a:p>
            <a:pPr marL="0" indent="0">
              <a:buNone/>
            </a:pPr>
            <a:r>
              <a:rPr lang="en-US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Directionality (</a:t>
            </a:r>
            <a:r>
              <a:rPr lang="en-US" sz="14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</a:t>
            </a: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) (1 bit)</a:t>
            </a:r>
          </a:p>
          <a:p>
            <a:pPr marL="0" indent="0">
              <a:buNone/>
            </a:pPr>
            <a:r>
              <a:rPr lang="en-US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When </a:t>
            </a: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a </a:t>
            </a:r>
            <a:r>
              <a:rPr lang="en-US" sz="14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Posture Broker Client</a:t>
            </a: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 is sending this message, </a:t>
            </a:r>
            <a:r>
              <a:rPr lang="en-US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the</a:t>
            </a:r>
            <a:br>
              <a:rPr lang="en-US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Directionality bit MUST be set to </a:t>
            </a:r>
            <a:r>
              <a:rPr lang="en-US" sz="14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br>
              <a:rPr lang="en-US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When a </a:t>
            </a:r>
            <a:r>
              <a:rPr lang="en-US" sz="14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Posture Broker </a:t>
            </a:r>
            <a:r>
              <a:rPr lang="en-US" sz="14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Server </a:t>
            </a:r>
            <a:r>
              <a:rPr lang="en-US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is </a:t>
            </a: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sending this message, </a:t>
            </a:r>
            <a:r>
              <a:rPr lang="en-US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the</a:t>
            </a:r>
            <a:br>
              <a:rPr lang="en-US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Directionality bit MUST be set to </a:t>
            </a:r>
            <a:r>
              <a:rPr lang="en-US" sz="14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br>
              <a:rPr lang="en-US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400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This helps avoid any situation where two Posture Broker </a:t>
            </a:r>
            <a:r>
              <a:rPr lang="en-US" sz="1400" b="1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Clients</a:t>
            </a:r>
            <a:br>
              <a:rPr lang="en-US" sz="1400" b="1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b="1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or two </a:t>
            </a:r>
            <a:r>
              <a:rPr lang="en-US" sz="1400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Posture Broker Servers engage in a dialog</a:t>
            </a:r>
            <a:r>
              <a:rPr lang="en-US" sz="1400" b="1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 </a:t>
            </a:r>
            <a:r>
              <a:rPr lang="en-US" sz="1400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It also </a:t>
            </a:r>
            <a:r>
              <a:rPr lang="en-US" sz="1400" b="1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helps</a:t>
            </a:r>
            <a:br>
              <a:rPr lang="en-US" sz="1400" b="1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b="1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with debugging</a:t>
            </a:r>
            <a:r>
              <a:rPr lang="en-US" sz="1400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endParaRPr lang="en-US" sz="1400" b="1" dirty="0" smtClean="0">
              <a:solidFill>
                <a:srgbClr val="00B05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486400" y="6477000"/>
            <a:ext cx="76200" cy="76200"/>
          </a:xfrm>
          <a:prstGeom prst="rect">
            <a:avLst/>
          </a:prstGeom>
          <a:solidFill>
            <a:srgbClr val="003399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85725" tIns="42862" rIns="85725" bIns="42862" anchor="ctr"/>
          <a:lstStyle/>
          <a:p>
            <a:endParaRPr lang="de-CH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76263" y="1097772"/>
            <a:ext cx="7488634" cy="3953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85725" tIns="42862" rIns="85725" bIns="42862" numCol="1" anchor="t" anchorCtr="0" compatLnSpc="1">
            <a:prstTxWarp prst="textNoShape">
              <a:avLst/>
            </a:prstTxWarp>
          </a:bodyPr>
          <a:lstStyle>
            <a:lvl1pPr marL="317500" indent="-317500" algn="l" defTabSz="708025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FF3517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8975" indent="-231775" algn="l" defTabSz="7080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1060450" indent="-212725" algn="l" defTabSz="7080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517"/>
              </a:buClr>
              <a:buSzPct val="68000"/>
              <a:buFont typeface="Wingdings" pitchFamily="2" charset="2"/>
              <a:buChar char="n"/>
              <a:defRPr sz="1700">
                <a:solidFill>
                  <a:schemeClr val="tx1"/>
                </a:solidFill>
                <a:latin typeface="+mn-lt"/>
              </a:defRPr>
            </a:lvl3pPr>
            <a:lvl4pPr marL="1484313" indent="-211138" algn="l" defTabSz="7080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517"/>
              </a:buClr>
              <a:buSzPct val="50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+mn-lt"/>
              </a:defRPr>
            </a:lvl4pPr>
            <a:lvl5pPr marL="1909763" indent="-212725" algn="l" defTabSz="708025" rtl="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sz="1300">
                <a:solidFill>
                  <a:schemeClr val="tx1"/>
                </a:solidFill>
                <a:latin typeface="+mn-lt"/>
              </a:defRPr>
            </a:lvl5pPr>
            <a:lvl6pPr marL="2366963" indent="-212725" algn="l" defTabSz="708025" rtl="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sz="1300">
                <a:solidFill>
                  <a:schemeClr val="tx1"/>
                </a:solidFill>
                <a:latin typeface="+mn-lt"/>
              </a:defRPr>
            </a:lvl6pPr>
            <a:lvl7pPr marL="2824163" indent="-212725" algn="l" defTabSz="708025" rtl="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sz="1300">
                <a:solidFill>
                  <a:schemeClr val="tx1"/>
                </a:solidFill>
                <a:latin typeface="+mn-lt"/>
              </a:defRPr>
            </a:lvl7pPr>
            <a:lvl8pPr marL="3281363" indent="-212725" algn="l" defTabSz="708025" rtl="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sz="1300">
                <a:solidFill>
                  <a:schemeClr val="tx1"/>
                </a:solidFill>
                <a:latin typeface="+mn-lt"/>
              </a:defRPr>
            </a:lvl8pPr>
            <a:lvl9pPr marL="3738563" indent="-212725" algn="l" defTabSz="708025" rtl="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</a:pPr>
            <a:r>
              <a:rPr lang="en-US" kern="0" dirty="0" smtClean="0"/>
              <a:t>Definition of PB-TNC Batch Header in RFC 5793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76262" y="5280356"/>
            <a:ext cx="7956178" cy="10289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85725" tIns="42862" rIns="85725" bIns="42862" numCol="1" anchor="t" anchorCtr="0" compatLnSpc="1">
            <a:prstTxWarp prst="textNoShape">
              <a:avLst/>
            </a:prstTxWarp>
          </a:bodyPr>
          <a:lstStyle>
            <a:lvl1pPr marL="317500" indent="-317500" algn="l" defTabSz="708025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FF3517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8975" indent="-231775" algn="l" defTabSz="7080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1060450" indent="-212725" algn="l" defTabSz="7080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517"/>
              </a:buClr>
              <a:buSzPct val="68000"/>
              <a:buFont typeface="Wingdings" pitchFamily="2" charset="2"/>
              <a:buChar char="n"/>
              <a:defRPr sz="1700">
                <a:solidFill>
                  <a:schemeClr val="tx1"/>
                </a:solidFill>
                <a:latin typeface="+mn-lt"/>
              </a:defRPr>
            </a:lvl3pPr>
            <a:lvl4pPr marL="1484313" indent="-211138" algn="l" defTabSz="7080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517"/>
              </a:buClr>
              <a:buSzPct val="50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+mn-lt"/>
              </a:defRPr>
            </a:lvl4pPr>
            <a:lvl5pPr marL="1909763" indent="-212725" algn="l" defTabSz="708025" rtl="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sz="1300">
                <a:solidFill>
                  <a:schemeClr val="tx1"/>
                </a:solidFill>
                <a:latin typeface="+mn-lt"/>
              </a:defRPr>
            </a:lvl5pPr>
            <a:lvl6pPr marL="2366963" indent="-212725" algn="l" defTabSz="708025" rtl="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sz="1300">
                <a:solidFill>
                  <a:schemeClr val="tx1"/>
                </a:solidFill>
                <a:latin typeface="+mn-lt"/>
              </a:defRPr>
            </a:lvl6pPr>
            <a:lvl7pPr marL="2824163" indent="-212725" algn="l" defTabSz="708025" rtl="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sz="1300">
                <a:solidFill>
                  <a:schemeClr val="tx1"/>
                </a:solidFill>
                <a:latin typeface="+mn-lt"/>
              </a:defRPr>
            </a:lvl7pPr>
            <a:lvl8pPr marL="3281363" indent="-212725" algn="l" defTabSz="708025" rtl="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sz="1300">
                <a:solidFill>
                  <a:schemeClr val="tx1"/>
                </a:solidFill>
                <a:latin typeface="+mn-lt"/>
              </a:defRPr>
            </a:lvl8pPr>
            <a:lvl9pPr marL="3738563" indent="-212725" algn="l" defTabSz="708025" rtl="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</a:pPr>
            <a:r>
              <a:rPr lang="en-US" kern="0" dirty="0" smtClean="0">
                <a:solidFill>
                  <a:srgbClr val="FF0000"/>
                </a:solidFill>
              </a:rPr>
              <a:t>Idea:  </a:t>
            </a:r>
            <a:r>
              <a:rPr lang="en-US" kern="0" dirty="0"/>
              <a:t>U</a:t>
            </a:r>
            <a:r>
              <a:rPr lang="en-US" kern="0" dirty="0" smtClean="0"/>
              <a:t>se the </a:t>
            </a:r>
            <a:r>
              <a:rPr lang="en-US" kern="0" dirty="0" smtClean="0">
                <a:solidFill>
                  <a:srgbClr val="FF0000"/>
                </a:solidFill>
              </a:rPr>
              <a:t>Directionality Flag </a:t>
            </a:r>
            <a:r>
              <a:rPr lang="en-US" kern="0" dirty="0" smtClean="0"/>
              <a:t>to multiplex two IF-TNCCS 2.0 connections in opposite directions over a common IF-T transport channel.</a:t>
            </a:r>
          </a:p>
        </p:txBody>
      </p:sp>
    </p:spTree>
    <p:extLst>
      <p:ext uri="{BB962C8B-B14F-4D97-AF65-F5344CB8AC3E}">
        <p14:creationId xmlns:p14="http://schemas.microsoft.com/office/powerpoint/2010/main" val="41228016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PB-TNC Mutual </a:t>
            </a:r>
            <a:r>
              <a:rPr lang="de-CH" dirty="0" err="1" smtClean="0"/>
              <a:t>Capability</a:t>
            </a:r>
            <a:r>
              <a:rPr lang="de-CH" dirty="0" smtClean="0"/>
              <a:t> </a:t>
            </a:r>
            <a:r>
              <a:rPr lang="de-CH" dirty="0" err="1" smtClean="0"/>
              <a:t>Announcement</a:t>
            </a:r>
            <a:endParaRPr lang="en-US" dirty="0"/>
          </a:p>
        </p:txBody>
      </p:sp>
      <p:sp>
        <p:nvSpPr>
          <p:cNvPr id="933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7604" y="1580374"/>
            <a:ext cx="6876764" cy="4656938"/>
          </a:xfrm>
          <a:solidFill>
            <a:srgbClr val="FFFFCC"/>
          </a:solidFill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0                   </a:t>
            </a: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1                   2                   </a:t>
            </a:r>
            <a:r>
              <a:rPr lang="en-US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br>
              <a:rPr lang="en-US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0 </a:t>
            </a: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1 2 3 4 5 6 7 8 9 0 1 2 3 4 5 6 7 8 9 0 1 2 3 4 5 6 7 8 9 0 </a:t>
            </a:r>
            <a:r>
              <a:rPr lang="en-US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br>
              <a:rPr lang="en-US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+-+-+-+-+-+-+-+-+-+-+-+-+-+-+-+-+-+-+-+-+-+-+-+-+-+-+-+-+-+-+-+-+</a:t>
            </a:r>
            <a:br>
              <a:rPr lang="en-US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|     </a:t>
            </a: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Flags     |               PB-TNC Vendor ID                </a:t>
            </a:r>
            <a:r>
              <a:rPr lang="en-US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|</a:t>
            </a:r>
            <a:br>
              <a:rPr lang="en-US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+-+-+-+-+-+-+-+-+-+-+-+-+-+-+-+-+-+-+-+-+-+-+-+-+-+-+-+-+-+-+-+-+</a:t>
            </a:r>
            <a:br>
              <a:rPr lang="en-US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|                       PB-TNC Message Type                     </a:t>
            </a:r>
            <a:r>
              <a:rPr lang="en-US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|</a:t>
            </a:r>
            <a:br>
              <a:rPr lang="en-US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+-+-+-+-+-+-+-+-+-+-+-+-+-+-+-+-+-+-+-+-+-+-+-+-+-+-+-+-+-+-+-+-+</a:t>
            </a:r>
            <a:br>
              <a:rPr lang="en-US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|                      PB-TNC Message Length                    </a:t>
            </a:r>
            <a:r>
              <a:rPr lang="en-US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|</a:t>
            </a:r>
            <a:br>
              <a:rPr lang="en-US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+-+-+-+-+-+-+-+-+-+-+-+-+-+-+-+-+-+-+-+-+-+-+-+-+-+-+-+-+-+-+-+-+</a:t>
            </a: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|</a:t>
            </a:r>
            <a:r>
              <a:rPr lang="en-US" sz="14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</a:t>
            </a: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|</a:t>
            </a:r>
            <a:r>
              <a:rPr lang="en-US" sz="14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</a:t>
            </a: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|                      Reserved                             </a:t>
            </a:r>
            <a:r>
              <a:rPr lang="en-US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|</a:t>
            </a:r>
            <a:br>
              <a:rPr lang="en-US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+-+-+-+-+-+-+-+-+-+-+-+-+-+-+-+-+-+-+-+-+-+-+-+-+-+-+-+-+-+-+-+-+</a:t>
            </a:r>
          </a:p>
          <a:p>
            <a:pPr marL="0" indent="0">
              <a:buNone/>
            </a:pPr>
            <a:r>
              <a:rPr lang="en-US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PB-TNC Vendor ID  (24 bits)</a:t>
            </a:r>
            <a:br>
              <a:rPr lang="en-US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0x00902A  (ITA-HSR)</a:t>
            </a:r>
          </a:p>
          <a:p>
            <a:pPr marL="0" indent="0">
              <a:buNone/>
            </a:pPr>
            <a:r>
              <a:rPr lang="en-US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PB-TNC Message Type  (32 </a:t>
            </a: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bits)</a:t>
            </a:r>
            <a:b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0x00000001  (PB-Mutual-Capability)</a:t>
            </a:r>
          </a:p>
          <a:p>
            <a:pPr marL="0" indent="0">
              <a:buNone/>
            </a:pP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PB-TNC </a:t>
            </a: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Message Type </a:t>
            </a:r>
            <a:r>
              <a:rPr lang="en-US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32 bits)</a:t>
            </a:r>
            <a:b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16 (bytes)</a:t>
            </a:r>
            <a:endParaRPr lang="en-US" sz="1400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Half-Duplex Capability (</a:t>
            </a:r>
            <a:r>
              <a:rPr lang="en-US" sz="14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</a:t>
            </a:r>
            <a:r>
              <a:rPr lang="en-US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)  (1 bit)</a:t>
            </a:r>
            <a:br>
              <a:rPr lang="en-US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Full-Duplex Capability (</a:t>
            </a:r>
            <a:r>
              <a:rPr lang="en-US" sz="14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</a:t>
            </a:r>
            <a:r>
              <a:rPr lang="en-US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)  (1 bit)</a:t>
            </a:r>
            <a:endParaRPr lang="en-US" sz="1400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US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b="1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486400" y="6477000"/>
            <a:ext cx="76200" cy="76200"/>
          </a:xfrm>
          <a:prstGeom prst="rect">
            <a:avLst/>
          </a:prstGeom>
          <a:solidFill>
            <a:srgbClr val="003399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85725" tIns="42862" rIns="85725" bIns="42862" anchor="ctr"/>
          <a:lstStyle/>
          <a:p>
            <a:endParaRPr lang="de-CH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76263" y="1097772"/>
            <a:ext cx="7488634" cy="3953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85725" tIns="42862" rIns="85725" bIns="42862" numCol="1" anchor="t" anchorCtr="0" compatLnSpc="1">
            <a:prstTxWarp prst="textNoShape">
              <a:avLst/>
            </a:prstTxWarp>
          </a:bodyPr>
          <a:lstStyle>
            <a:lvl1pPr marL="317500" indent="-317500" algn="l" defTabSz="708025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FF3517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8975" indent="-231775" algn="l" defTabSz="7080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1060450" indent="-212725" algn="l" defTabSz="7080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517"/>
              </a:buClr>
              <a:buSzPct val="68000"/>
              <a:buFont typeface="Wingdings" pitchFamily="2" charset="2"/>
              <a:buChar char="n"/>
              <a:defRPr sz="1700">
                <a:solidFill>
                  <a:schemeClr val="tx1"/>
                </a:solidFill>
                <a:latin typeface="+mn-lt"/>
              </a:defRPr>
            </a:lvl3pPr>
            <a:lvl4pPr marL="1484313" indent="-211138" algn="l" defTabSz="7080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517"/>
              </a:buClr>
              <a:buSzPct val="50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+mn-lt"/>
              </a:defRPr>
            </a:lvl4pPr>
            <a:lvl5pPr marL="1909763" indent="-212725" algn="l" defTabSz="708025" rtl="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sz="1300">
                <a:solidFill>
                  <a:schemeClr val="tx1"/>
                </a:solidFill>
                <a:latin typeface="+mn-lt"/>
              </a:defRPr>
            </a:lvl5pPr>
            <a:lvl6pPr marL="2366963" indent="-212725" algn="l" defTabSz="708025" rtl="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sz="1300">
                <a:solidFill>
                  <a:schemeClr val="tx1"/>
                </a:solidFill>
                <a:latin typeface="+mn-lt"/>
              </a:defRPr>
            </a:lvl6pPr>
            <a:lvl7pPr marL="2824163" indent="-212725" algn="l" defTabSz="708025" rtl="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sz="1300">
                <a:solidFill>
                  <a:schemeClr val="tx1"/>
                </a:solidFill>
                <a:latin typeface="+mn-lt"/>
              </a:defRPr>
            </a:lvl7pPr>
            <a:lvl8pPr marL="3281363" indent="-212725" algn="l" defTabSz="708025" rtl="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sz="1300">
                <a:solidFill>
                  <a:schemeClr val="tx1"/>
                </a:solidFill>
                <a:latin typeface="+mn-lt"/>
              </a:defRPr>
            </a:lvl8pPr>
            <a:lvl9pPr marL="3738563" indent="-212725" algn="l" defTabSz="708025" rtl="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</a:pPr>
            <a:r>
              <a:rPr lang="en-US" kern="0" dirty="0" smtClean="0"/>
              <a:t>PB-Mutual-Capability Message defined in ITA-HSR Namespace</a:t>
            </a:r>
          </a:p>
        </p:txBody>
      </p:sp>
    </p:spTree>
    <p:extLst>
      <p:ext uri="{BB962C8B-B14F-4D97-AF65-F5344CB8AC3E}">
        <p14:creationId xmlns:p14="http://schemas.microsoft.com/office/powerpoint/2010/main" val="35154806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Mutual </a:t>
            </a:r>
            <a:r>
              <a:rPr lang="de-CH" dirty="0" err="1" smtClean="0"/>
              <a:t>Measurements</a:t>
            </a:r>
            <a:r>
              <a:rPr lang="de-CH" dirty="0" smtClean="0"/>
              <a:t> in Half-Duplex Mode</a:t>
            </a:r>
            <a:endParaRPr lang="en-US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486400" y="6477000"/>
            <a:ext cx="76200" cy="76200"/>
          </a:xfrm>
          <a:prstGeom prst="rect">
            <a:avLst/>
          </a:prstGeom>
          <a:solidFill>
            <a:srgbClr val="003399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85725" tIns="42862" rIns="85725" bIns="42862" anchor="ctr"/>
          <a:lstStyle/>
          <a:p>
            <a:endParaRPr lang="de-CH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679800"/>
              </p:ext>
            </p:extLst>
          </p:nvPr>
        </p:nvGraphicFramePr>
        <p:xfrm>
          <a:off x="592907" y="1052511"/>
          <a:ext cx="7992179" cy="460873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98436"/>
                <a:gridCol w="381075"/>
                <a:gridCol w="3996444"/>
                <a:gridCol w="417788"/>
                <a:gridCol w="1598436"/>
              </a:tblGrid>
              <a:tr h="393284">
                <a:tc>
                  <a:txBody>
                    <a:bodyPr/>
                    <a:lstStyle/>
                    <a:p>
                      <a:pPr algn="ctr"/>
                      <a:r>
                        <a:rPr lang="de-CH" sz="1800" dirty="0" smtClean="0">
                          <a:latin typeface="+mj-lt"/>
                          <a:cs typeface="Consolas" panose="020B0609020204030204" pitchFamily="49" charset="0"/>
                        </a:rPr>
                        <a:t>Initiator</a:t>
                      </a:r>
                      <a:endParaRPr lang="de-CH" sz="1800" dirty="0">
                        <a:latin typeface="+mj-lt"/>
                        <a:cs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800" dirty="0">
                        <a:latin typeface="+mj-lt"/>
                        <a:cs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dirty="0" smtClean="0">
                          <a:latin typeface="+mj-lt"/>
                          <a:cs typeface="Consolas" panose="020B0609020204030204" pitchFamily="49" charset="0"/>
                        </a:rPr>
                        <a:t>PB-TNC</a:t>
                      </a:r>
                      <a:r>
                        <a:rPr lang="de-CH" sz="1800" baseline="0" dirty="0" smtClean="0">
                          <a:latin typeface="+mj-lt"/>
                          <a:cs typeface="Consolas" panose="020B0609020204030204" pitchFamily="49" charset="0"/>
                        </a:rPr>
                        <a:t> Batch[PB-TNC Messages]</a:t>
                      </a:r>
                      <a:endParaRPr lang="de-CH" sz="1800" dirty="0">
                        <a:latin typeface="+mj-lt"/>
                        <a:cs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800" dirty="0" smtClean="0">
                        <a:latin typeface="+mj-lt"/>
                        <a:cs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dirty="0" err="1" smtClean="0">
                          <a:latin typeface="+mj-lt"/>
                          <a:cs typeface="Consolas" panose="020B0609020204030204" pitchFamily="49" charset="0"/>
                        </a:rPr>
                        <a:t>Responder</a:t>
                      </a:r>
                      <a:endParaRPr lang="de-CH" sz="1800" dirty="0">
                        <a:latin typeface="+mj-lt"/>
                        <a:cs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383223">
                <a:tc>
                  <a:txBody>
                    <a:bodyPr/>
                    <a:lstStyle/>
                    <a:p>
                      <a:pPr algn="ctr"/>
                      <a:r>
                        <a:rPr lang="de-CH" sz="18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TNC Client</a:t>
                      </a:r>
                      <a:endParaRPr lang="de-CH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  <a:sym typeface="Wingdings" panose="05000000000000000000" pitchFamily="2" charset="2"/>
                        </a:rPr>
                        <a:t></a:t>
                      </a:r>
                      <a:endParaRPr lang="de-CH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CDATA[PB-MUTUAL, PB-PA]</a:t>
                      </a:r>
                      <a:endParaRPr lang="de-CH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  <a:sym typeface="Wingdings" panose="05000000000000000000" pitchFamily="2" charset="2"/>
                        </a:rPr>
                        <a:t></a:t>
                      </a:r>
                      <a:endParaRPr lang="de-CH" sz="1800" dirty="0" smtClean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TNC Server</a:t>
                      </a:r>
                      <a:endParaRPr lang="de-CH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solidFill>
                      <a:srgbClr val="00FF99"/>
                    </a:solidFill>
                  </a:tcPr>
                </a:tc>
              </a:tr>
              <a:tr h="383223">
                <a:tc>
                  <a:txBody>
                    <a:bodyPr/>
                    <a:lstStyle/>
                    <a:p>
                      <a:pPr algn="ctr"/>
                      <a:r>
                        <a:rPr lang="de-CH" sz="18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TNC Client</a:t>
                      </a:r>
                      <a:endParaRPr lang="de-CH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  <a:sym typeface="Wingdings" panose="05000000000000000000" pitchFamily="2" charset="2"/>
                        </a:rPr>
                        <a:t></a:t>
                      </a:r>
                      <a:endParaRPr lang="de-CH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SDATA[PB-MUTUAL,</a:t>
                      </a:r>
                      <a:r>
                        <a:rPr lang="de-CH" sz="1800" baseline="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PB-PA]</a:t>
                      </a:r>
                      <a:endParaRPr lang="de-CH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  <a:sym typeface="Wingdings" panose="05000000000000000000" pitchFamily="2" charset="2"/>
                        </a:rPr>
                        <a:t></a:t>
                      </a:r>
                      <a:endParaRPr lang="de-CH" sz="1800" dirty="0" smtClean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TNC Server</a:t>
                      </a:r>
                      <a:endParaRPr lang="de-CH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solidFill>
                      <a:srgbClr val="66FFCC"/>
                    </a:solidFill>
                  </a:tcPr>
                </a:tc>
              </a:tr>
              <a:tr h="383223">
                <a:tc>
                  <a:txBody>
                    <a:bodyPr/>
                    <a:lstStyle/>
                    <a:p>
                      <a:pPr algn="ctr"/>
                      <a:r>
                        <a:rPr lang="de-CH" sz="18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TNC Server</a:t>
                      </a:r>
                      <a:endParaRPr lang="de-CH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  <a:sym typeface="Wingdings" panose="05000000000000000000" pitchFamily="2" charset="2"/>
                        </a:rPr>
                        <a:t></a:t>
                      </a:r>
                      <a:endParaRPr lang="de-CH" sz="1800" dirty="0" smtClean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SDATA[]</a:t>
                      </a:r>
                      <a:endParaRPr lang="de-CH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  <a:sym typeface="Wingdings" panose="05000000000000000000" pitchFamily="2" charset="2"/>
                        </a:rPr>
                        <a:t></a:t>
                      </a:r>
                      <a:endParaRPr lang="de-CH" sz="1800" dirty="0" smtClean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TNC Client</a:t>
                      </a:r>
                      <a:endParaRPr lang="de-CH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solidFill>
                      <a:srgbClr val="FFCC66"/>
                    </a:solidFill>
                  </a:tcPr>
                </a:tc>
              </a:tr>
              <a:tr h="383223">
                <a:tc>
                  <a:txBody>
                    <a:bodyPr/>
                    <a:lstStyle/>
                    <a:p>
                      <a:pPr algn="ctr"/>
                      <a:r>
                        <a:rPr lang="de-CH" sz="18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TNC Server</a:t>
                      </a:r>
                      <a:endParaRPr lang="de-CH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  <a:sym typeface="Wingdings" panose="05000000000000000000" pitchFamily="2" charset="2"/>
                        </a:rPr>
                        <a:t></a:t>
                      </a:r>
                      <a:endParaRPr lang="de-CH" sz="1800" dirty="0" smtClean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CDATA[PB-PA]</a:t>
                      </a:r>
                      <a:endParaRPr lang="de-CH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  <a:sym typeface="Wingdings" panose="05000000000000000000" pitchFamily="2" charset="2"/>
                        </a:rPr>
                        <a:t></a:t>
                      </a:r>
                      <a:endParaRPr lang="de-CH" sz="1800" dirty="0" smtClean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TNC Client</a:t>
                      </a:r>
                      <a:endParaRPr lang="de-CH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solidFill>
                      <a:srgbClr val="FF9933"/>
                    </a:solidFill>
                  </a:tcPr>
                </a:tc>
              </a:tr>
              <a:tr h="383223">
                <a:tc>
                  <a:txBody>
                    <a:bodyPr/>
                    <a:lstStyle/>
                    <a:p>
                      <a:pPr algn="ctr"/>
                      <a:r>
                        <a:rPr lang="de-CH" sz="18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TNC Client</a:t>
                      </a:r>
                      <a:endParaRPr lang="de-CH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  <a:sym typeface="Wingdings" panose="05000000000000000000" pitchFamily="2" charset="2"/>
                        </a:rPr>
                        <a:t></a:t>
                      </a:r>
                      <a:endParaRPr lang="de-CH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CDATA[PB-PA]</a:t>
                      </a:r>
                      <a:endParaRPr lang="de-CH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  <a:sym typeface="Wingdings" panose="05000000000000000000" pitchFamily="2" charset="2"/>
                        </a:rPr>
                        <a:t></a:t>
                      </a:r>
                      <a:endParaRPr lang="de-CH" sz="1800" dirty="0" smtClean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TNC Server</a:t>
                      </a:r>
                      <a:endParaRPr lang="de-CH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solidFill>
                      <a:srgbClr val="00FF99"/>
                    </a:solidFill>
                  </a:tcPr>
                </a:tc>
              </a:tr>
              <a:tr h="383223">
                <a:tc>
                  <a:txBody>
                    <a:bodyPr/>
                    <a:lstStyle/>
                    <a:p>
                      <a:pPr algn="ctr"/>
                      <a:r>
                        <a:rPr lang="de-CH" sz="18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TNC Client</a:t>
                      </a:r>
                      <a:endParaRPr lang="de-CH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  <a:sym typeface="Wingdings" panose="05000000000000000000" pitchFamily="2" charset="2"/>
                        </a:rPr>
                        <a:t></a:t>
                      </a:r>
                      <a:endParaRPr lang="de-CH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RESULT[PB-ASSESSMENT</a:t>
                      </a:r>
                      <a:r>
                        <a:rPr lang="de-CH" sz="1800" baseline="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]</a:t>
                      </a:r>
                      <a:endParaRPr lang="de-CH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  <a:sym typeface="Wingdings" panose="05000000000000000000" pitchFamily="2" charset="2"/>
                        </a:rPr>
                        <a:t></a:t>
                      </a:r>
                      <a:endParaRPr lang="de-CH" sz="1800" dirty="0" smtClean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TNC Server</a:t>
                      </a:r>
                      <a:endParaRPr lang="de-CH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solidFill>
                      <a:srgbClr val="66FFCC"/>
                    </a:solidFill>
                  </a:tcPr>
                </a:tc>
              </a:tr>
              <a:tr h="383223">
                <a:tc>
                  <a:txBody>
                    <a:bodyPr/>
                    <a:lstStyle/>
                    <a:p>
                      <a:pPr algn="ctr"/>
                      <a:r>
                        <a:rPr lang="de-CH" sz="18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TNC Server</a:t>
                      </a:r>
                      <a:endParaRPr lang="de-CH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  <a:sym typeface="Wingdings" panose="05000000000000000000" pitchFamily="2" charset="2"/>
                        </a:rPr>
                        <a:t></a:t>
                      </a:r>
                      <a:endParaRPr lang="de-CH" sz="1800" dirty="0" smtClean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SDATA[PB-PA]</a:t>
                      </a:r>
                      <a:endParaRPr lang="de-CH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  <a:sym typeface="Wingdings" panose="05000000000000000000" pitchFamily="2" charset="2"/>
                        </a:rPr>
                        <a:t></a:t>
                      </a:r>
                      <a:endParaRPr lang="de-CH" sz="1800" dirty="0" smtClean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TNC Client</a:t>
                      </a:r>
                      <a:endParaRPr lang="de-CH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solidFill>
                      <a:srgbClr val="FFCC66"/>
                    </a:solidFill>
                  </a:tcPr>
                </a:tc>
              </a:tr>
              <a:tr h="383223">
                <a:tc>
                  <a:txBody>
                    <a:bodyPr/>
                    <a:lstStyle/>
                    <a:p>
                      <a:pPr algn="ctr"/>
                      <a:r>
                        <a:rPr lang="de-CH" sz="18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TNC Server</a:t>
                      </a:r>
                      <a:endParaRPr lang="de-CH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  <a:sym typeface="Wingdings" panose="05000000000000000000" pitchFamily="2" charset="2"/>
                        </a:rPr>
                        <a:t></a:t>
                      </a:r>
                      <a:endParaRPr lang="de-CH" sz="1800" dirty="0" smtClean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CDATA[PB-PA]</a:t>
                      </a:r>
                      <a:endParaRPr lang="de-CH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  <a:sym typeface="Wingdings" panose="05000000000000000000" pitchFamily="2" charset="2"/>
                        </a:rPr>
                        <a:t></a:t>
                      </a:r>
                      <a:endParaRPr lang="de-CH" sz="1800" dirty="0" smtClean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TNC Client</a:t>
                      </a:r>
                      <a:endParaRPr lang="de-CH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solidFill>
                      <a:srgbClr val="FF9933"/>
                    </a:solidFill>
                  </a:tcPr>
                </a:tc>
              </a:tr>
              <a:tr h="383223">
                <a:tc>
                  <a:txBody>
                    <a:bodyPr/>
                    <a:lstStyle/>
                    <a:p>
                      <a:pPr algn="ctr"/>
                      <a:r>
                        <a:rPr lang="de-CH" sz="18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TNC Server</a:t>
                      </a:r>
                      <a:endParaRPr lang="de-CH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  <a:sym typeface="Wingdings" panose="05000000000000000000" pitchFamily="2" charset="2"/>
                        </a:rPr>
                        <a:t></a:t>
                      </a:r>
                      <a:endParaRPr lang="de-CH" sz="1800" dirty="0" smtClean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RESULT[PB-ASSESSMENT]</a:t>
                      </a:r>
                      <a:endParaRPr lang="de-CH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  <a:sym typeface="Wingdings" panose="05000000000000000000" pitchFamily="2" charset="2"/>
                        </a:rPr>
                        <a:t></a:t>
                      </a:r>
                      <a:endParaRPr lang="de-CH" sz="1800" dirty="0" smtClean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TNC Client</a:t>
                      </a:r>
                      <a:endParaRPr lang="de-CH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solidFill>
                      <a:srgbClr val="FFCC66"/>
                    </a:solidFill>
                  </a:tcPr>
                </a:tc>
              </a:tr>
              <a:tr h="383223">
                <a:tc>
                  <a:txBody>
                    <a:bodyPr/>
                    <a:lstStyle/>
                    <a:p>
                      <a:pPr algn="ctr"/>
                      <a:r>
                        <a:rPr lang="de-CH" sz="18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TNC Server</a:t>
                      </a:r>
                      <a:endParaRPr lang="de-CH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  <a:sym typeface="Wingdings" panose="05000000000000000000" pitchFamily="2" charset="2"/>
                        </a:rPr>
                        <a:t></a:t>
                      </a:r>
                      <a:endParaRPr lang="de-CH" sz="1800" dirty="0" smtClean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CLOSE[]</a:t>
                      </a:r>
                      <a:endParaRPr lang="de-CH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  <a:sym typeface="Wingdings" panose="05000000000000000000" pitchFamily="2" charset="2"/>
                        </a:rPr>
                        <a:t></a:t>
                      </a:r>
                      <a:endParaRPr lang="de-CH" sz="1800" dirty="0" smtClean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TNC Client</a:t>
                      </a:r>
                      <a:endParaRPr lang="de-CH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solidFill>
                      <a:srgbClr val="FF9933"/>
                    </a:solidFill>
                  </a:tcPr>
                </a:tc>
              </a:tr>
              <a:tr h="383223">
                <a:tc>
                  <a:txBody>
                    <a:bodyPr/>
                    <a:lstStyle/>
                    <a:p>
                      <a:pPr algn="ctr"/>
                      <a:r>
                        <a:rPr lang="de-CH" sz="18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TNC Client</a:t>
                      </a:r>
                      <a:endParaRPr lang="de-CH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  <a:sym typeface="Wingdings" panose="05000000000000000000" pitchFamily="2" charset="2"/>
                        </a:rPr>
                        <a:t></a:t>
                      </a:r>
                      <a:endParaRPr lang="de-CH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CLOSE[]</a:t>
                      </a:r>
                      <a:endParaRPr lang="de-CH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  <a:sym typeface="Wingdings" panose="05000000000000000000" pitchFamily="2" charset="2"/>
                        </a:rPr>
                        <a:t></a:t>
                      </a:r>
                      <a:endParaRPr lang="de-CH" sz="1800" dirty="0" smtClean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TNC Server</a:t>
                      </a:r>
                      <a:endParaRPr lang="de-CH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solidFill>
                      <a:srgbClr val="00FF99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76263" y="5725108"/>
            <a:ext cx="7488634" cy="828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85725" tIns="42862" rIns="85725" bIns="42862" numCol="1" anchor="t" anchorCtr="0" compatLnSpc="1">
            <a:prstTxWarp prst="textNoShape">
              <a:avLst/>
            </a:prstTxWarp>
          </a:bodyPr>
          <a:lstStyle>
            <a:lvl1pPr marL="317500" indent="-317500" algn="l" defTabSz="708025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FF3517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8975" indent="-231775" algn="l" defTabSz="7080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1060450" indent="-212725" algn="l" defTabSz="7080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517"/>
              </a:buClr>
              <a:buSzPct val="68000"/>
              <a:buFont typeface="Wingdings" pitchFamily="2" charset="2"/>
              <a:buChar char="n"/>
              <a:defRPr sz="1700">
                <a:solidFill>
                  <a:schemeClr val="tx1"/>
                </a:solidFill>
                <a:latin typeface="+mn-lt"/>
              </a:defRPr>
            </a:lvl3pPr>
            <a:lvl4pPr marL="1484313" indent="-211138" algn="l" defTabSz="7080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517"/>
              </a:buClr>
              <a:buSzPct val="50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+mn-lt"/>
              </a:defRPr>
            </a:lvl4pPr>
            <a:lvl5pPr marL="1909763" indent="-212725" algn="l" defTabSz="708025" rtl="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sz="1300">
                <a:solidFill>
                  <a:schemeClr val="tx1"/>
                </a:solidFill>
                <a:latin typeface="+mn-lt"/>
              </a:defRPr>
            </a:lvl5pPr>
            <a:lvl6pPr marL="2366963" indent="-212725" algn="l" defTabSz="708025" rtl="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sz="1300">
                <a:solidFill>
                  <a:schemeClr val="tx1"/>
                </a:solidFill>
                <a:latin typeface="+mn-lt"/>
              </a:defRPr>
            </a:lvl6pPr>
            <a:lvl7pPr marL="2824163" indent="-212725" algn="l" defTabSz="708025" rtl="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sz="1300">
                <a:solidFill>
                  <a:schemeClr val="tx1"/>
                </a:solidFill>
                <a:latin typeface="+mn-lt"/>
              </a:defRPr>
            </a:lvl7pPr>
            <a:lvl8pPr marL="3281363" indent="-212725" algn="l" defTabSz="708025" rtl="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sz="1300">
                <a:solidFill>
                  <a:schemeClr val="tx1"/>
                </a:solidFill>
                <a:latin typeface="+mn-lt"/>
              </a:defRPr>
            </a:lvl8pPr>
            <a:lvl9pPr marL="3738563" indent="-212725" algn="l" defTabSz="708025" rtl="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500"/>
              </a:spcBef>
              <a:buFontTx/>
            </a:pPr>
            <a:r>
              <a:rPr lang="en-US" kern="0" dirty="0" smtClean="0"/>
              <a:t>The initiating TNC </a:t>
            </a:r>
            <a:r>
              <a:rPr lang="en-US" kern="0" dirty="0"/>
              <a:t>c</a:t>
            </a:r>
            <a:r>
              <a:rPr lang="en-US" kern="0" dirty="0" smtClean="0"/>
              <a:t>lient sends CLOSE batch last</a:t>
            </a:r>
          </a:p>
          <a:p>
            <a:pPr>
              <a:spcBef>
                <a:spcPts val="500"/>
              </a:spcBef>
              <a:buFontTx/>
            </a:pPr>
            <a:r>
              <a:rPr lang="en-US" kern="0" dirty="0" smtClean="0"/>
              <a:t>Works over PT-EAP and PT-TLS</a:t>
            </a:r>
          </a:p>
        </p:txBody>
      </p:sp>
    </p:spTree>
    <p:extLst>
      <p:ext uri="{BB962C8B-B14F-4D97-AF65-F5344CB8AC3E}">
        <p14:creationId xmlns:p14="http://schemas.microsoft.com/office/powerpoint/2010/main" val="22693769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Mutual </a:t>
            </a:r>
            <a:r>
              <a:rPr lang="de-CH" dirty="0" err="1" smtClean="0"/>
              <a:t>Measurements</a:t>
            </a:r>
            <a:r>
              <a:rPr lang="de-CH" dirty="0" smtClean="0"/>
              <a:t> in </a:t>
            </a:r>
            <a:r>
              <a:rPr lang="de-CH" dirty="0" err="1" smtClean="0"/>
              <a:t>Full</a:t>
            </a:r>
            <a:r>
              <a:rPr lang="de-CH" dirty="0" smtClean="0"/>
              <a:t>-Duplex Mode</a:t>
            </a:r>
            <a:endParaRPr lang="en-US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486400" y="6477000"/>
            <a:ext cx="76200" cy="76200"/>
          </a:xfrm>
          <a:prstGeom prst="rect">
            <a:avLst/>
          </a:prstGeom>
          <a:solidFill>
            <a:srgbClr val="003399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85725" tIns="42862" rIns="85725" bIns="42862" anchor="ctr"/>
          <a:lstStyle/>
          <a:p>
            <a:endParaRPr lang="de-CH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113837"/>
              </p:ext>
            </p:extLst>
          </p:nvPr>
        </p:nvGraphicFramePr>
        <p:xfrm>
          <a:off x="576263" y="1089026"/>
          <a:ext cx="7992179" cy="417671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98436"/>
                <a:gridCol w="417081"/>
                <a:gridCol w="3960438"/>
                <a:gridCol w="417788"/>
                <a:gridCol w="1598436"/>
              </a:tblGrid>
              <a:tr h="393212">
                <a:tc>
                  <a:txBody>
                    <a:bodyPr/>
                    <a:lstStyle/>
                    <a:p>
                      <a:pPr algn="ctr"/>
                      <a:r>
                        <a:rPr lang="de-CH" sz="1800" dirty="0" smtClean="0">
                          <a:latin typeface="+mj-lt"/>
                          <a:cs typeface="Consolas" panose="020B0609020204030204" pitchFamily="49" charset="0"/>
                        </a:rPr>
                        <a:t>Initiator</a:t>
                      </a:r>
                      <a:endParaRPr lang="de-CH" sz="1800" dirty="0">
                        <a:latin typeface="+mj-lt"/>
                        <a:cs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800" dirty="0">
                        <a:latin typeface="+mj-lt"/>
                        <a:cs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dirty="0" smtClean="0">
                          <a:latin typeface="+mj-lt"/>
                          <a:cs typeface="Consolas" panose="020B0609020204030204" pitchFamily="49" charset="0"/>
                        </a:rPr>
                        <a:t>PB-TNC</a:t>
                      </a:r>
                      <a:r>
                        <a:rPr lang="de-CH" sz="1800" baseline="0" dirty="0" smtClean="0">
                          <a:latin typeface="+mj-lt"/>
                          <a:cs typeface="Consolas" panose="020B0609020204030204" pitchFamily="49" charset="0"/>
                        </a:rPr>
                        <a:t> Batch[PB-TNC Messages]</a:t>
                      </a:r>
                      <a:endParaRPr lang="de-CH" sz="1800" dirty="0">
                        <a:latin typeface="+mj-lt"/>
                        <a:cs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800" dirty="0" smtClean="0">
                        <a:latin typeface="+mj-lt"/>
                        <a:cs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dirty="0" err="1" smtClean="0">
                          <a:latin typeface="+mj-lt"/>
                          <a:cs typeface="Consolas" panose="020B0609020204030204" pitchFamily="49" charset="0"/>
                        </a:rPr>
                        <a:t>Responder</a:t>
                      </a:r>
                      <a:endParaRPr lang="de-CH" sz="1800" dirty="0">
                        <a:latin typeface="+mj-lt"/>
                        <a:cs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378350">
                <a:tc>
                  <a:txBody>
                    <a:bodyPr/>
                    <a:lstStyle/>
                    <a:p>
                      <a:pPr algn="ctr"/>
                      <a:r>
                        <a:rPr lang="de-CH" sz="18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TNC Client</a:t>
                      </a:r>
                      <a:endParaRPr lang="de-CH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  <a:sym typeface="Wingdings" panose="05000000000000000000" pitchFamily="2" charset="2"/>
                        </a:rPr>
                        <a:t></a:t>
                      </a:r>
                      <a:endParaRPr lang="de-CH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CDATA[PB-MUTUAL, PB-PA]</a:t>
                      </a:r>
                      <a:endParaRPr lang="de-CH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  <a:sym typeface="Wingdings" panose="05000000000000000000" pitchFamily="2" charset="2"/>
                        </a:rPr>
                        <a:t></a:t>
                      </a:r>
                      <a:endParaRPr lang="de-CH" sz="1800" dirty="0" smtClean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TNC Server</a:t>
                      </a:r>
                      <a:endParaRPr lang="de-CH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solidFill>
                      <a:srgbClr val="00FF99"/>
                    </a:solidFill>
                  </a:tcPr>
                </a:tc>
              </a:tr>
              <a:tr h="378350">
                <a:tc>
                  <a:txBody>
                    <a:bodyPr/>
                    <a:lstStyle/>
                    <a:p>
                      <a:pPr algn="ctr"/>
                      <a:r>
                        <a:rPr lang="de-CH" sz="18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TNC Client</a:t>
                      </a:r>
                      <a:endParaRPr lang="de-CH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  <a:sym typeface="Wingdings" panose="05000000000000000000" pitchFamily="2" charset="2"/>
                        </a:rPr>
                        <a:t></a:t>
                      </a:r>
                      <a:endParaRPr lang="de-CH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SDATA[PB-MUTUAL,</a:t>
                      </a:r>
                      <a:r>
                        <a:rPr lang="de-CH" sz="1800" baseline="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PB-PA]</a:t>
                      </a:r>
                      <a:endParaRPr lang="de-CH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  <a:sym typeface="Wingdings" panose="05000000000000000000" pitchFamily="2" charset="2"/>
                        </a:rPr>
                        <a:t></a:t>
                      </a:r>
                      <a:endParaRPr lang="de-CH" sz="1800" dirty="0" smtClean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TNC Server</a:t>
                      </a:r>
                      <a:endParaRPr lang="de-CH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solidFill>
                      <a:srgbClr val="66FFCC"/>
                    </a:solidFill>
                  </a:tcPr>
                </a:tc>
              </a:tr>
              <a:tr h="378350">
                <a:tc>
                  <a:txBody>
                    <a:bodyPr/>
                    <a:lstStyle/>
                    <a:p>
                      <a:pPr algn="ctr"/>
                      <a:r>
                        <a:rPr lang="de-CH" sz="18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TNC Server</a:t>
                      </a:r>
                      <a:endParaRPr lang="de-CH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  <a:sym typeface="Wingdings" panose="05000000000000000000" pitchFamily="2" charset="2"/>
                        </a:rPr>
                        <a:t></a:t>
                      </a:r>
                      <a:endParaRPr lang="de-CH" sz="1800" dirty="0" smtClean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CDATA[PB-PA]</a:t>
                      </a:r>
                      <a:endParaRPr lang="de-CH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  <a:sym typeface="Wingdings" panose="05000000000000000000" pitchFamily="2" charset="2"/>
                        </a:rPr>
                        <a:t></a:t>
                      </a:r>
                      <a:endParaRPr lang="de-CH" sz="1800" dirty="0" smtClean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TNC Client</a:t>
                      </a:r>
                      <a:endParaRPr lang="de-CH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solidFill>
                      <a:srgbClr val="FF9933"/>
                    </a:solidFill>
                  </a:tcPr>
                </a:tc>
              </a:tr>
              <a:tr h="378350">
                <a:tc>
                  <a:txBody>
                    <a:bodyPr/>
                    <a:lstStyle/>
                    <a:p>
                      <a:pPr algn="ctr"/>
                      <a:r>
                        <a:rPr lang="de-CH" sz="18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TNC Client</a:t>
                      </a:r>
                      <a:endParaRPr lang="de-CH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  <a:sym typeface="Wingdings" panose="05000000000000000000" pitchFamily="2" charset="2"/>
                        </a:rPr>
                        <a:t></a:t>
                      </a:r>
                      <a:endParaRPr lang="de-CH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CDATA[PB-PA]</a:t>
                      </a:r>
                      <a:endParaRPr lang="de-CH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  <a:sym typeface="Wingdings" panose="05000000000000000000" pitchFamily="2" charset="2"/>
                        </a:rPr>
                        <a:t></a:t>
                      </a:r>
                      <a:endParaRPr lang="de-CH" sz="1800" dirty="0" smtClean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TNC Server</a:t>
                      </a:r>
                      <a:endParaRPr lang="de-CH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solidFill>
                      <a:srgbClr val="00FF99"/>
                    </a:solidFill>
                  </a:tcPr>
                </a:tc>
              </a:tr>
              <a:tr h="378350">
                <a:tc>
                  <a:txBody>
                    <a:bodyPr/>
                    <a:lstStyle/>
                    <a:p>
                      <a:pPr algn="ctr"/>
                      <a:r>
                        <a:rPr lang="de-CH" sz="18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TNC Server</a:t>
                      </a:r>
                      <a:endParaRPr lang="de-CH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  <a:sym typeface="Wingdings" panose="05000000000000000000" pitchFamily="2" charset="2"/>
                        </a:rPr>
                        <a:t></a:t>
                      </a:r>
                      <a:endParaRPr lang="de-CH" sz="1800" dirty="0" smtClean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SDATA[PB-PA]</a:t>
                      </a:r>
                      <a:endParaRPr lang="de-CH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  <a:sym typeface="Wingdings" panose="05000000000000000000" pitchFamily="2" charset="2"/>
                        </a:rPr>
                        <a:t></a:t>
                      </a:r>
                      <a:endParaRPr lang="de-CH" sz="1800" dirty="0" smtClean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TNC Client</a:t>
                      </a:r>
                      <a:endParaRPr lang="de-CH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solidFill>
                      <a:srgbClr val="FFCC66"/>
                    </a:solidFill>
                  </a:tcPr>
                </a:tc>
              </a:tr>
              <a:tr h="378350">
                <a:tc>
                  <a:txBody>
                    <a:bodyPr/>
                    <a:lstStyle/>
                    <a:p>
                      <a:pPr algn="ctr"/>
                      <a:r>
                        <a:rPr lang="de-CH" sz="18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TNC Client</a:t>
                      </a:r>
                      <a:endParaRPr lang="de-CH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  <a:sym typeface="Wingdings" panose="05000000000000000000" pitchFamily="2" charset="2"/>
                        </a:rPr>
                        <a:t></a:t>
                      </a:r>
                      <a:endParaRPr lang="de-CH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RESULT[PB-ASSESSMENT</a:t>
                      </a:r>
                      <a:r>
                        <a:rPr lang="de-CH" sz="1800" baseline="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]</a:t>
                      </a:r>
                      <a:endParaRPr lang="de-CH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  <a:sym typeface="Wingdings" panose="05000000000000000000" pitchFamily="2" charset="2"/>
                        </a:rPr>
                        <a:t></a:t>
                      </a:r>
                      <a:endParaRPr lang="de-CH" sz="1800" dirty="0" smtClean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TNC Server</a:t>
                      </a:r>
                      <a:endParaRPr lang="de-CH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solidFill>
                      <a:srgbClr val="66FFCC"/>
                    </a:solidFill>
                  </a:tcPr>
                </a:tc>
              </a:tr>
              <a:tr h="378350">
                <a:tc>
                  <a:txBody>
                    <a:bodyPr/>
                    <a:lstStyle/>
                    <a:p>
                      <a:pPr algn="ctr"/>
                      <a:r>
                        <a:rPr lang="de-CH" sz="18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TNC Server</a:t>
                      </a:r>
                      <a:endParaRPr lang="de-CH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  <a:sym typeface="Wingdings" panose="05000000000000000000" pitchFamily="2" charset="2"/>
                        </a:rPr>
                        <a:t></a:t>
                      </a:r>
                      <a:endParaRPr lang="de-CH" sz="1800" dirty="0" smtClean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CDATA[PB-PA]</a:t>
                      </a:r>
                      <a:endParaRPr lang="de-CH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  <a:sym typeface="Wingdings" panose="05000000000000000000" pitchFamily="2" charset="2"/>
                        </a:rPr>
                        <a:t></a:t>
                      </a:r>
                      <a:endParaRPr lang="de-CH" sz="1800" dirty="0" smtClean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TNC Client</a:t>
                      </a:r>
                      <a:endParaRPr lang="de-CH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solidFill>
                      <a:srgbClr val="FF9933"/>
                    </a:solidFill>
                  </a:tcPr>
                </a:tc>
              </a:tr>
              <a:tr h="378350">
                <a:tc>
                  <a:txBody>
                    <a:bodyPr/>
                    <a:lstStyle/>
                    <a:p>
                      <a:pPr algn="ctr"/>
                      <a:r>
                        <a:rPr lang="de-CH" sz="18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TNC Server</a:t>
                      </a:r>
                      <a:endParaRPr lang="de-CH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  <a:sym typeface="Wingdings" panose="05000000000000000000" pitchFamily="2" charset="2"/>
                        </a:rPr>
                        <a:t></a:t>
                      </a:r>
                      <a:endParaRPr lang="de-CH" sz="1800" dirty="0" smtClean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RESULT[PB-ASSESSMENT]</a:t>
                      </a:r>
                      <a:endParaRPr lang="de-CH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  <a:sym typeface="Wingdings" panose="05000000000000000000" pitchFamily="2" charset="2"/>
                        </a:rPr>
                        <a:t></a:t>
                      </a:r>
                      <a:endParaRPr lang="de-CH" sz="1800" dirty="0" smtClean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TNC Client</a:t>
                      </a:r>
                      <a:endParaRPr lang="de-CH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solidFill>
                      <a:srgbClr val="FFCC66"/>
                    </a:solidFill>
                  </a:tcPr>
                </a:tc>
              </a:tr>
              <a:tr h="378350">
                <a:tc>
                  <a:txBody>
                    <a:bodyPr/>
                    <a:lstStyle/>
                    <a:p>
                      <a:pPr algn="ctr"/>
                      <a:r>
                        <a:rPr lang="de-CH" sz="18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TNC Server</a:t>
                      </a:r>
                      <a:endParaRPr lang="de-CH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  <a:sym typeface="Wingdings" panose="05000000000000000000" pitchFamily="2" charset="2"/>
                        </a:rPr>
                        <a:t></a:t>
                      </a:r>
                      <a:endParaRPr lang="de-CH" sz="1800" dirty="0" smtClean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CLOSE[]</a:t>
                      </a:r>
                      <a:endParaRPr lang="de-CH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  <a:sym typeface="Wingdings" panose="05000000000000000000" pitchFamily="2" charset="2"/>
                        </a:rPr>
                        <a:t></a:t>
                      </a:r>
                      <a:endParaRPr lang="de-CH" sz="1800" dirty="0" smtClean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TNC Client</a:t>
                      </a:r>
                      <a:endParaRPr lang="de-CH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solidFill>
                      <a:srgbClr val="FF9933"/>
                    </a:solidFill>
                  </a:tcPr>
                </a:tc>
              </a:tr>
              <a:tr h="378350">
                <a:tc>
                  <a:txBody>
                    <a:bodyPr/>
                    <a:lstStyle/>
                    <a:p>
                      <a:pPr algn="ctr"/>
                      <a:r>
                        <a:rPr lang="de-CH" sz="18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TNC Client</a:t>
                      </a:r>
                      <a:endParaRPr lang="de-CH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  <a:sym typeface="Wingdings" panose="05000000000000000000" pitchFamily="2" charset="2"/>
                        </a:rPr>
                        <a:t></a:t>
                      </a:r>
                      <a:endParaRPr lang="de-CH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CLOSE[]</a:t>
                      </a:r>
                      <a:endParaRPr lang="de-CH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  <a:sym typeface="Wingdings" panose="05000000000000000000" pitchFamily="2" charset="2"/>
                        </a:rPr>
                        <a:t></a:t>
                      </a:r>
                      <a:endParaRPr lang="de-CH" sz="1800" dirty="0" smtClean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TNC Server</a:t>
                      </a:r>
                      <a:endParaRPr lang="de-CH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solidFill>
                      <a:srgbClr val="00FF99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76263" y="5725108"/>
            <a:ext cx="7488634" cy="828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85725" tIns="42862" rIns="85725" bIns="42862" numCol="1" anchor="t" anchorCtr="0" compatLnSpc="1">
            <a:prstTxWarp prst="textNoShape">
              <a:avLst/>
            </a:prstTxWarp>
          </a:bodyPr>
          <a:lstStyle>
            <a:lvl1pPr marL="317500" indent="-317500" algn="l" defTabSz="708025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FF3517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8975" indent="-231775" algn="l" defTabSz="7080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1060450" indent="-212725" algn="l" defTabSz="7080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517"/>
              </a:buClr>
              <a:buSzPct val="68000"/>
              <a:buFont typeface="Wingdings" pitchFamily="2" charset="2"/>
              <a:buChar char="n"/>
              <a:defRPr sz="1700">
                <a:solidFill>
                  <a:schemeClr val="tx1"/>
                </a:solidFill>
                <a:latin typeface="+mn-lt"/>
              </a:defRPr>
            </a:lvl3pPr>
            <a:lvl4pPr marL="1484313" indent="-211138" algn="l" defTabSz="7080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517"/>
              </a:buClr>
              <a:buSzPct val="50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+mn-lt"/>
              </a:defRPr>
            </a:lvl4pPr>
            <a:lvl5pPr marL="1909763" indent="-212725" algn="l" defTabSz="708025" rtl="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sz="1300">
                <a:solidFill>
                  <a:schemeClr val="tx1"/>
                </a:solidFill>
                <a:latin typeface="+mn-lt"/>
              </a:defRPr>
            </a:lvl5pPr>
            <a:lvl6pPr marL="2366963" indent="-212725" algn="l" defTabSz="708025" rtl="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sz="1300">
                <a:solidFill>
                  <a:schemeClr val="tx1"/>
                </a:solidFill>
                <a:latin typeface="+mn-lt"/>
              </a:defRPr>
            </a:lvl6pPr>
            <a:lvl7pPr marL="2824163" indent="-212725" algn="l" defTabSz="708025" rtl="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sz="1300">
                <a:solidFill>
                  <a:schemeClr val="tx1"/>
                </a:solidFill>
                <a:latin typeface="+mn-lt"/>
              </a:defRPr>
            </a:lvl7pPr>
            <a:lvl8pPr marL="3281363" indent="-212725" algn="l" defTabSz="708025" rtl="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sz="1300">
                <a:solidFill>
                  <a:schemeClr val="tx1"/>
                </a:solidFill>
                <a:latin typeface="+mn-lt"/>
              </a:defRPr>
            </a:lvl8pPr>
            <a:lvl9pPr marL="3738563" indent="-212725" algn="l" defTabSz="708025" rtl="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500"/>
              </a:spcBef>
              <a:buFontTx/>
            </a:pPr>
            <a:r>
              <a:rPr lang="en-US" kern="0" dirty="0" smtClean="0"/>
              <a:t>The initiating TNC </a:t>
            </a:r>
            <a:r>
              <a:rPr lang="en-US" kern="0" dirty="0"/>
              <a:t>c</a:t>
            </a:r>
            <a:r>
              <a:rPr lang="en-US" kern="0" dirty="0" smtClean="0"/>
              <a:t>lient sends CLOSE batch last</a:t>
            </a:r>
          </a:p>
          <a:p>
            <a:pPr>
              <a:spcBef>
                <a:spcPts val="500"/>
              </a:spcBef>
              <a:buFontTx/>
            </a:pPr>
            <a:r>
              <a:rPr lang="en-US" kern="0" dirty="0" smtClean="0"/>
              <a:t>Works over PT-TLS only</a:t>
            </a:r>
          </a:p>
        </p:txBody>
      </p:sp>
    </p:spTree>
    <p:extLst>
      <p:ext uri="{BB962C8B-B14F-4D97-AF65-F5344CB8AC3E}">
        <p14:creationId xmlns:p14="http://schemas.microsoft.com/office/powerpoint/2010/main" val="26270504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Conclusions</a:t>
            </a:r>
            <a:endParaRPr lang="en-US" dirty="0"/>
          </a:p>
        </p:txBody>
      </p:sp>
      <p:sp>
        <p:nvSpPr>
          <p:cNvPr id="933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341438"/>
            <a:ext cx="8172710" cy="4175794"/>
          </a:xfrm>
        </p:spPr>
        <p:txBody>
          <a:bodyPr/>
          <a:lstStyle/>
          <a:p>
            <a:r>
              <a:rPr lang="en-US" dirty="0" smtClean="0"/>
              <a:t>Mutual TNC measurements can be easily implemented </a:t>
            </a:r>
            <a:r>
              <a:rPr lang="en-US" dirty="0" smtClean="0">
                <a:solidFill>
                  <a:srgbClr val="FF0000"/>
                </a:solidFill>
              </a:rPr>
              <a:t>without changes</a:t>
            </a:r>
            <a:r>
              <a:rPr lang="en-US" dirty="0" smtClean="0"/>
              <a:t> in the existing PB-TNC IETF standard.</a:t>
            </a:r>
          </a:p>
          <a:p>
            <a:r>
              <a:rPr lang="en-US" dirty="0" smtClean="0"/>
              <a:t>The announcement of the mutual TNC measurement capability is done via a </a:t>
            </a:r>
            <a:r>
              <a:rPr lang="en-US" dirty="0" smtClean="0">
                <a:solidFill>
                  <a:srgbClr val="FF0000"/>
                </a:solidFill>
              </a:rPr>
              <a:t>PB-Mutual-Capability</a:t>
            </a:r>
            <a:r>
              <a:rPr lang="en-US" dirty="0" smtClean="0"/>
              <a:t> PB-TNC message currently defined in the </a:t>
            </a:r>
            <a:r>
              <a:rPr lang="en-US" dirty="0" smtClean="0">
                <a:solidFill>
                  <a:srgbClr val="FF0000"/>
                </a:solidFill>
              </a:rPr>
              <a:t>ITA-HSR</a:t>
            </a:r>
            <a:r>
              <a:rPr lang="en-US" dirty="0" smtClean="0"/>
              <a:t> namespace.</a:t>
            </a:r>
          </a:p>
          <a:p>
            <a:r>
              <a:rPr lang="en-US" dirty="0" smtClean="0"/>
              <a:t>If the mutual TNC measurement capability is of general interest then the announcement message </a:t>
            </a:r>
            <a:r>
              <a:rPr lang="en-US" dirty="0" smtClean="0">
                <a:solidFill>
                  <a:srgbClr val="FF0000"/>
                </a:solidFill>
              </a:rPr>
              <a:t>should </a:t>
            </a:r>
            <a:r>
              <a:rPr lang="en-US" dirty="0" smtClean="0"/>
              <a:t>be standardized either in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TCG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FF0000"/>
                </a:solidFill>
              </a:rPr>
              <a:t>IETF</a:t>
            </a:r>
            <a:r>
              <a:rPr lang="en-US" dirty="0" smtClean="0"/>
              <a:t> namespace.</a:t>
            </a:r>
            <a:endParaRPr lang="en-US" dirty="0"/>
          </a:p>
          <a:p>
            <a:r>
              <a:rPr lang="en-US" dirty="0" smtClean="0"/>
              <a:t>Another interesting </a:t>
            </a:r>
            <a:r>
              <a:rPr lang="en-US" dirty="0" smtClean="0">
                <a:solidFill>
                  <a:srgbClr val="FF0000"/>
                </a:solidFill>
              </a:rPr>
              <a:t>use case </a:t>
            </a:r>
            <a:r>
              <a:rPr lang="en-US" dirty="0" smtClean="0"/>
              <a:t>for the mutual measurement capability would be an initiating endpoint wanting to </a:t>
            </a:r>
            <a:r>
              <a:rPr lang="en-US" dirty="0" smtClean="0">
                <a:solidFill>
                  <a:srgbClr val="FF0000"/>
                </a:solidFill>
              </a:rPr>
              <a:t>attest a cloud server</a:t>
            </a:r>
            <a:r>
              <a:rPr lang="en-US" dirty="0" smtClean="0"/>
              <a:t> before connecting to it.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486400" y="6477000"/>
            <a:ext cx="76200" cy="76200"/>
          </a:xfrm>
          <a:prstGeom prst="rect">
            <a:avLst/>
          </a:prstGeom>
          <a:solidFill>
            <a:srgbClr val="003399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85725" tIns="42862" rIns="85725" bIns="42862" anchor="ctr"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437510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563" name="Text Box 3"/>
          <p:cNvSpPr txBox="1">
            <a:spLocks noChangeArrowheads="1"/>
          </p:cNvSpPr>
          <p:nvPr/>
        </p:nvSpPr>
        <p:spPr bwMode="auto">
          <a:xfrm>
            <a:off x="539750" y="1772816"/>
            <a:ext cx="4752528" cy="41044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tIns="108000" bIns="108000"/>
          <a:lstStyle/>
          <a:p>
            <a:pPr algn="ctr">
              <a:spcBef>
                <a:spcPct val="30000"/>
              </a:spcBef>
              <a:buClrTx/>
              <a:buSzTx/>
              <a:buFontTx/>
              <a:buNone/>
            </a:pPr>
            <a:r>
              <a:rPr lang="de-CH" sz="4400" dirty="0" err="1"/>
              <a:t>Thank</a:t>
            </a:r>
            <a:r>
              <a:rPr lang="de-CH" sz="4400" dirty="0"/>
              <a:t> </a:t>
            </a:r>
            <a:r>
              <a:rPr lang="de-CH" sz="4400" dirty="0" err="1"/>
              <a:t>you</a:t>
            </a:r>
            <a:r>
              <a:rPr lang="de-CH" sz="4400" dirty="0"/>
              <a:t> </a:t>
            </a:r>
            <a:r>
              <a:rPr lang="de-CH" sz="4400" dirty="0" err="1"/>
              <a:t>for</a:t>
            </a:r>
            <a:r>
              <a:rPr lang="de-CH" sz="4400" dirty="0"/>
              <a:t/>
            </a:r>
            <a:br>
              <a:rPr lang="de-CH" sz="4400" dirty="0"/>
            </a:br>
            <a:r>
              <a:rPr lang="de-CH" sz="4400" dirty="0"/>
              <a:t> </a:t>
            </a:r>
            <a:r>
              <a:rPr lang="de-CH" sz="4400" dirty="0" err="1"/>
              <a:t>your</a:t>
            </a:r>
            <a:r>
              <a:rPr lang="de-CH" sz="4400" dirty="0"/>
              <a:t> </a:t>
            </a:r>
            <a:r>
              <a:rPr lang="de-CH" sz="4400" dirty="0" err="1"/>
              <a:t>attention</a:t>
            </a:r>
            <a:r>
              <a:rPr lang="de-CH" sz="4400" dirty="0"/>
              <a:t>!</a:t>
            </a:r>
          </a:p>
          <a:p>
            <a:pPr algn="ctr">
              <a:spcBef>
                <a:spcPct val="30000"/>
              </a:spcBef>
              <a:buClrTx/>
              <a:buSzTx/>
              <a:buFontTx/>
              <a:buNone/>
            </a:pPr>
            <a:endParaRPr lang="de-CH" dirty="0"/>
          </a:p>
          <a:p>
            <a:pPr algn="ctr">
              <a:spcBef>
                <a:spcPct val="30000"/>
              </a:spcBef>
              <a:buClrTx/>
              <a:buSzTx/>
              <a:buFontTx/>
              <a:buNone/>
            </a:pPr>
            <a:r>
              <a:rPr lang="de-CH" sz="4400" dirty="0" err="1"/>
              <a:t>Questions</a:t>
            </a:r>
            <a:r>
              <a:rPr lang="de-CH" sz="4400" dirty="0" smtClean="0"/>
              <a:t>?</a:t>
            </a:r>
            <a:br>
              <a:rPr lang="de-CH" sz="4400" dirty="0" smtClean="0"/>
            </a:br>
            <a:r>
              <a:rPr lang="de-CH" sz="4400" dirty="0" smtClean="0"/>
              <a:t/>
            </a:r>
            <a:br>
              <a:rPr lang="de-CH" sz="4400" dirty="0" smtClean="0"/>
            </a:br>
            <a:r>
              <a:rPr lang="de-CH" sz="2800" dirty="0" smtClean="0">
                <a:solidFill>
                  <a:srgbClr val="FF0000"/>
                </a:solidFill>
              </a:rPr>
              <a:t>www.strongswan.org/tnc/</a:t>
            </a:r>
            <a:endParaRPr lang="de-CH" sz="2400" dirty="0">
              <a:solidFill>
                <a:srgbClr val="FF0000"/>
              </a:solidFill>
            </a:endParaRPr>
          </a:p>
        </p:txBody>
      </p:sp>
      <p:sp>
        <p:nvSpPr>
          <p:cNvPr id="834575" name="Rectangle 15"/>
          <p:cNvSpPr>
            <a:spLocks noChangeArrowheads="1"/>
          </p:cNvSpPr>
          <p:nvPr/>
        </p:nvSpPr>
        <p:spPr bwMode="auto">
          <a:xfrm>
            <a:off x="5508625" y="6448425"/>
            <a:ext cx="76200" cy="76200"/>
          </a:xfrm>
          <a:prstGeom prst="rect">
            <a:avLst/>
          </a:prstGeom>
          <a:solidFill>
            <a:srgbClr val="005B99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85725" tIns="42862" rIns="85725" bIns="42862" anchor="ctr"/>
          <a:lstStyle/>
          <a:p>
            <a:endParaRPr lang="de-CH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5381625" y="3059113"/>
            <a:ext cx="3024188" cy="3238500"/>
            <a:chOff x="3390" y="1927"/>
            <a:chExt cx="1905" cy="2040"/>
          </a:xfrm>
        </p:grpSpPr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3390" y="2592"/>
              <a:ext cx="1905" cy="1375"/>
              <a:chOff x="3334" y="2568"/>
              <a:chExt cx="1905" cy="1375"/>
            </a:xfrm>
          </p:grpSpPr>
          <p:pic>
            <p:nvPicPr>
              <p:cNvPr id="834566" name="Picture 6" descr="strongswan_1200_whit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4921" t="7504" r="3937" b="10506"/>
              <a:stretch>
                <a:fillRect/>
              </a:stretch>
            </p:blipFill>
            <p:spPr bwMode="auto">
              <a:xfrm>
                <a:off x="3334" y="2568"/>
                <a:ext cx="1905" cy="1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34567" name="Oval 7"/>
              <p:cNvSpPr>
                <a:spLocks noChangeArrowheads="1"/>
              </p:cNvSpPr>
              <p:nvPr/>
            </p:nvSpPr>
            <p:spPr bwMode="auto">
              <a:xfrm>
                <a:off x="3758" y="3171"/>
                <a:ext cx="808" cy="772"/>
              </a:xfrm>
              <a:prstGeom prst="ellipse">
                <a:avLst/>
              </a:prstGeom>
              <a:noFill/>
              <a:ln w="57150" algn="ctr">
                <a:solidFill>
                  <a:srgbClr val="009999"/>
                </a:solidFill>
                <a:round/>
                <a:headEnd/>
                <a:tailEnd/>
              </a:ln>
              <a:effectLst/>
            </p:spPr>
            <p:txBody>
              <a:bodyPr wrap="none" lIns="85725" tIns="42862" rIns="85725" bIns="42862" anchor="ctr"/>
              <a:lstStyle/>
              <a:p>
                <a:endParaRPr lang="de-CH"/>
              </a:p>
            </p:txBody>
          </p:sp>
          <p:sp>
            <p:nvSpPr>
              <p:cNvPr id="834570" name="Oval 10"/>
              <p:cNvSpPr>
                <a:spLocks noChangeArrowheads="1"/>
              </p:cNvSpPr>
              <p:nvPr/>
            </p:nvSpPr>
            <p:spPr bwMode="auto">
              <a:xfrm>
                <a:off x="4105" y="3521"/>
                <a:ext cx="90" cy="91"/>
              </a:xfrm>
              <a:prstGeom prst="ellipse">
                <a:avLst/>
              </a:prstGeom>
              <a:noFill/>
              <a:ln w="38100" algn="ctr">
                <a:solidFill>
                  <a:srgbClr val="009999"/>
                </a:solidFill>
                <a:round/>
                <a:headEnd/>
                <a:tailEnd/>
              </a:ln>
              <a:effectLst/>
            </p:spPr>
            <p:txBody>
              <a:bodyPr wrap="none" lIns="85725" tIns="42862" rIns="85725" bIns="42862" anchor="ctr"/>
              <a:lstStyle/>
              <a:p>
                <a:endParaRPr lang="de-CH"/>
              </a:p>
            </p:txBody>
          </p:sp>
        </p:grpSp>
        <p:pic>
          <p:nvPicPr>
            <p:cNvPr id="834573" name="Picture 13"/>
            <p:cNvPicPr>
              <a:picLocks noChangeAspect="1" noChangeArrowheads="1"/>
            </p:cNvPicPr>
            <p:nvPr/>
          </p:nvPicPr>
          <p:blipFill>
            <a:blip r:embed="rId4" cstate="print"/>
            <a:srcRect l="10147" t="9108" r="10147" b="15939"/>
            <a:stretch>
              <a:fillRect/>
            </a:stretch>
          </p:blipFill>
          <p:spPr bwMode="auto">
            <a:xfrm>
              <a:off x="3910" y="1949"/>
              <a:ext cx="713" cy="74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</p:pic>
        <p:sp>
          <p:nvSpPr>
            <p:cNvPr id="834576" name="Oval 16"/>
            <p:cNvSpPr>
              <a:spLocks noChangeArrowheads="1"/>
            </p:cNvSpPr>
            <p:nvPr/>
          </p:nvSpPr>
          <p:spPr bwMode="auto">
            <a:xfrm>
              <a:off x="3878" y="1927"/>
              <a:ext cx="762" cy="771"/>
            </a:xfrm>
            <a:prstGeom prst="ellipse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85725" tIns="42862" rIns="85725" bIns="42862" anchor="ctr"/>
            <a:lstStyle/>
            <a:p>
              <a:pPr marL="317500" indent="-317500" algn="ctr" defTabSz="708025"/>
              <a:endParaRPr lang="de-CH"/>
            </a:p>
          </p:txBody>
        </p:sp>
      </p:grp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 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8715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34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34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4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4563" grpId="0"/>
      <p:bldP spid="83457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Where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smtClean="0"/>
              <a:t>heck </a:t>
            </a:r>
            <a:r>
              <a:rPr lang="de-CH" dirty="0" err="1"/>
              <a:t>is</a:t>
            </a:r>
            <a:r>
              <a:rPr lang="de-CH" dirty="0"/>
              <a:t> Rapperswil?</a:t>
            </a:r>
            <a:endParaRPr lang="de-DE" dirty="0"/>
          </a:p>
        </p:txBody>
      </p:sp>
      <p:sp>
        <p:nvSpPr>
          <p:cNvPr id="911364" name="Rectangle 4"/>
          <p:cNvSpPr>
            <a:spLocks noChangeArrowheads="1"/>
          </p:cNvSpPr>
          <p:nvPr/>
        </p:nvSpPr>
        <p:spPr bwMode="auto">
          <a:xfrm>
            <a:off x="5508625" y="6448425"/>
            <a:ext cx="76200" cy="76200"/>
          </a:xfrm>
          <a:prstGeom prst="rect">
            <a:avLst/>
          </a:prstGeom>
          <a:solidFill>
            <a:srgbClr val="003399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85725" tIns="42862" rIns="85725" bIns="42862" anchor="ctr"/>
          <a:lstStyle/>
          <a:p>
            <a:endParaRPr lang="de-CH"/>
          </a:p>
        </p:txBody>
      </p:sp>
      <p:pic>
        <p:nvPicPr>
          <p:cNvPr id="911368" name="Picture 8" descr="Switzerla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793" y="978875"/>
            <a:ext cx="8280920" cy="5329850"/>
          </a:xfrm>
          <a:prstGeom prst="rect">
            <a:avLst/>
          </a:prstGeom>
          <a:noFill/>
        </p:spPr>
      </p:pic>
      <p:pic>
        <p:nvPicPr>
          <p:cNvPr id="8" name="Picture 2" descr="toblerone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1" y="5229926"/>
            <a:ext cx="1332148" cy="765069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746" y="3433437"/>
            <a:ext cx="863352" cy="5872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979" y="1943182"/>
            <a:ext cx="903449" cy="6012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643800"/>
            <a:ext cx="797973" cy="5526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24128" y="2190105"/>
            <a:ext cx="8579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2400" b="1" cap="none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HSR</a:t>
            </a:r>
            <a:endParaRPr lang="en-US" sz="2400" b="1" cap="none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5" r="27054"/>
          <a:stretch/>
        </p:blipFill>
        <p:spPr>
          <a:xfrm>
            <a:off x="2400941" y="2044424"/>
            <a:ext cx="711521" cy="75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95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6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HSR - Hochschule für Technik Rapperswil</a:t>
            </a:r>
            <a:endParaRPr lang="de-DE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341438"/>
            <a:ext cx="7993063" cy="1295400"/>
          </a:xfrm>
          <a:noFill/>
        </p:spPr>
        <p:txBody>
          <a:bodyPr/>
          <a:lstStyle/>
          <a:p>
            <a:r>
              <a:rPr lang="de-DE" dirty="0" smtClean="0"/>
              <a:t>University </a:t>
            </a:r>
            <a:r>
              <a:rPr lang="de-DE" dirty="0" err="1" smtClean="0"/>
              <a:t>of</a:t>
            </a:r>
            <a:r>
              <a:rPr lang="de-DE" dirty="0" smtClean="0"/>
              <a:t> Applied </a:t>
            </a:r>
            <a:r>
              <a:rPr lang="de-DE" dirty="0" err="1" smtClean="0"/>
              <a:t>Sciences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about</a:t>
            </a:r>
            <a:r>
              <a:rPr lang="de-DE" dirty="0" smtClean="0"/>
              <a:t> 1500 </a:t>
            </a:r>
            <a:r>
              <a:rPr lang="de-DE" dirty="0" err="1" smtClean="0"/>
              <a:t>students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Faculty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Information Technology (300-400 </a:t>
            </a:r>
            <a:r>
              <a:rPr lang="de-DE" dirty="0" err="1" smtClean="0"/>
              <a:t>students</a:t>
            </a:r>
            <a:r>
              <a:rPr lang="de-DE" dirty="0" smtClean="0"/>
              <a:t>)</a:t>
            </a:r>
            <a:endParaRPr lang="de-CH" dirty="0" smtClean="0"/>
          </a:p>
          <a:p>
            <a:pPr>
              <a:spcBef>
                <a:spcPct val="15000"/>
              </a:spcBef>
            </a:pPr>
            <a:r>
              <a:rPr lang="de-CH" dirty="0" smtClean="0"/>
              <a:t>Bachelor </a:t>
            </a:r>
            <a:r>
              <a:rPr lang="de-CH" dirty="0" err="1" smtClean="0"/>
              <a:t>Course</a:t>
            </a:r>
            <a:r>
              <a:rPr lang="de-CH" dirty="0" smtClean="0"/>
              <a:t> (3 </a:t>
            </a:r>
            <a:r>
              <a:rPr lang="de-CH" dirty="0" err="1" smtClean="0"/>
              <a:t>years</a:t>
            </a:r>
            <a:r>
              <a:rPr lang="de-CH" dirty="0" smtClean="0"/>
              <a:t>), Master </a:t>
            </a:r>
            <a:r>
              <a:rPr lang="de-CH" dirty="0" err="1" smtClean="0"/>
              <a:t>Course</a:t>
            </a:r>
            <a:r>
              <a:rPr lang="de-CH" dirty="0" smtClean="0"/>
              <a:t> (+1.5 </a:t>
            </a:r>
            <a:r>
              <a:rPr lang="de-CH" dirty="0" err="1" smtClean="0"/>
              <a:t>years</a:t>
            </a:r>
            <a:r>
              <a:rPr lang="de-CH" dirty="0" smtClean="0"/>
              <a:t>)</a:t>
            </a:r>
          </a:p>
        </p:txBody>
      </p:sp>
      <p:sp>
        <p:nvSpPr>
          <p:cNvPr id="909316" name="Rectangle 4"/>
          <p:cNvSpPr>
            <a:spLocks noChangeArrowheads="1"/>
          </p:cNvSpPr>
          <p:nvPr/>
        </p:nvSpPr>
        <p:spPr bwMode="auto">
          <a:xfrm>
            <a:off x="5508625" y="6448425"/>
            <a:ext cx="76200" cy="76200"/>
          </a:xfrm>
          <a:prstGeom prst="rect">
            <a:avLst/>
          </a:prstGeom>
          <a:solidFill>
            <a:srgbClr val="003399"/>
          </a:solidFill>
          <a:ln w="12700">
            <a:noFill/>
            <a:miter lim="800000"/>
            <a:headEnd/>
            <a:tailEnd/>
          </a:ln>
        </p:spPr>
        <p:txBody>
          <a:bodyPr wrap="none" lIns="85725" tIns="42862" rIns="85725" bIns="42862" anchor="ctr"/>
          <a:lstStyle/>
          <a:p>
            <a:endParaRPr lang="de-CH"/>
          </a:p>
        </p:txBody>
      </p:sp>
      <p:pic>
        <p:nvPicPr>
          <p:cNvPr id="4101" name="Picture 5" descr="HSRausderLuft"/>
          <p:cNvPicPr>
            <a:picLocks noChangeAspect="1" noChangeArrowheads="1"/>
          </p:cNvPicPr>
          <p:nvPr/>
        </p:nvPicPr>
        <p:blipFill>
          <a:blip r:embed="rId3" cstate="print"/>
          <a:srcRect l="8150" r="17319"/>
          <a:stretch>
            <a:fillRect/>
          </a:stretch>
        </p:blipFill>
        <p:spPr bwMode="auto">
          <a:xfrm>
            <a:off x="1692275" y="2781300"/>
            <a:ext cx="68167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4652963"/>
            <a:ext cx="2854325" cy="19034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93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6195922" y="2958765"/>
            <a:ext cx="596066" cy="1542993"/>
            <a:chOff x="6195922" y="2958765"/>
            <a:chExt cx="596066" cy="1542993"/>
          </a:xfrm>
        </p:grpSpPr>
        <p:pic>
          <p:nvPicPr>
            <p:cNvPr id="33" name="Picture 1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06860" y="2958765"/>
              <a:ext cx="585128" cy="585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2" descr="https://encrypted-tbn3.gstatic.com/images?q=tbn:ANd9GcQDe8RuIjN4YomsCtbxmUs7Oh0Ku7tYG41XziU5Zi0KZutUqbwtaA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34" t="7390" r="27890" b="7037"/>
            <a:stretch/>
          </p:blipFill>
          <p:spPr bwMode="auto">
            <a:xfrm>
              <a:off x="6195922" y="3960708"/>
              <a:ext cx="556079" cy="541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s://encrypted-tbn0.gstatic.com/images?q=tbn:ANd9GcQ1UXiX13zW0RwUwwM3yZb2-KllWAqrs5WTzH4nCJw7WDHfJgkU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5908" y="3515173"/>
              <a:ext cx="517267" cy="5172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908844"/>
            <a:ext cx="7239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solidFill>
                  <a:srgbClr val="FF0000"/>
                </a:solidFill>
              </a:rPr>
              <a:t>strongSwan</a:t>
            </a:r>
            <a:r>
              <a:rPr lang="de-DE" dirty="0" smtClean="0"/>
              <a:t> –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OpenSource</a:t>
            </a:r>
            <a:r>
              <a:rPr lang="de-DE" dirty="0" smtClean="0"/>
              <a:t> VPN Solution</a:t>
            </a:r>
            <a:endParaRPr lang="de-DE" dirty="0"/>
          </a:p>
        </p:txBody>
      </p:sp>
      <p:sp>
        <p:nvSpPr>
          <p:cNvPr id="896003" name="Rectangle 3"/>
          <p:cNvSpPr>
            <a:spLocks noChangeArrowheads="1"/>
          </p:cNvSpPr>
          <p:nvPr/>
        </p:nvSpPr>
        <p:spPr bwMode="auto">
          <a:xfrm>
            <a:off x="5486400" y="6477000"/>
            <a:ext cx="76200" cy="76200"/>
          </a:xfrm>
          <a:prstGeom prst="rect">
            <a:avLst/>
          </a:prstGeom>
          <a:solidFill>
            <a:srgbClr val="003399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85725" tIns="42862" rIns="85725" bIns="42862" anchor="ctr"/>
          <a:lstStyle/>
          <a:p>
            <a:endParaRPr lang="de-CH" dirty="0"/>
          </a:p>
        </p:txBody>
      </p:sp>
      <p:pic>
        <p:nvPicPr>
          <p:cNvPr id="9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980728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>
          <a:xfrm>
            <a:off x="1475656" y="908720"/>
            <a:ext cx="5544616" cy="244827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CH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95736" y="2132856"/>
            <a:ext cx="17145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None/>
              <a:defRPr/>
            </a:pPr>
            <a:r>
              <a:rPr lang="de-CH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Corporate</a:t>
            </a:r>
            <a:br>
              <a:rPr lang="de-CH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de-CH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Network</a:t>
            </a:r>
            <a:endParaRPr lang="de-CH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22"/>
          <p:cNvSpPr txBox="1">
            <a:spLocks noChangeArrowheads="1"/>
          </p:cNvSpPr>
          <p:nvPr/>
        </p:nvSpPr>
        <p:spPr bwMode="auto">
          <a:xfrm>
            <a:off x="4788024" y="1343025"/>
            <a:ext cx="2143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de-CH" sz="1800" dirty="0" smtClean="0">
                <a:latin typeface="Tahoma" pitchFamily="34" charset="0"/>
                <a:cs typeface="Tahoma" pitchFamily="34" charset="0"/>
              </a:rPr>
              <a:t>Linux</a:t>
            </a:r>
            <a:r>
              <a:rPr lang="de-CH" sz="1800" dirty="0">
                <a:latin typeface="Tahoma" pitchFamily="34" charset="0"/>
                <a:cs typeface="Tahoma" pitchFamily="34" charset="0"/>
              </a:rPr>
              <a:t/>
            </a:r>
            <a:br>
              <a:rPr lang="de-CH" sz="1800" dirty="0">
                <a:latin typeface="Tahoma" pitchFamily="34" charset="0"/>
                <a:cs typeface="Tahoma" pitchFamily="34" charset="0"/>
              </a:rPr>
            </a:br>
            <a:r>
              <a:rPr lang="de-CH" sz="1800" dirty="0" err="1" smtClean="0">
                <a:latin typeface="Tahoma" pitchFamily="34" charset="0"/>
                <a:cs typeface="Tahoma" pitchFamily="34" charset="0"/>
              </a:rPr>
              <a:t>FreeRadius</a:t>
            </a:r>
            <a:r>
              <a:rPr lang="de-CH" sz="18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de-CH" sz="1800" dirty="0">
                <a:latin typeface="Tahoma" pitchFamily="34" charset="0"/>
                <a:cs typeface="Tahoma" pitchFamily="34" charset="0"/>
              </a:rPr>
              <a:t>Server</a:t>
            </a: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3748186" y="2596630"/>
            <a:ext cx="10715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8" descr="DB_Server.em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7904" y="836712"/>
            <a:ext cx="113982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46"/>
          <p:cNvSpPr txBox="1">
            <a:spLocks noChangeArrowheads="1"/>
          </p:cNvSpPr>
          <p:nvPr/>
        </p:nvSpPr>
        <p:spPr bwMode="auto">
          <a:xfrm>
            <a:off x="1835696" y="1343025"/>
            <a:ext cx="18589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buNone/>
            </a:pPr>
            <a:r>
              <a:rPr lang="de-CH" sz="1800" dirty="0">
                <a:latin typeface="Tahoma" pitchFamily="34" charset="0"/>
                <a:cs typeface="Tahoma" pitchFamily="34" charset="0"/>
              </a:rPr>
              <a:t>Windows </a:t>
            </a:r>
            <a:r>
              <a:rPr lang="de-CH" sz="1800" dirty="0" err="1">
                <a:latin typeface="Tahoma" pitchFamily="34" charset="0"/>
                <a:cs typeface="Tahoma" pitchFamily="34" charset="0"/>
              </a:rPr>
              <a:t>Active</a:t>
            </a:r>
            <a:r>
              <a:rPr lang="de-CH" sz="1800" dirty="0">
                <a:latin typeface="Tahoma" pitchFamily="34" charset="0"/>
                <a:cs typeface="Tahoma" pitchFamily="34" charset="0"/>
              </a:rPr>
              <a:t/>
            </a:r>
            <a:br>
              <a:rPr lang="de-CH" sz="1800" dirty="0">
                <a:latin typeface="Tahoma" pitchFamily="34" charset="0"/>
                <a:cs typeface="Tahoma" pitchFamily="34" charset="0"/>
              </a:rPr>
            </a:br>
            <a:r>
              <a:rPr lang="de-CH" sz="1800" dirty="0">
                <a:latin typeface="Tahoma" pitchFamily="34" charset="0"/>
                <a:cs typeface="Tahoma" pitchFamily="34" charset="0"/>
              </a:rPr>
              <a:t>Directory Server</a:t>
            </a:r>
          </a:p>
        </p:txBody>
      </p:sp>
      <p:sp>
        <p:nvSpPr>
          <p:cNvPr id="22" name="Cloud 21"/>
          <p:cNvSpPr/>
          <p:nvPr/>
        </p:nvSpPr>
        <p:spPr>
          <a:xfrm>
            <a:off x="2843808" y="3933056"/>
            <a:ext cx="3456384" cy="2286570"/>
          </a:xfrm>
          <a:prstGeom prst="clou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CH"/>
          </a:p>
        </p:txBody>
      </p:sp>
      <p:sp>
        <p:nvSpPr>
          <p:cNvPr id="23" name="TextBox 22"/>
          <p:cNvSpPr txBox="1"/>
          <p:nvPr/>
        </p:nvSpPr>
        <p:spPr>
          <a:xfrm>
            <a:off x="3995936" y="4797152"/>
            <a:ext cx="131318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None/>
              <a:defRPr/>
            </a:pPr>
            <a:r>
              <a:rPr lang="de-CH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Internet</a:t>
            </a:r>
          </a:p>
        </p:txBody>
      </p:sp>
      <p:pic>
        <p:nvPicPr>
          <p:cNvPr id="28" name="Picture 3" descr="strongswan_2000_whit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0032" y="3284984"/>
            <a:ext cx="1071562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9"/>
          <p:cNvSpPr txBox="1">
            <a:spLocks noChangeArrowheads="1"/>
          </p:cNvSpPr>
          <p:nvPr/>
        </p:nvSpPr>
        <p:spPr bwMode="auto">
          <a:xfrm>
            <a:off x="4283968" y="2276872"/>
            <a:ext cx="18018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de-CH" sz="1800" dirty="0">
                <a:latin typeface="Tahoma" pitchFamily="34" charset="0"/>
                <a:cs typeface="Tahoma" pitchFamily="34" charset="0"/>
              </a:rPr>
              <a:t>High-</a:t>
            </a:r>
            <a:r>
              <a:rPr lang="de-CH" sz="1800" dirty="0" err="1">
                <a:latin typeface="Tahoma" pitchFamily="34" charset="0"/>
                <a:cs typeface="Tahoma" pitchFamily="34" charset="0"/>
              </a:rPr>
              <a:t>Availability</a:t>
            </a:r>
            <a:r>
              <a:rPr lang="de-CH" sz="1800" dirty="0">
                <a:latin typeface="Tahoma" pitchFamily="34" charset="0"/>
                <a:cs typeface="Tahoma" pitchFamily="34" charset="0"/>
              </a:rPr>
              <a:t/>
            </a:r>
            <a:br>
              <a:rPr lang="de-CH" sz="1800" dirty="0">
                <a:latin typeface="Tahoma" pitchFamily="34" charset="0"/>
                <a:cs typeface="Tahoma" pitchFamily="34" charset="0"/>
              </a:rPr>
            </a:br>
            <a:r>
              <a:rPr lang="de-CH" sz="1800" dirty="0" err="1">
                <a:latin typeface="Tahoma" pitchFamily="34" charset="0"/>
                <a:cs typeface="Tahoma" pitchFamily="34" charset="0"/>
              </a:rPr>
              <a:t>strongSwan</a:t>
            </a:r>
            <a:r>
              <a:rPr lang="de-CH" sz="1800" dirty="0">
                <a:latin typeface="Tahoma" pitchFamily="34" charset="0"/>
                <a:cs typeface="Tahoma" pitchFamily="34" charset="0"/>
              </a:rPr>
              <a:t/>
            </a:r>
            <a:br>
              <a:rPr lang="de-CH" sz="1800" dirty="0">
                <a:latin typeface="Tahoma" pitchFamily="34" charset="0"/>
                <a:cs typeface="Tahoma" pitchFamily="34" charset="0"/>
              </a:rPr>
            </a:br>
            <a:r>
              <a:rPr lang="de-CH" sz="1800" dirty="0">
                <a:latin typeface="Tahoma" pitchFamily="34" charset="0"/>
                <a:cs typeface="Tahoma" pitchFamily="34" charset="0"/>
              </a:rPr>
              <a:t>VPN Gateway</a:t>
            </a:r>
          </a:p>
        </p:txBody>
      </p:sp>
      <p:pic>
        <p:nvPicPr>
          <p:cNvPr id="18" name="Picture 39" descr="Server.emf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47864" y="2852936"/>
            <a:ext cx="1085850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9" descr="Server.emf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51920" y="3068960"/>
            <a:ext cx="1085850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251520" y="3104540"/>
            <a:ext cx="3599319" cy="3271083"/>
            <a:chOff x="251520" y="3104540"/>
            <a:chExt cx="3599319" cy="3271083"/>
          </a:xfrm>
        </p:grpSpPr>
        <p:sp>
          <p:nvSpPr>
            <p:cNvPr id="14" name="TextBox 21"/>
            <p:cNvSpPr txBox="1">
              <a:spLocks noChangeArrowheads="1"/>
            </p:cNvSpPr>
            <p:nvPr/>
          </p:nvSpPr>
          <p:spPr bwMode="auto">
            <a:xfrm>
              <a:off x="251520" y="5661248"/>
              <a:ext cx="181133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None/>
              </a:pPr>
              <a:r>
                <a:rPr lang="de-CH" sz="1800" dirty="0">
                  <a:latin typeface="Tahoma" pitchFamily="34" charset="0"/>
                  <a:cs typeface="Tahoma" pitchFamily="34" charset="0"/>
                </a:rPr>
                <a:t>Windows </a:t>
              </a:r>
              <a:r>
                <a:rPr lang="de-CH" sz="1800" dirty="0" smtClean="0">
                  <a:latin typeface="Tahoma" pitchFamily="34" charset="0"/>
                  <a:cs typeface="Tahoma" pitchFamily="34" charset="0"/>
                </a:rPr>
                <a:t>7/8</a:t>
              </a:r>
              <a:br>
                <a:rPr lang="de-CH" sz="1800" dirty="0" smtClean="0">
                  <a:latin typeface="Tahoma" pitchFamily="34" charset="0"/>
                  <a:cs typeface="Tahoma" pitchFamily="34" charset="0"/>
                </a:rPr>
              </a:br>
              <a:r>
                <a:rPr lang="de-CH" sz="1800" dirty="0" smtClean="0">
                  <a:latin typeface="Tahoma" pitchFamily="34" charset="0"/>
                  <a:cs typeface="Tahoma" pitchFamily="34" charset="0"/>
                </a:rPr>
                <a:t>Agile </a:t>
              </a:r>
              <a:r>
                <a:rPr lang="de-CH" sz="1800" dirty="0">
                  <a:latin typeface="Tahoma" pitchFamily="34" charset="0"/>
                  <a:cs typeface="Tahoma" pitchFamily="34" charset="0"/>
                </a:rPr>
                <a:t>VPN Client</a:t>
              </a:r>
            </a:p>
          </p:txBody>
        </p:sp>
        <p:pic>
          <p:nvPicPr>
            <p:cNvPr id="21" name="Picture 1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51720" y="5661248"/>
              <a:ext cx="714375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95536" y="3104540"/>
              <a:ext cx="2232248" cy="2556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27" descr="laptop_large.png"/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668152" y="4388368"/>
              <a:ext cx="1182687" cy="1162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4" name="Group 33"/>
          <p:cNvGrpSpPr/>
          <p:nvPr/>
        </p:nvGrpSpPr>
        <p:grpSpPr>
          <a:xfrm>
            <a:off x="5508104" y="3092550"/>
            <a:ext cx="3254056" cy="3216175"/>
            <a:chOff x="5508104" y="3092550"/>
            <a:chExt cx="3254056" cy="3216175"/>
          </a:xfrm>
        </p:grpSpPr>
        <p:sp>
          <p:nvSpPr>
            <p:cNvPr id="13" name="TextBox 20"/>
            <p:cNvSpPr txBox="1">
              <a:spLocks noChangeArrowheads="1"/>
            </p:cNvSpPr>
            <p:nvPr/>
          </p:nvSpPr>
          <p:spPr bwMode="auto">
            <a:xfrm>
              <a:off x="7236296" y="5661025"/>
              <a:ext cx="1368152" cy="64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de-CH" sz="1800" dirty="0" err="1">
                  <a:latin typeface="Tahoma" pitchFamily="34" charset="0"/>
                  <a:cs typeface="Tahoma" pitchFamily="34" charset="0"/>
                </a:rPr>
                <a:t>strongSwan</a:t>
              </a:r>
              <a:r>
                <a:rPr lang="de-CH" sz="1800" dirty="0">
                  <a:latin typeface="Tahoma" pitchFamily="34" charset="0"/>
                  <a:cs typeface="Tahoma" pitchFamily="34" charset="0"/>
                </a:rPr>
                <a:t/>
              </a:r>
              <a:br>
                <a:rPr lang="de-CH" sz="1800" dirty="0">
                  <a:latin typeface="Tahoma" pitchFamily="34" charset="0"/>
                  <a:cs typeface="Tahoma" pitchFamily="34" charset="0"/>
                </a:rPr>
              </a:br>
              <a:r>
                <a:rPr lang="de-CH" sz="1800" dirty="0">
                  <a:latin typeface="Tahoma" pitchFamily="34" charset="0"/>
                  <a:cs typeface="Tahoma" pitchFamily="34" charset="0"/>
                </a:rPr>
                <a:t>Linux Client</a:t>
              </a:r>
            </a:p>
          </p:txBody>
        </p:sp>
        <p:pic>
          <p:nvPicPr>
            <p:cNvPr id="19" name="Picture 3" descr="strongswan_2000_white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796136" y="5661025"/>
              <a:ext cx="1071563" cy="619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26" descr="laptop_large.png"/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508104" y="4365104"/>
              <a:ext cx="1182688" cy="1162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29" descr="HSR_VPN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804248" y="3092550"/>
              <a:ext cx="1957912" cy="2518092"/>
            </a:xfrm>
            <a:prstGeom prst="rect">
              <a:avLst/>
            </a:prstGeom>
            <a:ln>
              <a:solidFill>
                <a:srgbClr val="00339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7" name="Group 6"/>
          <p:cNvGrpSpPr/>
          <p:nvPr/>
        </p:nvGrpSpPr>
        <p:grpSpPr>
          <a:xfrm>
            <a:off x="7172299" y="1787719"/>
            <a:ext cx="1577632" cy="1768136"/>
            <a:chOff x="7172299" y="1787719"/>
            <a:chExt cx="1577632" cy="1768136"/>
          </a:xfrm>
        </p:grpSpPr>
        <p:pic>
          <p:nvPicPr>
            <p:cNvPr id="31" name="Picture 6" descr="https://encrypted-tbn3.google.com/images?q=tbn:ANd9GcR5nOiNuBrfCe98Zi_zLrSRp-_plvCrqwszo6D5t-5RpvA23D7JiA"/>
            <p:cNvPicPr>
              <a:picLocks noChangeAspect="1" noChangeArrowheads="1"/>
            </p:cNvPicPr>
            <p:nvPr/>
          </p:nvPicPr>
          <p:blipFill>
            <a:blip r:embed="rId13" cstate="print"/>
            <a:srcRect l="32104" t="21430" r="33563" b="23379"/>
            <a:stretch>
              <a:fillRect/>
            </a:stretch>
          </p:blipFill>
          <p:spPr bwMode="auto">
            <a:xfrm>
              <a:off x="7172299" y="2296796"/>
              <a:ext cx="589760" cy="710134"/>
            </a:xfrm>
            <a:prstGeom prst="rect">
              <a:avLst/>
            </a:prstGeom>
            <a:noFill/>
          </p:spPr>
        </p:pic>
        <p:grpSp>
          <p:nvGrpSpPr>
            <p:cNvPr id="3" name="Group 2"/>
            <p:cNvGrpSpPr/>
            <p:nvPr/>
          </p:nvGrpSpPr>
          <p:grpSpPr>
            <a:xfrm>
              <a:off x="7823086" y="1787719"/>
              <a:ext cx="926845" cy="1768136"/>
              <a:chOff x="7920372" y="1744642"/>
              <a:chExt cx="926845" cy="1768136"/>
            </a:xfrm>
          </p:grpSpPr>
          <p:pic>
            <p:nvPicPr>
              <p:cNvPr id="32" name="Picture 4" descr="Samsung Releases Official XXDLIH Android 4.1 Firmware for Galaxy S3 [How to Install Manually]"/>
              <p:cNvPicPr>
                <a:picLocks noChangeAspect="1" noChangeArrowheads="1"/>
              </p:cNvPicPr>
              <p:nvPr/>
            </p:nvPicPr>
            <p:blipFill rotWithShape="1"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73" t="-465" r="24819" b="2826"/>
              <a:stretch/>
            </p:blipFill>
            <p:spPr bwMode="auto">
              <a:xfrm>
                <a:off x="7920372" y="1744642"/>
                <a:ext cx="926845" cy="17681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" name="Picture 2" descr="Android VPN client configuration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89918" y="1917974"/>
                <a:ext cx="792131" cy="14082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415037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6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600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 smtClean="0"/>
              <a:t>Mutual Attestation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IoT</a:t>
            </a:r>
            <a:r>
              <a:rPr lang="de-CH" dirty="0" smtClean="0"/>
              <a:t> Devices</a:t>
            </a:r>
            <a:br>
              <a:rPr lang="de-CH" dirty="0" smtClean="0"/>
            </a:br>
            <a:r>
              <a:rPr lang="de-CH" dirty="0"/>
              <a:t/>
            </a:r>
            <a:br>
              <a:rPr lang="de-CH" dirty="0"/>
            </a:br>
            <a:r>
              <a:rPr lang="de-DE" sz="1500" dirty="0" smtClean="0"/>
              <a:t>TCG Members Meeting June 2015 Edinburgh</a:t>
            </a:r>
            <a:endParaRPr lang="de-CH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sz="1800" dirty="0" err="1" smtClean="0"/>
              <a:t>Trusted</a:t>
            </a:r>
            <a:r>
              <a:rPr lang="de-CH" sz="1800" dirty="0" smtClean="0"/>
              <a:t> Network Communications (TNC)</a:t>
            </a:r>
          </a:p>
          <a:p>
            <a:r>
              <a:rPr lang="de-CH" sz="1800" dirty="0" err="1" smtClean="0"/>
              <a:t>Current</a:t>
            </a:r>
            <a:r>
              <a:rPr lang="de-CH" sz="1800" dirty="0" smtClean="0"/>
              <a:t> </a:t>
            </a:r>
            <a:r>
              <a:rPr lang="de-CH" sz="1800" dirty="0" err="1" smtClean="0"/>
              <a:t>Use</a:t>
            </a:r>
            <a:r>
              <a:rPr lang="de-CH" sz="1800" dirty="0" smtClean="0"/>
              <a:t> Cases:</a:t>
            </a:r>
          </a:p>
          <a:p>
            <a:r>
              <a:rPr lang="de-CH" sz="1800" dirty="0" smtClean="0"/>
              <a:t>Network Access Control </a:t>
            </a:r>
            <a:r>
              <a:rPr lang="de-CH" sz="1800" dirty="0"/>
              <a:t>&amp;</a:t>
            </a:r>
            <a:r>
              <a:rPr lang="de-CH" sz="1800" dirty="0" smtClean="0"/>
              <a:t> </a:t>
            </a:r>
            <a:r>
              <a:rPr lang="de-CH" sz="1800" dirty="0" err="1" smtClean="0"/>
              <a:t>Endpoint</a:t>
            </a:r>
            <a:r>
              <a:rPr lang="de-CH" sz="1800" dirty="0" smtClean="0"/>
              <a:t> Compliance</a:t>
            </a:r>
            <a:endParaRPr lang="de-CH" sz="1800" dirty="0"/>
          </a:p>
        </p:txBody>
      </p:sp>
    </p:spTree>
    <p:extLst>
      <p:ext uri="{BB962C8B-B14F-4D97-AF65-F5344CB8AC3E}">
        <p14:creationId xmlns:p14="http://schemas.microsoft.com/office/powerpoint/2010/main" val="18616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0" y="1111904"/>
            <a:ext cx="8876545" cy="4901609"/>
          </a:xfrm>
          <a:prstGeom prst="rect">
            <a:avLst/>
          </a:prstGeom>
        </p:spPr>
      </p:pic>
      <p:sp>
        <p:nvSpPr>
          <p:cNvPr id="93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TNC </a:t>
            </a:r>
            <a:r>
              <a:rPr lang="de-CH" dirty="0" err="1" smtClean="0"/>
              <a:t>Architecture</a:t>
            </a:r>
            <a:endParaRPr lang="en-US" dirty="0"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486400" y="6477000"/>
            <a:ext cx="76200" cy="76200"/>
          </a:xfrm>
          <a:prstGeom prst="rect">
            <a:avLst/>
          </a:prstGeom>
          <a:solidFill>
            <a:srgbClr val="003399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85725" tIns="42862" rIns="85725" bIns="42862" anchor="ctr"/>
          <a:lstStyle/>
          <a:p>
            <a:endParaRPr lang="de-CH"/>
          </a:p>
        </p:txBody>
      </p:sp>
      <p:grpSp>
        <p:nvGrpSpPr>
          <p:cNvPr id="8" name="Group 7"/>
          <p:cNvGrpSpPr/>
          <p:nvPr/>
        </p:nvGrpSpPr>
        <p:grpSpPr>
          <a:xfrm>
            <a:off x="2922989" y="3659137"/>
            <a:ext cx="2014232" cy="322054"/>
            <a:chOff x="2922989" y="3659137"/>
            <a:chExt cx="2014232" cy="322054"/>
          </a:xfrm>
        </p:grpSpPr>
        <p:pic>
          <p:nvPicPr>
            <p:cNvPr id="22" name="Picture 3" descr="strongswan_2000_whit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22989" y="3660781"/>
              <a:ext cx="553137" cy="320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3" descr="strongswan_2000_whit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84084" y="3659137"/>
              <a:ext cx="553137" cy="320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4" name="Picture 3" descr="strongswan_2000_whi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1600" y="5570477"/>
            <a:ext cx="553137" cy="320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" name="Group 24"/>
          <p:cNvGrpSpPr/>
          <p:nvPr/>
        </p:nvGrpSpPr>
        <p:grpSpPr>
          <a:xfrm>
            <a:off x="1411240" y="2622759"/>
            <a:ext cx="3793497" cy="320410"/>
            <a:chOff x="1547664" y="2780928"/>
            <a:chExt cx="3793497" cy="320410"/>
          </a:xfrm>
        </p:grpSpPr>
        <p:pic>
          <p:nvPicPr>
            <p:cNvPr id="26" name="Picture 3" descr="strongswan_2000_whit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88024" y="2780928"/>
              <a:ext cx="553137" cy="320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3" descr="strongswan_2000_whit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47664" y="2780928"/>
              <a:ext cx="553137" cy="320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" name="Rectangle 27"/>
          <p:cNvSpPr/>
          <p:nvPr/>
        </p:nvSpPr>
        <p:spPr bwMode="auto">
          <a:xfrm>
            <a:off x="921032" y="5130886"/>
            <a:ext cx="1155418" cy="796504"/>
          </a:xfrm>
          <a:prstGeom prst="rect">
            <a:avLst/>
          </a:prstGeom>
          <a:noFill/>
          <a:ln w="38100" cap="flat" cmpd="sng" algn="ctr">
            <a:solidFill>
              <a:srgbClr val="FF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5725" tIns="42862" rIns="85725" bIns="42862" numCol="1" rtlCol="0" anchor="t" anchorCtr="0" compatLnSpc="1">
            <a:prstTxWarp prst="textNoShape">
              <a:avLst/>
            </a:prstTxWarp>
          </a:bodyPr>
          <a:lstStyle/>
          <a:p>
            <a:pPr marL="317500" marR="0" indent="-317500" algn="l" defTabSz="708025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0000FF"/>
              </a:buClr>
              <a:buSzPct val="120000"/>
              <a:buFont typeface="Wingdings" pitchFamily="2" charset="2"/>
              <a:buChar char="î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076349" y="3769028"/>
            <a:ext cx="288032" cy="272520"/>
            <a:chOff x="827584" y="4149080"/>
            <a:chExt cx="288032" cy="272520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827584" y="4149080"/>
              <a:ext cx="288032" cy="272520"/>
            </a:xfrm>
            <a:prstGeom prst="line">
              <a:avLst/>
            </a:prstGeom>
            <a:noFill/>
            <a:ln w="38100" cap="flat" cmpd="sng" algn="ctr">
              <a:solidFill>
                <a:srgbClr val="FF99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 flipV="1">
              <a:off x="827584" y="4149080"/>
              <a:ext cx="288032" cy="272520"/>
            </a:xfrm>
            <a:prstGeom prst="line">
              <a:avLst/>
            </a:prstGeom>
            <a:noFill/>
            <a:ln w="38100" cap="flat" cmpd="sng" algn="ctr">
              <a:solidFill>
                <a:srgbClr val="FF99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" name="Group 6"/>
          <p:cNvGrpSpPr/>
          <p:nvPr/>
        </p:nvGrpSpPr>
        <p:grpSpPr>
          <a:xfrm>
            <a:off x="3393208" y="2330371"/>
            <a:ext cx="970028" cy="3198767"/>
            <a:chOff x="3393208" y="2330371"/>
            <a:chExt cx="970028" cy="3198767"/>
          </a:xfrm>
        </p:grpSpPr>
        <p:sp>
          <p:nvSpPr>
            <p:cNvPr id="33" name="TextBox 32"/>
            <p:cNvSpPr txBox="1"/>
            <p:nvPr/>
          </p:nvSpPr>
          <p:spPr>
            <a:xfrm>
              <a:off x="3417143" y="2330371"/>
              <a:ext cx="946093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300" dirty="0" smtClean="0">
                  <a:solidFill>
                    <a:srgbClr val="FF0000"/>
                  </a:solidFill>
                  <a:latin typeface="+mn-lt"/>
                </a:rPr>
                <a:t>RFC 5792</a:t>
              </a:r>
              <a:endParaRPr lang="en-US" sz="1300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412182" y="3366749"/>
              <a:ext cx="946093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300" dirty="0" smtClean="0">
                  <a:solidFill>
                    <a:srgbClr val="FF0000"/>
                  </a:solidFill>
                  <a:latin typeface="+mn-lt"/>
                </a:rPr>
                <a:t>RFC 5793</a:t>
              </a:r>
              <a:endParaRPr lang="en-US" sz="1300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393208" y="5036695"/>
              <a:ext cx="946093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300" dirty="0" smtClean="0">
                  <a:solidFill>
                    <a:srgbClr val="FF0000"/>
                  </a:solidFill>
                  <a:latin typeface="+mn-lt"/>
                </a:rPr>
                <a:t>RFC 6876</a:t>
              </a:r>
              <a:br>
                <a:rPr lang="en-US" sz="1300" dirty="0" smtClean="0">
                  <a:solidFill>
                    <a:srgbClr val="FF0000"/>
                  </a:solidFill>
                  <a:latin typeface="+mn-lt"/>
                </a:rPr>
              </a:br>
              <a:r>
                <a:rPr lang="en-US" sz="1300" dirty="0" smtClean="0">
                  <a:solidFill>
                    <a:srgbClr val="FF0000"/>
                  </a:solidFill>
                  <a:latin typeface="+mn-lt"/>
                </a:rPr>
                <a:t>RFC 7171</a:t>
              </a:r>
              <a:endParaRPr lang="en-US" sz="1300" dirty="0">
                <a:solidFill>
                  <a:srgbClr val="FF0000"/>
                </a:solidFill>
                <a:latin typeface="+mn-lt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015716" y="5570477"/>
            <a:ext cx="2513111" cy="782310"/>
            <a:chOff x="1968858" y="5508581"/>
            <a:chExt cx="2513111" cy="782310"/>
          </a:xfrm>
        </p:grpSpPr>
        <p:pic>
          <p:nvPicPr>
            <p:cNvPr id="37" name="Picture 3" descr="strongswan_2000_whit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46312" y="5508581"/>
              <a:ext cx="553137" cy="320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3" descr="strongswan_2000_whit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78160" y="5508581"/>
              <a:ext cx="553137" cy="320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TextBox 38"/>
            <p:cNvSpPr txBox="1"/>
            <p:nvPr/>
          </p:nvSpPr>
          <p:spPr>
            <a:xfrm>
              <a:off x="1968858" y="6003573"/>
              <a:ext cx="10021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200" b="1" dirty="0" smtClean="0">
                  <a:latin typeface="+mn-lt"/>
                </a:rPr>
                <a:t>VPN Client</a:t>
              </a:r>
              <a:endParaRPr lang="en-US" sz="1200" b="1" dirty="0">
                <a:latin typeface="+mn-lt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250542" y="6013892"/>
              <a:ext cx="12314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200" b="1" dirty="0" smtClean="0">
                  <a:latin typeface="+mn-lt"/>
                </a:rPr>
                <a:t>VPN Gateway</a:t>
              </a:r>
              <a:endParaRPr lang="en-US" sz="1200" b="1" dirty="0">
                <a:latin typeface="+mn-lt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39750" y="4440094"/>
            <a:ext cx="1536700" cy="2124122"/>
            <a:chOff x="539750" y="4440094"/>
            <a:chExt cx="1536700" cy="2124122"/>
          </a:xfrm>
        </p:grpSpPr>
        <p:pic>
          <p:nvPicPr>
            <p:cNvPr id="42" name="Picture 45" descr="2kksvyvv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20365" y="4440094"/>
              <a:ext cx="317524" cy="4292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" name="TextBox 42"/>
            <p:cNvSpPr txBox="1"/>
            <p:nvPr/>
          </p:nvSpPr>
          <p:spPr>
            <a:xfrm>
              <a:off x="742430" y="6287217"/>
              <a:ext cx="133402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200" b="1" dirty="0" smtClean="0">
                  <a:solidFill>
                    <a:srgbClr val="FF99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Lying Endpoint</a:t>
              </a:r>
              <a:endParaRPr lang="en-US" sz="1200" b="1" dirty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 flipH="1">
              <a:off x="539750" y="4651580"/>
              <a:ext cx="3176" cy="1803573"/>
            </a:xfrm>
            <a:prstGeom prst="line">
              <a:avLst/>
            </a:prstGeom>
            <a:ln w="28575">
              <a:solidFill>
                <a:srgbClr val="FF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539750" y="6448029"/>
              <a:ext cx="239713" cy="0"/>
            </a:xfrm>
            <a:prstGeom prst="straightConnector1">
              <a:avLst/>
            </a:prstGeom>
            <a:ln w="38100">
              <a:solidFill>
                <a:srgbClr val="FF9933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V="1">
              <a:off x="539750" y="4651580"/>
              <a:ext cx="679472" cy="3136"/>
            </a:xfrm>
            <a:prstGeom prst="straightConnector1">
              <a:avLst/>
            </a:prstGeom>
            <a:ln w="38100">
              <a:solidFill>
                <a:srgbClr val="FF9933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895368" y="3824289"/>
            <a:ext cx="4335697" cy="639468"/>
            <a:chOff x="1895368" y="3824289"/>
            <a:chExt cx="4335697" cy="639468"/>
          </a:xfrm>
        </p:grpSpPr>
        <p:sp>
          <p:nvSpPr>
            <p:cNvPr id="51" name="Rectangle 50"/>
            <p:cNvSpPr/>
            <p:nvPr/>
          </p:nvSpPr>
          <p:spPr bwMode="auto">
            <a:xfrm>
              <a:off x="5248275" y="3835909"/>
              <a:ext cx="982790" cy="564642"/>
            </a:xfrm>
            <a:prstGeom prst="rect">
              <a:avLst/>
            </a:prstGeom>
            <a:noFill/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5725" tIns="42862" rIns="85725" bIns="42862" numCol="1" rtlCol="0" anchor="t" anchorCtr="0" compatLnSpc="1">
              <a:prstTxWarp prst="textNoShape">
                <a:avLst/>
              </a:prstTxWarp>
            </a:bodyPr>
            <a:lstStyle/>
            <a:p>
              <a:pPr marL="317500" marR="0" indent="-317500" algn="l" defTabSz="708025" rtl="0" eaLnBrk="0" fontAlgn="base" latinLnBrk="0" hangingPunct="0">
                <a:lnSpc>
                  <a:spcPct val="100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0000FF"/>
                </a:buClr>
                <a:buSzPct val="120000"/>
                <a:buFont typeface="Wingdings" pitchFamily="2" charset="2"/>
                <a:buChar char="î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1895368" y="3824289"/>
              <a:ext cx="976420" cy="580058"/>
            </a:xfrm>
            <a:prstGeom prst="rect">
              <a:avLst/>
            </a:prstGeom>
            <a:noFill/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5725" tIns="42862" rIns="85725" bIns="42862" numCol="1" rtlCol="0" anchor="t" anchorCtr="0" compatLnSpc="1">
              <a:prstTxWarp prst="textNoShape">
                <a:avLst/>
              </a:prstTxWarp>
            </a:bodyPr>
            <a:lstStyle/>
            <a:p>
              <a:pPr marL="317500" marR="0" indent="-317500" algn="l" defTabSz="708025" rtl="0" eaLnBrk="0" fontAlgn="base" latinLnBrk="0" hangingPunct="0">
                <a:lnSpc>
                  <a:spcPct val="100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0000FF"/>
                </a:buClr>
                <a:buSzPct val="120000"/>
                <a:buFont typeface="Wingdings" pitchFamily="2" charset="2"/>
                <a:buChar char="î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148037" y="3963620"/>
              <a:ext cx="1056700" cy="5001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300"/>
                </a:spcBef>
                <a:buNone/>
              </a:pPr>
              <a:r>
                <a:rPr lang="de-CH" sz="1200" b="1" dirty="0" err="1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Endpoint</a:t>
              </a:r>
              <a:endParaRPr lang="de-CH" sz="1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spcBef>
                  <a:spcPts val="300"/>
                </a:spcBef>
                <a:buNone/>
              </a:pPr>
              <a:r>
                <a:rPr lang="de-CH" sz="1200" b="1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Compliance</a:t>
              </a:r>
              <a:endParaRPr lang="de-CH" sz="1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896661" y="4414838"/>
            <a:ext cx="4334404" cy="2155825"/>
            <a:chOff x="1896661" y="4414838"/>
            <a:chExt cx="4334404" cy="2155825"/>
          </a:xfrm>
        </p:grpSpPr>
        <p:sp>
          <p:nvSpPr>
            <p:cNvPr id="48" name="Rectangle 47"/>
            <p:cNvSpPr/>
            <p:nvPr/>
          </p:nvSpPr>
          <p:spPr bwMode="auto">
            <a:xfrm>
              <a:off x="1896661" y="4440093"/>
              <a:ext cx="979889" cy="589107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5725" tIns="42862" rIns="85725" bIns="42862" numCol="1" rtlCol="0" anchor="t" anchorCtr="0" compatLnSpc="1">
              <a:prstTxWarp prst="textNoShape">
                <a:avLst/>
              </a:prstTxWarp>
            </a:bodyPr>
            <a:lstStyle/>
            <a:p>
              <a:pPr marL="317500" marR="0" indent="-317500" algn="l" defTabSz="708025" rtl="0" eaLnBrk="0" fontAlgn="base" latinLnBrk="0" hangingPunct="0">
                <a:lnSpc>
                  <a:spcPct val="100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0000FF"/>
                </a:buClr>
                <a:buSzPct val="120000"/>
                <a:buFont typeface="Wingdings" pitchFamily="2" charset="2"/>
                <a:buChar char="î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5243513" y="4433889"/>
              <a:ext cx="987552" cy="591826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5725" tIns="42862" rIns="85725" bIns="42862" numCol="1" rtlCol="0" anchor="t" anchorCtr="0" compatLnSpc="1">
              <a:prstTxWarp prst="textNoShape">
                <a:avLst/>
              </a:prstTxWarp>
            </a:bodyPr>
            <a:lstStyle/>
            <a:p>
              <a:pPr marL="317500" marR="0" indent="-317500" algn="l" defTabSz="708025" rtl="0" eaLnBrk="0" fontAlgn="base" latinLnBrk="0" hangingPunct="0">
                <a:lnSpc>
                  <a:spcPct val="100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0000FF"/>
                </a:buClr>
                <a:buSzPct val="120000"/>
                <a:buFont typeface="Wingdings" pitchFamily="2" charset="2"/>
                <a:buChar char="î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3238500" y="4414838"/>
              <a:ext cx="1200150" cy="62865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5725" tIns="42862" rIns="85725" bIns="42862" numCol="1" rtlCol="0" anchor="t" anchorCtr="0" compatLnSpc="1">
              <a:prstTxWarp prst="textNoShape">
                <a:avLst/>
              </a:prstTxWarp>
            </a:bodyPr>
            <a:lstStyle/>
            <a:p>
              <a:pPr marL="317500" marR="0" indent="-317500" algn="l" defTabSz="708025" rtl="0" eaLnBrk="0" fontAlgn="base" latinLnBrk="0" hangingPunct="0">
                <a:lnSpc>
                  <a:spcPct val="100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0000FF"/>
                </a:buClr>
                <a:buSzPct val="120000"/>
                <a:buFont typeface="Wingdings" pitchFamily="2" charset="2"/>
                <a:buChar char="î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588781" y="6293664"/>
              <a:ext cx="26414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de-CH" sz="1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Network Access Control</a:t>
              </a:r>
              <a:endParaRPr lang="de-CH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 bwMode="auto">
          <a:xfrm>
            <a:off x="5786446" y="1000108"/>
            <a:ext cx="2714644" cy="5162569"/>
          </a:xfrm>
          <a:prstGeom prst="rect">
            <a:avLst/>
          </a:prstGeom>
          <a:solidFill>
            <a:srgbClr val="FFFF9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85725" tIns="42862" rIns="85725" bIns="42862" numCol="1" rtlCol="0" anchor="b" anchorCtr="0" compatLnSpc="1">
            <a:prstTxWarp prst="textNoShape">
              <a:avLst/>
            </a:prstTxWarp>
          </a:bodyPr>
          <a:lstStyle/>
          <a:p>
            <a:pPr marL="317500" marR="0" indent="-317500" algn="ctr" defTabSz="708025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0000FF"/>
              </a:buClr>
              <a:buSzPct val="120000"/>
              <a:buNone/>
              <a:tabLst/>
            </a:pPr>
            <a:r>
              <a:rPr kumimoji="0" lang="de-C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NEA</a:t>
            </a:r>
            <a:r>
              <a:rPr kumimoji="0" lang="de-CH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Server</a:t>
            </a:r>
            <a:endParaRPr kumimoji="0" lang="de-CH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642910" y="981075"/>
            <a:ext cx="2714644" cy="5162569"/>
          </a:xfrm>
          <a:prstGeom prst="rect">
            <a:avLst/>
          </a:prstGeom>
          <a:solidFill>
            <a:srgbClr val="FFFF9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85725" tIns="42862" rIns="85725" bIns="42862" numCol="1" rtlCol="0" anchor="b" anchorCtr="0" compatLnSpc="1">
            <a:prstTxWarp prst="textNoShape">
              <a:avLst/>
            </a:prstTxWarp>
          </a:bodyPr>
          <a:lstStyle/>
          <a:p>
            <a:pPr marL="317500" marR="0" indent="-317500" algn="ctr" defTabSz="708025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0000FF"/>
              </a:buClr>
              <a:buSzPct val="120000"/>
              <a:buNone/>
              <a:tabLst/>
            </a:pPr>
            <a:r>
              <a:rPr kumimoji="0" lang="de-C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NEA</a:t>
            </a:r>
            <a:r>
              <a:rPr kumimoji="0" lang="de-CH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Client</a:t>
            </a:r>
            <a:endParaRPr kumimoji="0" lang="de-CH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3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Network Endpoint </a:t>
            </a:r>
            <a:r>
              <a:rPr lang="de-CH" dirty="0" err="1" smtClean="0"/>
              <a:t>Assessment</a:t>
            </a:r>
            <a:r>
              <a:rPr lang="de-CH" dirty="0" smtClean="0"/>
              <a:t> (RFC 5209)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857224" y="2786058"/>
            <a:ext cx="2000264" cy="1071570"/>
          </a:xfrm>
          <a:prstGeom prst="rect">
            <a:avLst/>
          </a:prstGeom>
          <a:solidFill>
            <a:srgbClr val="99CC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85725" tIns="42862" rIns="85725" bIns="42862" numCol="1" rtlCol="0" anchor="ctr" anchorCtr="0" compatLnSpc="1">
            <a:prstTxWarp prst="textNoShape">
              <a:avLst/>
            </a:prstTxWarp>
          </a:bodyPr>
          <a:lstStyle/>
          <a:p>
            <a:pPr marL="317500" marR="0" indent="-317500" algn="ctr" defTabSz="70802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FF"/>
              </a:buClr>
              <a:buSzPct val="120000"/>
              <a:buNone/>
              <a:tabLst/>
            </a:pPr>
            <a:r>
              <a:rPr lang="de-CH" dirty="0" smtClean="0"/>
              <a:t>Posture</a:t>
            </a:r>
          </a:p>
          <a:p>
            <a:pPr marL="317500" marR="0" indent="-317500" algn="ctr" defTabSz="70802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FF"/>
              </a:buClr>
              <a:buSzPct val="120000"/>
              <a:buNone/>
              <a:tabLst/>
            </a:pPr>
            <a:r>
              <a:rPr kumimoji="0" lang="de-C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Broker</a:t>
            </a:r>
          </a:p>
          <a:p>
            <a:pPr marL="317500" marR="0" indent="-317500" algn="ctr" defTabSz="70802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FF"/>
              </a:buClr>
              <a:buSzPct val="120000"/>
              <a:buNone/>
              <a:tabLst/>
            </a:pPr>
            <a:r>
              <a:rPr lang="de-CH" dirty="0" smtClean="0"/>
              <a:t>Client</a:t>
            </a:r>
            <a:endParaRPr kumimoji="0" lang="de-CH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1142976" y="1142984"/>
            <a:ext cx="2000264" cy="1071570"/>
          </a:xfrm>
          <a:prstGeom prst="rect">
            <a:avLst/>
          </a:prstGeom>
          <a:solidFill>
            <a:srgbClr val="66FF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85725" tIns="42862" rIns="85725" bIns="42862" numCol="1" rtlCol="0" anchor="ctr" anchorCtr="0" compatLnSpc="1">
            <a:prstTxWarp prst="textNoShape">
              <a:avLst/>
            </a:prstTxWarp>
          </a:bodyPr>
          <a:lstStyle/>
          <a:p>
            <a:pPr marL="317500" marR="0" indent="-317500" algn="ctr" defTabSz="70802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FF"/>
              </a:buClr>
              <a:buSzPct val="120000"/>
              <a:buNone/>
              <a:tabLst/>
            </a:pPr>
            <a:r>
              <a:rPr lang="de-CH" dirty="0" smtClean="0"/>
              <a:t>Posture</a:t>
            </a:r>
          </a:p>
          <a:p>
            <a:pPr marL="317500" marR="0" indent="-317500" algn="ctr" defTabSz="70802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FF"/>
              </a:buClr>
              <a:buSzPct val="120000"/>
              <a:buNone/>
              <a:tabLst/>
            </a:pPr>
            <a:r>
              <a:rPr kumimoji="0" lang="de-C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Collectors</a:t>
            </a:r>
          </a:p>
          <a:p>
            <a:pPr marL="317500" marR="0" indent="-317500" algn="ctr" defTabSz="70802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FF"/>
              </a:buClr>
              <a:buSzPct val="120000"/>
              <a:buNone/>
              <a:tabLst/>
            </a:pPr>
            <a:r>
              <a:rPr lang="de-CH" dirty="0" smtClean="0"/>
              <a:t>(1 .. N)</a:t>
            </a:r>
            <a:r>
              <a:rPr kumimoji="0" lang="de-C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1000100" y="1214422"/>
            <a:ext cx="2000264" cy="1071570"/>
          </a:xfrm>
          <a:prstGeom prst="rect">
            <a:avLst/>
          </a:prstGeom>
          <a:solidFill>
            <a:srgbClr val="66FF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85725" tIns="42862" rIns="85725" bIns="42862" numCol="1" rtlCol="0" anchor="ctr" anchorCtr="0" compatLnSpc="1">
            <a:prstTxWarp prst="textNoShape">
              <a:avLst/>
            </a:prstTxWarp>
          </a:bodyPr>
          <a:lstStyle/>
          <a:p>
            <a:pPr marL="317500" marR="0" indent="-317500" algn="ctr" defTabSz="70802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FF"/>
              </a:buClr>
              <a:buSzPct val="120000"/>
              <a:buNone/>
              <a:tabLst/>
            </a:pPr>
            <a:r>
              <a:rPr lang="de-CH" dirty="0" smtClean="0"/>
              <a:t>Posture</a:t>
            </a:r>
          </a:p>
          <a:p>
            <a:pPr marL="317500" marR="0" indent="-317500" algn="ctr" defTabSz="70802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FF"/>
              </a:buClr>
              <a:buSzPct val="120000"/>
              <a:buNone/>
              <a:tabLst/>
            </a:pPr>
            <a:r>
              <a:rPr kumimoji="0" lang="de-C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Collectors</a:t>
            </a:r>
          </a:p>
          <a:p>
            <a:pPr marL="317500" marR="0" indent="-317500" algn="ctr" defTabSz="70802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FF"/>
              </a:buClr>
              <a:buSzPct val="120000"/>
              <a:buNone/>
              <a:tabLst/>
            </a:pPr>
            <a:r>
              <a:rPr lang="de-CH" dirty="0" smtClean="0"/>
              <a:t>(1 .. N)</a:t>
            </a:r>
            <a:r>
              <a:rPr kumimoji="0" lang="de-C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857224" y="1285860"/>
            <a:ext cx="2000264" cy="1071570"/>
          </a:xfrm>
          <a:prstGeom prst="rect">
            <a:avLst/>
          </a:prstGeom>
          <a:solidFill>
            <a:srgbClr val="66FF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85725" tIns="42862" rIns="85725" bIns="42862" numCol="1" rtlCol="0" anchor="ctr" anchorCtr="0" compatLnSpc="1">
            <a:prstTxWarp prst="textNoShape">
              <a:avLst/>
            </a:prstTxWarp>
          </a:bodyPr>
          <a:lstStyle/>
          <a:p>
            <a:pPr marL="317500" marR="0" indent="-317500" algn="ctr" defTabSz="70802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FF"/>
              </a:buClr>
              <a:buSzPct val="120000"/>
              <a:buNone/>
              <a:tabLst/>
            </a:pPr>
            <a:r>
              <a:rPr lang="de-CH" dirty="0" smtClean="0"/>
              <a:t>Posture</a:t>
            </a:r>
          </a:p>
          <a:p>
            <a:pPr marL="317500" marR="0" indent="-317500" algn="ctr" defTabSz="70802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FF"/>
              </a:buClr>
              <a:buSzPct val="120000"/>
              <a:buNone/>
              <a:tabLst/>
            </a:pPr>
            <a:r>
              <a:rPr kumimoji="0" lang="de-C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Collectors</a:t>
            </a:r>
          </a:p>
          <a:p>
            <a:pPr marL="317500" marR="0" indent="-317500" algn="ctr" defTabSz="70802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FF"/>
              </a:buClr>
              <a:buSzPct val="120000"/>
              <a:buNone/>
              <a:tabLst/>
            </a:pPr>
            <a:r>
              <a:rPr lang="de-CH" dirty="0" smtClean="0"/>
              <a:t>(1 .. N)</a:t>
            </a:r>
            <a:r>
              <a:rPr kumimoji="0" lang="de-C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6000760" y="2781300"/>
            <a:ext cx="2000264" cy="1071570"/>
          </a:xfrm>
          <a:prstGeom prst="rect">
            <a:avLst/>
          </a:prstGeom>
          <a:solidFill>
            <a:srgbClr val="99CC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85725" tIns="42862" rIns="85725" bIns="42862" numCol="1" rtlCol="0" anchor="ctr" anchorCtr="0" compatLnSpc="1">
            <a:prstTxWarp prst="textNoShape">
              <a:avLst/>
            </a:prstTxWarp>
          </a:bodyPr>
          <a:lstStyle/>
          <a:p>
            <a:pPr marL="317500" marR="0" indent="-317500" algn="ctr" defTabSz="70802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FF"/>
              </a:buClr>
              <a:buSzPct val="120000"/>
              <a:buNone/>
              <a:tabLst/>
            </a:pPr>
            <a:r>
              <a:rPr lang="de-CH" dirty="0" smtClean="0"/>
              <a:t>Posture</a:t>
            </a:r>
          </a:p>
          <a:p>
            <a:pPr marL="317500" marR="0" indent="-317500" algn="ctr" defTabSz="70802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FF"/>
              </a:buClr>
              <a:buSzPct val="120000"/>
              <a:buNone/>
              <a:tabLst/>
            </a:pPr>
            <a:r>
              <a:rPr kumimoji="0" lang="de-C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Broker</a:t>
            </a:r>
          </a:p>
          <a:p>
            <a:pPr marL="317500" marR="0" indent="-317500" algn="ctr" defTabSz="70802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FF"/>
              </a:buClr>
              <a:buSzPct val="120000"/>
              <a:buNone/>
              <a:tabLst/>
            </a:pPr>
            <a:r>
              <a:rPr lang="de-CH" dirty="0" smtClean="0"/>
              <a:t>Server</a:t>
            </a:r>
            <a:endParaRPr kumimoji="0" lang="de-CH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6286512" y="1142984"/>
            <a:ext cx="2000264" cy="1071570"/>
          </a:xfrm>
          <a:prstGeom prst="rect">
            <a:avLst/>
          </a:prstGeom>
          <a:solidFill>
            <a:srgbClr val="66FF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85725" tIns="42862" rIns="85725" bIns="42862" numCol="1" rtlCol="0" anchor="ctr" anchorCtr="0" compatLnSpc="1">
            <a:prstTxWarp prst="textNoShape">
              <a:avLst/>
            </a:prstTxWarp>
          </a:bodyPr>
          <a:lstStyle/>
          <a:p>
            <a:pPr marL="317500" marR="0" indent="-317500" algn="ctr" defTabSz="70802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FF"/>
              </a:buClr>
              <a:buSzPct val="120000"/>
              <a:buNone/>
              <a:tabLst/>
            </a:pPr>
            <a:r>
              <a:rPr lang="de-CH" dirty="0" smtClean="0"/>
              <a:t>Posture</a:t>
            </a:r>
          </a:p>
          <a:p>
            <a:pPr marL="317500" marR="0" indent="-317500" algn="ctr" defTabSz="70802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FF"/>
              </a:buClr>
              <a:buSzPct val="120000"/>
              <a:buNone/>
              <a:tabLst/>
            </a:pPr>
            <a:r>
              <a:rPr kumimoji="0" lang="de-C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Collectors</a:t>
            </a:r>
          </a:p>
          <a:p>
            <a:pPr marL="317500" marR="0" indent="-317500" algn="ctr" defTabSz="70802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FF"/>
              </a:buClr>
              <a:buSzPct val="120000"/>
              <a:buNone/>
              <a:tabLst/>
            </a:pPr>
            <a:r>
              <a:rPr lang="de-CH" dirty="0" smtClean="0"/>
              <a:t>(1 .. N)</a:t>
            </a:r>
            <a:r>
              <a:rPr kumimoji="0" lang="de-C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6143636" y="1214422"/>
            <a:ext cx="2000264" cy="1071570"/>
          </a:xfrm>
          <a:prstGeom prst="rect">
            <a:avLst/>
          </a:prstGeom>
          <a:solidFill>
            <a:srgbClr val="66FF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85725" tIns="42862" rIns="85725" bIns="42862" numCol="1" rtlCol="0" anchor="ctr" anchorCtr="0" compatLnSpc="1">
            <a:prstTxWarp prst="textNoShape">
              <a:avLst/>
            </a:prstTxWarp>
          </a:bodyPr>
          <a:lstStyle/>
          <a:p>
            <a:pPr marL="317500" marR="0" indent="-317500" algn="ctr" defTabSz="70802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FF"/>
              </a:buClr>
              <a:buSzPct val="120000"/>
              <a:buNone/>
              <a:tabLst/>
            </a:pPr>
            <a:r>
              <a:rPr lang="de-CH" dirty="0" smtClean="0"/>
              <a:t>Posture</a:t>
            </a:r>
          </a:p>
          <a:p>
            <a:pPr marL="317500" marR="0" indent="-317500" algn="ctr" defTabSz="70802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FF"/>
              </a:buClr>
              <a:buSzPct val="120000"/>
              <a:buNone/>
              <a:tabLst/>
            </a:pPr>
            <a:r>
              <a:rPr kumimoji="0" lang="de-C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Collectors</a:t>
            </a:r>
          </a:p>
          <a:p>
            <a:pPr marL="317500" marR="0" indent="-317500" algn="ctr" defTabSz="70802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FF"/>
              </a:buClr>
              <a:buSzPct val="120000"/>
              <a:buNone/>
              <a:tabLst/>
            </a:pPr>
            <a:r>
              <a:rPr lang="de-CH" dirty="0" smtClean="0"/>
              <a:t>(1 .. N)</a:t>
            </a:r>
            <a:r>
              <a:rPr kumimoji="0" lang="de-C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6000760" y="1285860"/>
            <a:ext cx="2000264" cy="1071570"/>
          </a:xfrm>
          <a:prstGeom prst="rect">
            <a:avLst/>
          </a:prstGeom>
          <a:solidFill>
            <a:srgbClr val="66FF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85725" tIns="42862" rIns="85725" bIns="42862" numCol="1" rtlCol="0" anchor="ctr" anchorCtr="0" compatLnSpc="1">
            <a:prstTxWarp prst="textNoShape">
              <a:avLst/>
            </a:prstTxWarp>
          </a:bodyPr>
          <a:lstStyle/>
          <a:p>
            <a:pPr marL="317500" marR="0" indent="-317500" algn="ctr" defTabSz="70802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FF"/>
              </a:buClr>
              <a:buSzPct val="120000"/>
              <a:buNone/>
              <a:tabLst/>
            </a:pPr>
            <a:r>
              <a:rPr lang="de-CH" dirty="0" smtClean="0"/>
              <a:t>Posture</a:t>
            </a:r>
          </a:p>
          <a:p>
            <a:pPr marL="317500" marR="0" indent="-317500" algn="ctr" defTabSz="70802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FF"/>
              </a:buClr>
              <a:buSzPct val="120000"/>
              <a:buNone/>
              <a:tabLst/>
            </a:pPr>
            <a:r>
              <a:rPr kumimoji="0" lang="de-C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Validators</a:t>
            </a:r>
          </a:p>
          <a:p>
            <a:pPr marL="317500" marR="0" indent="-317500" algn="ctr" defTabSz="70802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FF"/>
              </a:buClr>
              <a:buSzPct val="120000"/>
              <a:buNone/>
              <a:tabLst/>
            </a:pPr>
            <a:r>
              <a:rPr lang="de-CH" dirty="0" smtClean="0"/>
              <a:t>(1 .. N)</a:t>
            </a:r>
            <a:r>
              <a:rPr kumimoji="0" lang="de-C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</a:t>
            </a:r>
          </a:p>
        </p:txBody>
      </p:sp>
      <p:cxnSp>
        <p:nvCxnSpPr>
          <p:cNvPr id="33" name="Straight Arrow Connector 32"/>
          <p:cNvCxnSpPr/>
          <p:nvPr/>
        </p:nvCxnSpPr>
        <p:spPr bwMode="auto">
          <a:xfrm>
            <a:off x="3428992" y="1714488"/>
            <a:ext cx="2286016" cy="158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>
            <a:off x="3428992" y="3286124"/>
            <a:ext cx="2286016" cy="158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>
            <a:off x="3428992" y="4857760"/>
            <a:ext cx="2286016" cy="158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9" name="Straight Arrow Connector 38"/>
          <p:cNvCxnSpPr>
            <a:stCxn id="19" idx="0"/>
            <a:endCxn id="13" idx="2"/>
          </p:cNvCxnSpPr>
          <p:nvPr/>
        </p:nvCxnSpPr>
        <p:spPr bwMode="auto">
          <a:xfrm rot="5400000" flipH="1" flipV="1">
            <a:off x="1643042" y="2571744"/>
            <a:ext cx="428628" cy="158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47" name="Straight Arrow Connector 46"/>
          <p:cNvCxnSpPr>
            <a:stCxn id="28" idx="0"/>
            <a:endCxn id="31" idx="2"/>
          </p:cNvCxnSpPr>
          <p:nvPr/>
        </p:nvCxnSpPr>
        <p:spPr bwMode="auto">
          <a:xfrm rot="5400000" flipH="1" flipV="1">
            <a:off x="6788957" y="2569365"/>
            <a:ext cx="423870" cy="158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55" name="Rectangle 54"/>
          <p:cNvSpPr/>
          <p:nvPr/>
        </p:nvSpPr>
        <p:spPr bwMode="auto">
          <a:xfrm>
            <a:off x="1142976" y="4143380"/>
            <a:ext cx="2000264" cy="1285884"/>
          </a:xfrm>
          <a:prstGeom prst="rect">
            <a:avLst/>
          </a:prstGeom>
          <a:solidFill>
            <a:srgbClr val="FF99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85725" tIns="42862" rIns="85725" bIns="42862" numCol="1" rtlCol="0" anchor="ctr" anchorCtr="0" compatLnSpc="1">
            <a:prstTxWarp prst="textNoShape">
              <a:avLst/>
            </a:prstTxWarp>
          </a:bodyPr>
          <a:lstStyle/>
          <a:p>
            <a:pPr marL="317500" marR="0" indent="-317500" algn="ctr" defTabSz="70802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FF"/>
              </a:buClr>
              <a:buSzPct val="120000"/>
              <a:buNone/>
              <a:tabLst/>
            </a:pPr>
            <a:r>
              <a:rPr lang="de-CH" dirty="0" smtClean="0"/>
              <a:t>Posture</a:t>
            </a:r>
          </a:p>
          <a:p>
            <a:pPr marL="317500" marR="0" indent="-317500" algn="ctr" defTabSz="70802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FF"/>
              </a:buClr>
              <a:buSzPct val="120000"/>
              <a:buNone/>
              <a:tabLst/>
            </a:pPr>
            <a:r>
              <a:rPr kumimoji="0" lang="de-C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Transport</a:t>
            </a:r>
          </a:p>
          <a:p>
            <a:pPr marL="317500" marR="0" indent="-317500" algn="ctr" defTabSz="70802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FF"/>
              </a:buClr>
              <a:buSzPct val="120000"/>
              <a:buNone/>
              <a:tabLst/>
            </a:pPr>
            <a:r>
              <a:rPr lang="de-CH" dirty="0" smtClean="0"/>
              <a:t>Clients</a:t>
            </a:r>
          </a:p>
          <a:p>
            <a:pPr marL="317500" marR="0" indent="-317500" algn="ctr" defTabSz="70802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FF"/>
              </a:buClr>
              <a:buSzPct val="120000"/>
              <a:buNone/>
              <a:tabLst/>
            </a:pPr>
            <a:r>
              <a:rPr lang="de-CH" dirty="0" smtClean="0"/>
              <a:t>(1 .. K)</a:t>
            </a:r>
            <a:endParaRPr kumimoji="0" lang="de-CH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1000100" y="4214818"/>
            <a:ext cx="2000264" cy="1285884"/>
          </a:xfrm>
          <a:prstGeom prst="rect">
            <a:avLst/>
          </a:prstGeom>
          <a:solidFill>
            <a:srgbClr val="FF99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85725" tIns="42862" rIns="85725" bIns="42862" numCol="1" rtlCol="0" anchor="ctr" anchorCtr="0" compatLnSpc="1">
            <a:prstTxWarp prst="textNoShape">
              <a:avLst/>
            </a:prstTxWarp>
          </a:bodyPr>
          <a:lstStyle/>
          <a:p>
            <a:pPr marL="317500" marR="0" indent="-317500" algn="ctr" defTabSz="70802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FF"/>
              </a:buClr>
              <a:buSzPct val="120000"/>
              <a:buNone/>
              <a:tabLst/>
            </a:pPr>
            <a:r>
              <a:rPr lang="de-CH" dirty="0" smtClean="0"/>
              <a:t>Posture</a:t>
            </a:r>
          </a:p>
          <a:p>
            <a:pPr marL="317500" marR="0" indent="-317500" algn="ctr" defTabSz="70802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FF"/>
              </a:buClr>
              <a:buSzPct val="120000"/>
              <a:buNone/>
              <a:tabLst/>
            </a:pPr>
            <a:r>
              <a:rPr kumimoji="0" lang="de-C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Transport</a:t>
            </a:r>
          </a:p>
          <a:p>
            <a:pPr marL="317500" marR="0" indent="-317500" algn="ctr" defTabSz="70802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FF"/>
              </a:buClr>
              <a:buSzPct val="120000"/>
              <a:buNone/>
              <a:tabLst/>
            </a:pPr>
            <a:r>
              <a:rPr lang="de-CH" dirty="0" smtClean="0"/>
              <a:t>Clients</a:t>
            </a:r>
          </a:p>
          <a:p>
            <a:pPr marL="317500" marR="0" indent="-317500" algn="ctr" defTabSz="70802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FF"/>
              </a:buClr>
              <a:buSzPct val="120000"/>
              <a:buNone/>
              <a:tabLst/>
            </a:pPr>
            <a:r>
              <a:rPr lang="de-CH" dirty="0" smtClean="0"/>
              <a:t>(1 .. K)</a:t>
            </a:r>
            <a:endParaRPr kumimoji="0" lang="de-CH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857224" y="4286256"/>
            <a:ext cx="2000264" cy="1285884"/>
          </a:xfrm>
          <a:prstGeom prst="rect">
            <a:avLst/>
          </a:prstGeom>
          <a:solidFill>
            <a:srgbClr val="FF99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85725" tIns="42862" rIns="85725" bIns="42862" numCol="1" rtlCol="0" anchor="ctr" anchorCtr="0" compatLnSpc="1">
            <a:prstTxWarp prst="textNoShape">
              <a:avLst/>
            </a:prstTxWarp>
          </a:bodyPr>
          <a:lstStyle/>
          <a:p>
            <a:pPr marL="317500" marR="0" indent="-317500" algn="ctr" defTabSz="70802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FF"/>
              </a:buClr>
              <a:buSzPct val="120000"/>
              <a:buNone/>
              <a:tabLst/>
            </a:pPr>
            <a:r>
              <a:rPr lang="de-CH" dirty="0" smtClean="0"/>
              <a:t>Posture</a:t>
            </a:r>
          </a:p>
          <a:p>
            <a:pPr marL="317500" marR="0" indent="-317500" algn="ctr" defTabSz="70802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FF"/>
              </a:buClr>
              <a:buSzPct val="120000"/>
              <a:buNone/>
              <a:tabLst/>
            </a:pPr>
            <a:r>
              <a:rPr kumimoji="0" lang="de-C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Transport</a:t>
            </a:r>
          </a:p>
          <a:p>
            <a:pPr marL="317500" marR="0" indent="-317500" algn="ctr" defTabSz="70802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FF"/>
              </a:buClr>
              <a:buSzPct val="120000"/>
              <a:buNone/>
              <a:tabLst/>
            </a:pPr>
            <a:r>
              <a:rPr lang="de-CH" dirty="0" smtClean="0"/>
              <a:t>Clients</a:t>
            </a:r>
          </a:p>
          <a:p>
            <a:pPr marL="317500" marR="0" indent="-317500" algn="ctr" defTabSz="70802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FF"/>
              </a:buClr>
              <a:buSzPct val="120000"/>
              <a:buNone/>
              <a:tabLst/>
            </a:pPr>
            <a:r>
              <a:rPr lang="de-CH" dirty="0" smtClean="0"/>
              <a:t>(1 .. K)</a:t>
            </a:r>
            <a:endParaRPr kumimoji="0" lang="de-CH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6286512" y="4143380"/>
            <a:ext cx="2000264" cy="1285884"/>
          </a:xfrm>
          <a:prstGeom prst="rect">
            <a:avLst/>
          </a:prstGeom>
          <a:solidFill>
            <a:srgbClr val="FF99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85725" tIns="42862" rIns="85725" bIns="42862" numCol="1" rtlCol="0" anchor="ctr" anchorCtr="0" compatLnSpc="1">
            <a:prstTxWarp prst="textNoShape">
              <a:avLst/>
            </a:prstTxWarp>
          </a:bodyPr>
          <a:lstStyle/>
          <a:p>
            <a:pPr marL="317500" marR="0" indent="-317500" algn="ctr" defTabSz="70802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FF"/>
              </a:buClr>
              <a:buSzPct val="120000"/>
              <a:buNone/>
              <a:tabLst/>
            </a:pPr>
            <a:r>
              <a:rPr lang="de-CH" dirty="0" smtClean="0"/>
              <a:t>Posture</a:t>
            </a:r>
          </a:p>
          <a:p>
            <a:pPr marL="317500" marR="0" indent="-317500" algn="ctr" defTabSz="70802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FF"/>
              </a:buClr>
              <a:buSzPct val="120000"/>
              <a:buNone/>
              <a:tabLst/>
            </a:pPr>
            <a:r>
              <a:rPr kumimoji="0" lang="de-C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Transport</a:t>
            </a:r>
          </a:p>
          <a:p>
            <a:pPr marL="317500" marR="0" indent="-317500" algn="ctr" defTabSz="70802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FF"/>
              </a:buClr>
              <a:buSzPct val="120000"/>
              <a:buNone/>
              <a:tabLst/>
            </a:pPr>
            <a:r>
              <a:rPr lang="de-CH" dirty="0" smtClean="0"/>
              <a:t>Clients</a:t>
            </a:r>
          </a:p>
          <a:p>
            <a:pPr marL="317500" marR="0" indent="-317500" algn="ctr" defTabSz="70802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FF"/>
              </a:buClr>
              <a:buSzPct val="120000"/>
              <a:buNone/>
              <a:tabLst/>
            </a:pPr>
            <a:r>
              <a:rPr lang="de-CH" dirty="0" smtClean="0"/>
              <a:t>(1 .. K)</a:t>
            </a:r>
            <a:endParaRPr kumimoji="0" lang="de-CH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6143636" y="4214818"/>
            <a:ext cx="2000264" cy="1285884"/>
          </a:xfrm>
          <a:prstGeom prst="rect">
            <a:avLst/>
          </a:prstGeom>
          <a:solidFill>
            <a:srgbClr val="FF99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85725" tIns="42862" rIns="85725" bIns="42862" numCol="1" rtlCol="0" anchor="ctr" anchorCtr="0" compatLnSpc="1">
            <a:prstTxWarp prst="textNoShape">
              <a:avLst/>
            </a:prstTxWarp>
          </a:bodyPr>
          <a:lstStyle/>
          <a:p>
            <a:pPr marL="317500" marR="0" indent="-317500" algn="ctr" defTabSz="70802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FF"/>
              </a:buClr>
              <a:buSzPct val="120000"/>
              <a:buNone/>
              <a:tabLst/>
            </a:pPr>
            <a:r>
              <a:rPr lang="de-CH" dirty="0" smtClean="0"/>
              <a:t>Posture</a:t>
            </a:r>
          </a:p>
          <a:p>
            <a:pPr marL="317500" marR="0" indent="-317500" algn="ctr" defTabSz="70802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FF"/>
              </a:buClr>
              <a:buSzPct val="120000"/>
              <a:buNone/>
              <a:tabLst/>
            </a:pPr>
            <a:r>
              <a:rPr kumimoji="0" lang="de-C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Transport</a:t>
            </a:r>
          </a:p>
          <a:p>
            <a:pPr marL="317500" marR="0" indent="-317500" algn="ctr" defTabSz="70802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FF"/>
              </a:buClr>
              <a:buSzPct val="120000"/>
              <a:buNone/>
              <a:tabLst/>
            </a:pPr>
            <a:r>
              <a:rPr lang="de-CH" dirty="0" smtClean="0"/>
              <a:t>Clients</a:t>
            </a:r>
          </a:p>
          <a:p>
            <a:pPr marL="317500" marR="0" indent="-317500" algn="ctr" defTabSz="70802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FF"/>
              </a:buClr>
              <a:buSzPct val="120000"/>
              <a:buNone/>
              <a:tabLst/>
            </a:pPr>
            <a:r>
              <a:rPr lang="de-CH" dirty="0" smtClean="0"/>
              <a:t>(1 .. K)</a:t>
            </a:r>
            <a:endParaRPr kumimoji="0" lang="de-CH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6000760" y="4292600"/>
            <a:ext cx="2000264" cy="1285884"/>
          </a:xfrm>
          <a:prstGeom prst="rect">
            <a:avLst/>
          </a:prstGeom>
          <a:solidFill>
            <a:srgbClr val="FF99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85725" tIns="42862" rIns="85725" bIns="42862" numCol="1" rtlCol="0" anchor="ctr" anchorCtr="0" compatLnSpc="1">
            <a:prstTxWarp prst="textNoShape">
              <a:avLst/>
            </a:prstTxWarp>
          </a:bodyPr>
          <a:lstStyle/>
          <a:p>
            <a:pPr marL="317500" marR="0" indent="-317500" algn="ctr" defTabSz="70802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FF"/>
              </a:buClr>
              <a:buSzPct val="120000"/>
              <a:buNone/>
              <a:tabLst/>
            </a:pPr>
            <a:r>
              <a:rPr lang="de-CH" dirty="0" smtClean="0"/>
              <a:t>Posture</a:t>
            </a:r>
          </a:p>
          <a:p>
            <a:pPr marL="317500" marR="0" indent="-317500" algn="ctr" defTabSz="70802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FF"/>
              </a:buClr>
              <a:buSzPct val="120000"/>
              <a:buNone/>
              <a:tabLst/>
            </a:pPr>
            <a:r>
              <a:rPr kumimoji="0" lang="de-C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Transport</a:t>
            </a:r>
          </a:p>
          <a:p>
            <a:pPr marL="317500" marR="0" indent="-317500" algn="ctr" defTabSz="70802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FF"/>
              </a:buClr>
              <a:buSzPct val="120000"/>
              <a:buNone/>
              <a:tabLst/>
            </a:pPr>
            <a:r>
              <a:rPr lang="de-CH" dirty="0" smtClean="0"/>
              <a:t>Servers</a:t>
            </a:r>
          </a:p>
          <a:p>
            <a:pPr marL="317500" marR="0" indent="-317500" algn="ctr" defTabSz="70802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FF"/>
              </a:buClr>
              <a:buSzPct val="120000"/>
              <a:buNone/>
              <a:tabLst/>
            </a:pPr>
            <a:r>
              <a:rPr lang="de-CH" dirty="0" smtClean="0"/>
              <a:t>(1 .. K)</a:t>
            </a:r>
            <a:endParaRPr kumimoji="0" lang="de-CH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50" name="Straight Arrow Connector 49"/>
          <p:cNvCxnSpPr>
            <a:stCxn id="22" idx="0"/>
            <a:endCxn id="28" idx="2"/>
          </p:cNvCxnSpPr>
          <p:nvPr/>
        </p:nvCxnSpPr>
        <p:spPr bwMode="auto">
          <a:xfrm rot="5400000" flipH="1" flipV="1">
            <a:off x="6781027" y="4072735"/>
            <a:ext cx="439730" cy="158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44" name="Straight Arrow Connector 43"/>
          <p:cNvCxnSpPr>
            <a:stCxn id="23" idx="0"/>
            <a:endCxn id="19" idx="2"/>
          </p:cNvCxnSpPr>
          <p:nvPr/>
        </p:nvCxnSpPr>
        <p:spPr bwMode="auto">
          <a:xfrm rot="5400000" flipH="1" flipV="1">
            <a:off x="1643042" y="4071942"/>
            <a:ext cx="428628" cy="158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58" name="TextBox 57"/>
          <p:cNvSpPr txBox="1"/>
          <p:nvPr/>
        </p:nvSpPr>
        <p:spPr>
          <a:xfrm>
            <a:off x="4286248" y="1500174"/>
            <a:ext cx="57150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de-CH" dirty="0" smtClean="0"/>
              <a:t>PA</a:t>
            </a:r>
            <a:endParaRPr lang="de-CH" dirty="0"/>
          </a:p>
        </p:txBody>
      </p:sp>
      <p:sp>
        <p:nvSpPr>
          <p:cNvPr id="59" name="TextBox 58"/>
          <p:cNvSpPr txBox="1"/>
          <p:nvPr/>
        </p:nvSpPr>
        <p:spPr>
          <a:xfrm>
            <a:off x="4286248" y="3071810"/>
            <a:ext cx="57150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de-CH" dirty="0" smtClean="0"/>
              <a:t>PB</a:t>
            </a:r>
            <a:endParaRPr lang="de-CH" dirty="0"/>
          </a:p>
        </p:txBody>
      </p:sp>
      <p:sp>
        <p:nvSpPr>
          <p:cNvPr id="60" name="TextBox 59"/>
          <p:cNvSpPr txBox="1"/>
          <p:nvPr/>
        </p:nvSpPr>
        <p:spPr>
          <a:xfrm>
            <a:off x="4286248" y="4643446"/>
            <a:ext cx="57150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de-CH" dirty="0" smtClean="0"/>
              <a:t>PT</a:t>
            </a:r>
            <a:endParaRPr lang="de-CH" dirty="0"/>
          </a:p>
        </p:txBody>
      </p:sp>
      <p:sp>
        <p:nvSpPr>
          <p:cNvPr id="32" name="TextBox 31"/>
          <p:cNvSpPr txBox="1"/>
          <p:nvPr/>
        </p:nvSpPr>
        <p:spPr>
          <a:xfrm>
            <a:off x="3563888" y="1844824"/>
            <a:ext cx="201622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de-CH" dirty="0" smtClean="0">
                <a:solidFill>
                  <a:srgbClr val="FF0000"/>
                </a:solidFill>
              </a:rPr>
              <a:t>RFC 5792</a:t>
            </a:r>
            <a:br>
              <a:rPr lang="de-CH" dirty="0" smtClean="0">
                <a:solidFill>
                  <a:srgbClr val="FF0000"/>
                </a:solidFill>
              </a:rPr>
            </a:br>
            <a:r>
              <a:rPr lang="de-CH" dirty="0" smtClean="0">
                <a:solidFill>
                  <a:srgbClr val="FF0000"/>
                </a:solidFill>
              </a:rPr>
              <a:t> PA-TNC</a:t>
            </a:r>
            <a:endParaRPr lang="de-CH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63888" y="3429000"/>
            <a:ext cx="201622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de-CH" dirty="0" smtClean="0">
                <a:solidFill>
                  <a:srgbClr val="FF0000"/>
                </a:solidFill>
              </a:rPr>
              <a:t>RFC 5793</a:t>
            </a:r>
            <a:br>
              <a:rPr lang="de-CH" dirty="0" smtClean="0">
                <a:solidFill>
                  <a:srgbClr val="FF0000"/>
                </a:solidFill>
              </a:rPr>
            </a:br>
            <a:r>
              <a:rPr lang="de-CH" dirty="0" smtClean="0">
                <a:solidFill>
                  <a:srgbClr val="FF0000"/>
                </a:solidFill>
              </a:rPr>
              <a:t> PB-TNC</a:t>
            </a:r>
            <a:endParaRPr lang="de-CH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428992" y="4941168"/>
            <a:ext cx="2357454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de-CH" dirty="0" smtClean="0">
                <a:solidFill>
                  <a:srgbClr val="FF0000"/>
                </a:solidFill>
              </a:rPr>
              <a:t>RFC 6876  PT-TLS</a:t>
            </a:r>
            <a:br>
              <a:rPr lang="de-CH" dirty="0" smtClean="0">
                <a:solidFill>
                  <a:srgbClr val="FF0000"/>
                </a:solidFill>
              </a:rPr>
            </a:br>
            <a:r>
              <a:rPr lang="de-CH" dirty="0">
                <a:solidFill>
                  <a:srgbClr val="FF0000"/>
                </a:solidFill>
              </a:rPr>
              <a:t>RFC 7171 </a:t>
            </a:r>
            <a:r>
              <a:rPr lang="de-CH" dirty="0" smtClean="0">
                <a:solidFill>
                  <a:srgbClr val="FF0000"/>
                </a:solidFill>
              </a:rPr>
              <a:t> PT-EAP </a:t>
            </a:r>
            <a:br>
              <a:rPr lang="de-CH" dirty="0" smtClean="0">
                <a:solidFill>
                  <a:srgbClr val="FF0000"/>
                </a:solidFill>
              </a:rPr>
            </a:br>
            <a:endParaRPr lang="de-CH" dirty="0">
              <a:solidFill>
                <a:srgbClr val="FF0000"/>
              </a:solidFill>
            </a:endParaRPr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5486400" y="6477000"/>
            <a:ext cx="76200" cy="76200"/>
          </a:xfrm>
          <a:prstGeom prst="rect">
            <a:avLst/>
          </a:prstGeom>
          <a:solidFill>
            <a:srgbClr val="003399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85725" tIns="42862" rIns="85725" bIns="42862" anchor="ctr"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49913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Layered TNC Protocol Stack</a:t>
            </a:r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19138" y="1376363"/>
            <a:ext cx="7997986" cy="646331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[IMV] operating system name is 'Android' from vendor Google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[IMV] operating system version is '4.2.1‘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IMV] device ID is cf5e4cbcc6e6a2db 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703620" y="4027169"/>
            <a:ext cx="8024811" cy="1200329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[TNC] received TNCCS batch (160 bytes) for Connection ID 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[TNC] PB-TNC state transition from '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Init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' to 'Server Working'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[TNC] processing PB-TNC CDATA batch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[TNC] processing PB-Language-Preference message (31 bytes)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[TNC] processing PB-PA message (121 bytes)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[TNC] setting language preference to 'en‘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92314" y="5585367"/>
            <a:ext cx="8024810" cy="646331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-US" sz="12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[NET</a:t>
            </a: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] received packet: from </a:t>
            </a:r>
            <a:r>
              <a:rPr lang="en-US" sz="12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152.96.15.29[50871</a:t>
            </a: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] to 77.56.144.51[4500] (320 bytes</a:t>
            </a:r>
            <a:r>
              <a:rPr lang="en-US" sz="12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0" algn="l">
              <a:spcBef>
                <a:spcPts val="0"/>
              </a:spcBef>
              <a:buNone/>
            </a:pPr>
            <a:r>
              <a:rPr lang="en-US" sz="12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[ENC] parsed IKE_AUTH request 8 [ EAP/RES/TTLS ]</a:t>
            </a:r>
          </a:p>
          <a:p>
            <a:pPr lvl="0" algn="l">
              <a:spcBef>
                <a:spcPts val="0"/>
              </a:spcBef>
              <a:buNone/>
            </a:pPr>
            <a:r>
              <a:rPr lang="en-US" sz="12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[IKE</a:t>
            </a: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] received tunneled EAP-TTLS AVP [</a:t>
            </a:r>
            <a:r>
              <a:rPr lang="en-US" sz="12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EAP/RES/PT]</a:t>
            </a:r>
            <a:endParaRPr lang="en-US" sz="12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718393" y="2432112"/>
            <a:ext cx="8024811" cy="1200329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[TNC] handling PB-PA message type 'IETF/Operating System' 0x000000/0x00000001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[IMV] IMV 1 "OS" received message for Connection ID 1 from IMC 1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[TNC] processing PA-TNC message with ID 0xec41ce1d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[TNC] processing PA-TNC attribute type 'IETF/Product Information' 0x000000/0x00000002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[TNC] processing PA-TNC attribute type 'IETF/String Version' 0x000000/0x00000004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[TNC} processing </a:t>
            </a: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PA-TNC attribute type 'ITA-HSR/Device ID' 0x00902a/0x00000008 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Content Placeholder 4"/>
          <p:cNvSpPr>
            <a:spLocks noGrp="1"/>
          </p:cNvSpPr>
          <p:nvPr>
            <p:ph idx="1"/>
          </p:nvPr>
        </p:nvSpPr>
        <p:spPr>
          <a:xfrm>
            <a:off x="572148" y="5216793"/>
            <a:ext cx="8215310" cy="389887"/>
          </a:xfrm>
        </p:spPr>
        <p:txBody>
          <a:bodyPr/>
          <a:lstStyle/>
          <a:p>
            <a:r>
              <a:rPr lang="en-US" sz="1800" dirty="0" smtClean="0"/>
              <a:t>IF-T Transport Protocol</a:t>
            </a:r>
            <a:r>
              <a:rPr lang="en-US" sz="1800" dirty="0"/>
              <a:t>	</a:t>
            </a:r>
            <a:r>
              <a:rPr lang="en-US" sz="1800" dirty="0" smtClean="0"/>
              <a:t>			</a:t>
            </a:r>
            <a:r>
              <a:rPr lang="en-US" sz="1800" dirty="0" smtClean="0">
                <a:solidFill>
                  <a:srgbClr val="FF0000"/>
                </a:solidFill>
              </a:rPr>
              <a:t>PT-EAP (RFC 7171)</a:t>
            </a:r>
          </a:p>
        </p:txBody>
      </p:sp>
      <p:sp>
        <p:nvSpPr>
          <p:cNvPr id="14" name="Content Placeholder 4"/>
          <p:cNvSpPr txBox="1">
            <a:spLocks/>
          </p:cNvSpPr>
          <p:nvPr/>
        </p:nvSpPr>
        <p:spPr bwMode="auto">
          <a:xfrm>
            <a:off x="572148" y="2041009"/>
            <a:ext cx="8215310" cy="38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85725" tIns="42862" rIns="85725" bIns="42862" numCol="1" anchor="t" anchorCtr="0" compatLnSpc="1">
            <a:prstTxWarp prst="textNoShape">
              <a:avLst/>
            </a:prstTxWarp>
          </a:bodyPr>
          <a:lstStyle>
            <a:lvl1pPr marL="317500" indent="-317500" algn="l" defTabSz="708025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FF3517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8975" indent="-231775" algn="l" defTabSz="7080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1060450" indent="-212725" algn="l" defTabSz="7080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517"/>
              </a:buClr>
              <a:buSzPct val="68000"/>
              <a:buFont typeface="Wingdings" pitchFamily="2" charset="2"/>
              <a:buChar char="n"/>
              <a:defRPr sz="1700">
                <a:solidFill>
                  <a:schemeClr val="tx1"/>
                </a:solidFill>
                <a:latin typeface="+mn-lt"/>
              </a:defRPr>
            </a:lvl3pPr>
            <a:lvl4pPr marL="1484313" indent="-211138" algn="l" defTabSz="7080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517"/>
              </a:buClr>
              <a:buSzPct val="50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+mn-lt"/>
              </a:defRPr>
            </a:lvl4pPr>
            <a:lvl5pPr marL="1909763" indent="-212725" algn="l" defTabSz="708025" rtl="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sz="1300">
                <a:solidFill>
                  <a:schemeClr val="tx1"/>
                </a:solidFill>
                <a:latin typeface="+mn-lt"/>
              </a:defRPr>
            </a:lvl5pPr>
            <a:lvl6pPr marL="2366963" indent="-212725" algn="l" defTabSz="708025" rtl="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sz="1300">
                <a:solidFill>
                  <a:schemeClr val="tx1"/>
                </a:solidFill>
                <a:latin typeface="+mn-lt"/>
              </a:defRPr>
            </a:lvl6pPr>
            <a:lvl7pPr marL="2824163" indent="-212725" algn="l" defTabSz="708025" rtl="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sz="1300">
                <a:solidFill>
                  <a:schemeClr val="tx1"/>
                </a:solidFill>
                <a:latin typeface="+mn-lt"/>
              </a:defRPr>
            </a:lvl7pPr>
            <a:lvl8pPr marL="3281363" indent="-212725" algn="l" defTabSz="708025" rtl="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sz="1300">
                <a:solidFill>
                  <a:schemeClr val="tx1"/>
                </a:solidFill>
                <a:latin typeface="+mn-lt"/>
              </a:defRPr>
            </a:lvl8pPr>
            <a:lvl9pPr marL="3738563" indent="-212725" algn="l" defTabSz="708025" rtl="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</a:pPr>
            <a:r>
              <a:rPr lang="en-US" sz="1800" kern="0" dirty="0"/>
              <a:t>IF-M Measurement Protocol			</a:t>
            </a:r>
            <a:r>
              <a:rPr lang="en-US" sz="1800" kern="0" dirty="0">
                <a:solidFill>
                  <a:srgbClr val="FF0000"/>
                </a:solidFill>
              </a:rPr>
              <a:t>PA-TNC (RFC 5792)</a:t>
            </a:r>
          </a:p>
        </p:txBody>
      </p:sp>
      <p:sp>
        <p:nvSpPr>
          <p:cNvPr id="15" name="Content Placeholder 4"/>
          <p:cNvSpPr txBox="1">
            <a:spLocks/>
          </p:cNvSpPr>
          <p:nvPr/>
        </p:nvSpPr>
        <p:spPr bwMode="auto">
          <a:xfrm>
            <a:off x="513121" y="3669300"/>
            <a:ext cx="8215310" cy="38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85725" tIns="42862" rIns="85725" bIns="42862" numCol="1" anchor="t" anchorCtr="0" compatLnSpc="1">
            <a:prstTxWarp prst="textNoShape">
              <a:avLst/>
            </a:prstTxWarp>
          </a:bodyPr>
          <a:lstStyle>
            <a:lvl1pPr marL="317500" indent="-317500" algn="l" defTabSz="708025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FF3517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8975" indent="-231775" algn="l" defTabSz="7080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1060450" indent="-212725" algn="l" defTabSz="7080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517"/>
              </a:buClr>
              <a:buSzPct val="68000"/>
              <a:buFont typeface="Wingdings" pitchFamily="2" charset="2"/>
              <a:buChar char="n"/>
              <a:defRPr sz="1700">
                <a:solidFill>
                  <a:schemeClr val="tx1"/>
                </a:solidFill>
                <a:latin typeface="+mn-lt"/>
              </a:defRPr>
            </a:lvl3pPr>
            <a:lvl4pPr marL="1484313" indent="-211138" algn="l" defTabSz="7080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517"/>
              </a:buClr>
              <a:buSzPct val="50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+mn-lt"/>
              </a:defRPr>
            </a:lvl4pPr>
            <a:lvl5pPr marL="1909763" indent="-212725" algn="l" defTabSz="708025" rtl="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sz="1300">
                <a:solidFill>
                  <a:schemeClr val="tx1"/>
                </a:solidFill>
                <a:latin typeface="+mn-lt"/>
              </a:defRPr>
            </a:lvl5pPr>
            <a:lvl6pPr marL="2366963" indent="-212725" algn="l" defTabSz="708025" rtl="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sz="1300">
                <a:solidFill>
                  <a:schemeClr val="tx1"/>
                </a:solidFill>
                <a:latin typeface="+mn-lt"/>
              </a:defRPr>
            </a:lvl6pPr>
            <a:lvl7pPr marL="2824163" indent="-212725" algn="l" defTabSz="708025" rtl="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sz="1300">
                <a:solidFill>
                  <a:schemeClr val="tx1"/>
                </a:solidFill>
                <a:latin typeface="+mn-lt"/>
              </a:defRPr>
            </a:lvl7pPr>
            <a:lvl8pPr marL="3281363" indent="-212725" algn="l" defTabSz="708025" rtl="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sz="1300">
                <a:solidFill>
                  <a:schemeClr val="tx1"/>
                </a:solidFill>
                <a:latin typeface="+mn-lt"/>
              </a:defRPr>
            </a:lvl8pPr>
            <a:lvl9pPr marL="3738563" indent="-212725" algn="l" defTabSz="708025" rtl="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Char char="•"/>
            </a:pPr>
            <a:r>
              <a:rPr lang="en-US" sz="1800" kern="0" dirty="0"/>
              <a:t>IF-TNCCS TNC Client-Server Protocol		</a:t>
            </a:r>
            <a:r>
              <a:rPr lang="en-US" sz="1800" kern="0" dirty="0">
                <a:solidFill>
                  <a:srgbClr val="FF0000"/>
                </a:solidFill>
              </a:rPr>
              <a:t>PB-TNC (RFC 5793</a:t>
            </a:r>
            <a:r>
              <a:rPr lang="en-US" sz="1800" kern="0" dirty="0" smtClean="0">
                <a:solidFill>
                  <a:srgbClr val="FF0000"/>
                </a:solidFill>
              </a:rPr>
              <a:t>)</a:t>
            </a:r>
            <a:endParaRPr lang="en-US" sz="1800" kern="0" dirty="0">
              <a:solidFill>
                <a:srgbClr val="FF0000"/>
              </a:solidFill>
            </a:endParaRPr>
          </a:p>
        </p:txBody>
      </p:sp>
      <p:sp>
        <p:nvSpPr>
          <p:cNvPr id="16" name="Content Placeholder 4"/>
          <p:cNvSpPr txBox="1">
            <a:spLocks/>
          </p:cNvSpPr>
          <p:nvPr/>
        </p:nvSpPr>
        <p:spPr bwMode="auto">
          <a:xfrm>
            <a:off x="539750" y="985260"/>
            <a:ext cx="8215310" cy="38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85725" tIns="42862" rIns="85725" bIns="42862" numCol="1" anchor="t" anchorCtr="0" compatLnSpc="1">
            <a:prstTxWarp prst="textNoShape">
              <a:avLst/>
            </a:prstTxWarp>
          </a:bodyPr>
          <a:lstStyle>
            <a:lvl1pPr marL="317500" indent="-317500" algn="l" defTabSz="708025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FF3517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8975" indent="-231775" algn="l" defTabSz="7080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1060450" indent="-212725" algn="l" defTabSz="7080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517"/>
              </a:buClr>
              <a:buSzPct val="68000"/>
              <a:buFont typeface="Wingdings" pitchFamily="2" charset="2"/>
              <a:buChar char="n"/>
              <a:defRPr sz="1700">
                <a:solidFill>
                  <a:schemeClr val="tx1"/>
                </a:solidFill>
                <a:latin typeface="+mn-lt"/>
              </a:defRPr>
            </a:lvl3pPr>
            <a:lvl4pPr marL="1484313" indent="-211138" algn="l" defTabSz="7080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517"/>
              </a:buClr>
              <a:buSzPct val="50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+mn-lt"/>
              </a:defRPr>
            </a:lvl4pPr>
            <a:lvl5pPr marL="1909763" indent="-212725" algn="l" defTabSz="708025" rtl="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sz="1300">
                <a:solidFill>
                  <a:schemeClr val="tx1"/>
                </a:solidFill>
                <a:latin typeface="+mn-lt"/>
              </a:defRPr>
            </a:lvl5pPr>
            <a:lvl6pPr marL="2366963" indent="-212725" algn="l" defTabSz="708025" rtl="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sz="1300">
                <a:solidFill>
                  <a:schemeClr val="tx1"/>
                </a:solidFill>
                <a:latin typeface="+mn-lt"/>
              </a:defRPr>
            </a:lvl6pPr>
            <a:lvl7pPr marL="2824163" indent="-212725" algn="l" defTabSz="708025" rtl="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sz="1300">
                <a:solidFill>
                  <a:schemeClr val="tx1"/>
                </a:solidFill>
                <a:latin typeface="+mn-lt"/>
              </a:defRPr>
            </a:lvl7pPr>
            <a:lvl8pPr marL="3281363" indent="-212725" algn="l" defTabSz="708025" rtl="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sz="1300">
                <a:solidFill>
                  <a:schemeClr val="tx1"/>
                </a:solidFill>
                <a:latin typeface="+mn-lt"/>
              </a:defRPr>
            </a:lvl8pPr>
            <a:lvl9pPr marL="3738563" indent="-212725" algn="l" defTabSz="708025" rtl="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</a:pPr>
            <a:r>
              <a:rPr lang="en-US" sz="1800" kern="0" dirty="0" smtClean="0"/>
              <a:t>TNC Measurement Data</a:t>
            </a:r>
            <a:endParaRPr lang="en-US" sz="1800" kern="0" dirty="0" smtClean="0">
              <a:solidFill>
                <a:srgbClr val="FF0000"/>
              </a:solidFill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5508625" y="6448425"/>
            <a:ext cx="76200" cy="76200"/>
          </a:xfrm>
          <a:prstGeom prst="rect">
            <a:avLst/>
          </a:prstGeom>
          <a:solidFill>
            <a:srgbClr val="003399"/>
          </a:solidFill>
          <a:ln w="12700">
            <a:noFill/>
            <a:miter lim="800000"/>
            <a:headEnd/>
            <a:tailEnd/>
          </a:ln>
        </p:spPr>
        <p:txBody>
          <a:bodyPr wrap="none" lIns="85725" tIns="42862" rIns="85725" bIns="42862" anchor="ctr"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1326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1618" name="Picture 2" descr="C:\Users\Andreas Steffen\Pictures\IF-TNCCS-20-State-Diagram_b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980728"/>
            <a:ext cx="7621968" cy="4681513"/>
          </a:xfrm>
          <a:prstGeom prst="rect">
            <a:avLst/>
          </a:prstGeom>
          <a:noFill/>
        </p:spPr>
      </p:pic>
      <p:sp>
        <p:nvSpPr>
          <p:cNvPr id="93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PB-TNC / IF-TNCCS 2.0 State </a:t>
            </a:r>
            <a:r>
              <a:rPr lang="de-CH" dirty="0" err="1" smtClean="0"/>
              <a:t>Machine</a:t>
            </a:r>
            <a:endParaRPr lang="en-US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508625" y="6448425"/>
            <a:ext cx="76200" cy="76200"/>
          </a:xfrm>
          <a:prstGeom prst="rect">
            <a:avLst/>
          </a:prstGeom>
          <a:solidFill>
            <a:srgbClr val="003399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85725" tIns="42862" rIns="85725" bIns="42862" anchor="ctr"/>
          <a:lstStyle/>
          <a:p>
            <a:endParaRPr lang="de-CH"/>
          </a:p>
        </p:txBody>
      </p:sp>
      <p:sp>
        <p:nvSpPr>
          <p:cNvPr id="6" name="TextBox 5"/>
          <p:cNvSpPr txBox="1"/>
          <p:nvPr/>
        </p:nvSpPr>
        <p:spPr>
          <a:xfrm>
            <a:off x="611188" y="5733256"/>
            <a:ext cx="8125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  <a:buNone/>
            </a:pPr>
            <a:r>
              <a:rPr lang="de-CH" sz="1800" dirty="0" smtClean="0"/>
              <a:t>Exchange </a:t>
            </a:r>
            <a:r>
              <a:rPr lang="de-CH" sz="1800" dirty="0" err="1" smtClean="0"/>
              <a:t>of</a:t>
            </a:r>
            <a:r>
              <a:rPr lang="de-CH" sz="1800" dirty="0" smtClean="0"/>
              <a:t>  PB-TNC Client/Server Data Batches </a:t>
            </a:r>
            <a:r>
              <a:rPr lang="de-CH" sz="1800" dirty="0" err="1" smtClean="0"/>
              <a:t>containing</a:t>
            </a:r>
            <a:r>
              <a:rPr lang="de-CH" sz="1800" dirty="0" smtClean="0"/>
              <a:t> PA-TNC Messages </a:t>
            </a:r>
            <a:endParaRPr lang="de-CH" sz="18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2919412" y="2096852"/>
            <a:ext cx="1040519" cy="1598848"/>
            <a:chOff x="2919412" y="2096852"/>
            <a:chExt cx="1040519" cy="1598848"/>
          </a:xfrm>
        </p:grpSpPr>
        <p:cxnSp>
          <p:nvCxnSpPr>
            <p:cNvPr id="4" name="Straight Arrow Connector 3"/>
            <p:cNvCxnSpPr>
              <a:stCxn id="2" idx="0"/>
            </p:cNvCxnSpPr>
            <p:nvPr/>
          </p:nvCxnSpPr>
          <p:spPr bwMode="auto">
            <a:xfrm flipH="1" flipV="1">
              <a:off x="3439671" y="2096852"/>
              <a:ext cx="1" cy="665398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 flipH="1" flipV="1">
              <a:off x="3449197" y="3043238"/>
              <a:ext cx="3616" cy="652462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" name="Rectangle 1"/>
            <p:cNvSpPr/>
            <p:nvPr/>
          </p:nvSpPr>
          <p:spPr bwMode="auto">
            <a:xfrm>
              <a:off x="2919412" y="2762250"/>
              <a:ext cx="1040519" cy="261938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5725" tIns="42862" rIns="85725" bIns="42862" numCol="1" rtlCol="0" anchor="t" anchorCtr="0" compatLnSpc="1">
              <a:prstTxWarp prst="textNoShape">
                <a:avLst/>
              </a:prstTxWarp>
            </a:bodyPr>
            <a:lstStyle/>
            <a:p>
              <a:pPr marL="317500" marR="0" indent="-317500" algn="l" defTabSz="708025" rtl="0" eaLnBrk="0" fontAlgn="base" latinLnBrk="0" hangingPunct="0">
                <a:lnSpc>
                  <a:spcPct val="100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0000FF"/>
                </a:buClr>
                <a:buSzPct val="120000"/>
                <a:buFont typeface="Wingdings" pitchFamily="2" charset="2"/>
                <a:buChar char="î"/>
                <a:tabLst/>
              </a:pPr>
              <a:endParaRPr kumimoji="0" lang="de-CH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252913" y="2094707"/>
            <a:ext cx="1057275" cy="1609959"/>
            <a:chOff x="4252913" y="2094707"/>
            <a:chExt cx="1057275" cy="1609959"/>
          </a:xfrm>
        </p:grpSpPr>
        <p:sp>
          <p:nvSpPr>
            <p:cNvPr id="7" name="Rectangle 6"/>
            <p:cNvSpPr/>
            <p:nvPr/>
          </p:nvSpPr>
          <p:spPr bwMode="auto">
            <a:xfrm>
              <a:off x="4252913" y="2762250"/>
              <a:ext cx="1057275" cy="261938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5725" tIns="42862" rIns="85725" bIns="42862" numCol="1" rtlCol="0" anchor="t" anchorCtr="0" compatLnSpc="1">
              <a:prstTxWarp prst="textNoShape">
                <a:avLst/>
              </a:prstTxWarp>
            </a:bodyPr>
            <a:lstStyle/>
            <a:p>
              <a:pPr marL="317500" marR="0" indent="-317500" algn="l" defTabSz="708025" rtl="0" eaLnBrk="0" fontAlgn="base" latinLnBrk="0" hangingPunct="0">
                <a:lnSpc>
                  <a:spcPct val="100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0000FF"/>
                </a:buClr>
                <a:buSzPct val="120000"/>
                <a:buFont typeface="Wingdings" pitchFamily="2" charset="2"/>
                <a:buChar char="î"/>
                <a:tabLst/>
              </a:pPr>
              <a:endParaRPr kumimoji="0" lang="de-CH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 bwMode="auto">
            <a:xfrm flipH="1" flipV="1">
              <a:off x="4781550" y="2094707"/>
              <a:ext cx="3616" cy="652462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Arrow Connector 20"/>
            <p:cNvCxnSpPr/>
            <p:nvPr/>
          </p:nvCxnSpPr>
          <p:spPr bwMode="auto">
            <a:xfrm flipH="1">
              <a:off x="4795838" y="3039268"/>
              <a:ext cx="1" cy="665398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347014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FFE80F"/>
      </a:dk2>
      <a:lt2>
        <a:srgbClr val="454545"/>
      </a:lt2>
      <a:accent1>
        <a:srgbClr val="FF9EE0"/>
      </a:accent1>
      <a:accent2>
        <a:srgbClr val="B7B7B7"/>
      </a:accent2>
      <a:accent3>
        <a:srgbClr val="FFFFFF"/>
      </a:accent3>
      <a:accent4>
        <a:srgbClr val="000000"/>
      </a:accent4>
      <a:accent5>
        <a:srgbClr val="FFCCED"/>
      </a:accent5>
      <a:accent6>
        <a:srgbClr val="A6A6A6"/>
      </a:accent6>
      <a:hlink>
        <a:srgbClr val="FF9E87"/>
      </a:hlink>
      <a:folHlink>
        <a:srgbClr val="787878"/>
      </a:folHlink>
    </a:clrScheme>
    <a:fontScheme name="Off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85725" tIns="42862" rIns="85725" bIns="42862" numCol="1" anchor="t" anchorCtr="0" compatLnSpc="1">
        <a:prstTxWarp prst="textNoShape">
          <a:avLst/>
        </a:prstTxWarp>
      </a:bodyPr>
      <a:lstStyle>
        <a:defPPr marL="317500" marR="0" indent="-317500" algn="l" defTabSz="708025" rtl="0" eaLnBrk="0" fontAlgn="base" latinLnBrk="0" hangingPunct="0">
          <a:lnSpc>
            <a:spcPct val="100000"/>
          </a:lnSpc>
          <a:spcBef>
            <a:spcPct val="40000"/>
          </a:spcBef>
          <a:spcAft>
            <a:spcPct val="0"/>
          </a:spcAft>
          <a:buClr>
            <a:srgbClr val="0000FF"/>
          </a:buClr>
          <a:buSzPct val="120000"/>
          <a:buFont typeface="Wingdings" pitchFamily="2" charset="2"/>
          <a:buChar char="î"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85725" tIns="42862" rIns="85725" bIns="42862" numCol="1" anchor="t" anchorCtr="0" compatLnSpc="1">
        <a:prstTxWarp prst="textNoShape">
          <a:avLst/>
        </a:prstTxWarp>
      </a:bodyPr>
      <a:lstStyle>
        <a:defPPr marL="317500" marR="0" indent="-317500" algn="l" defTabSz="708025" rtl="0" eaLnBrk="0" fontAlgn="base" latinLnBrk="0" hangingPunct="0">
          <a:lnSpc>
            <a:spcPct val="100000"/>
          </a:lnSpc>
          <a:spcBef>
            <a:spcPct val="40000"/>
          </a:spcBef>
          <a:spcAft>
            <a:spcPct val="0"/>
          </a:spcAft>
          <a:buClr>
            <a:srgbClr val="0000FF"/>
          </a:buClr>
          <a:buSzPct val="120000"/>
          <a:buFont typeface="Wingdings" pitchFamily="2" charset="2"/>
          <a:buChar char="î"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HSR_Vorlage_Powerpoint_v1.0">
  <a:themeElements>
    <a:clrScheme name="HSR">
      <a:dk1>
        <a:sysClr val="windowText" lastClr="000000"/>
      </a:dk1>
      <a:lt1>
        <a:sysClr val="window" lastClr="FFFFFF"/>
      </a:lt1>
      <a:dk2>
        <a:srgbClr val="3F6DA6"/>
      </a:dk2>
      <a:lt2>
        <a:srgbClr val="C4C4C2"/>
      </a:lt2>
      <a:accent1>
        <a:srgbClr val="3F6DA6"/>
      </a:accent1>
      <a:accent2>
        <a:srgbClr val="702052"/>
      </a:accent2>
      <a:accent3>
        <a:srgbClr val="548D8B"/>
      </a:accent3>
      <a:accent4>
        <a:srgbClr val="7A6A51"/>
      </a:accent4>
      <a:accent5>
        <a:srgbClr val="00748E"/>
      </a:accent5>
      <a:accent6>
        <a:srgbClr val="BABE5E"/>
      </a:accent6>
      <a:hlink>
        <a:srgbClr val="3F6DA6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marL="541338" indent="-273600">
          <a:spcBef>
            <a:spcPct val="20000"/>
          </a:spcBef>
          <a:spcAft>
            <a:spcPts val="2000"/>
          </a:spcAft>
          <a:buClr>
            <a:srgbClr val="3F6DA6"/>
          </a:buClr>
          <a:buFont typeface="Wingdings" pitchFamily="2" charset="2"/>
          <a:buChar char="n"/>
          <a:defRPr sz="1700" dirty="0" smtClean="0">
            <a:solidFill>
              <a:prstClr val="black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14</Pages>
  <Words>1037</Words>
  <Application>Microsoft Office PowerPoint</Application>
  <PresentationFormat>On-screen Show (4:3)</PresentationFormat>
  <Paragraphs>348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Consolas</vt:lpstr>
      <vt:lpstr>Courier New</vt:lpstr>
      <vt:lpstr>Tahoma</vt:lpstr>
      <vt:lpstr>Wingdings</vt:lpstr>
      <vt:lpstr>Office</vt:lpstr>
      <vt:lpstr>HSR_Vorlage_Powerpoint_v1.0</vt:lpstr>
      <vt:lpstr> Mutual Attestation of IoT Devices  TCG Members Meeting June 2015 Edinburgh    </vt:lpstr>
      <vt:lpstr>Where the heck is Rapperswil?</vt:lpstr>
      <vt:lpstr>HSR - Hochschule für Technik Rapperswil</vt:lpstr>
      <vt:lpstr>strongSwan – the OpenSource VPN Solution</vt:lpstr>
      <vt:lpstr>Mutual Attestation of IoT Devices  TCG Members Meeting June 2015 Edinburgh</vt:lpstr>
      <vt:lpstr>TNC Architecture</vt:lpstr>
      <vt:lpstr>Network Endpoint Assessment (RFC 5209)</vt:lpstr>
      <vt:lpstr>Layered TNC Protocol Stack</vt:lpstr>
      <vt:lpstr>PB-TNC / IF-TNCCS 2.0 State Machine</vt:lpstr>
      <vt:lpstr>Mutual Attestation of IoT Devices  TCG Members Meeting June 2015 Edinburgh</vt:lpstr>
      <vt:lpstr>Example: Mutually Trusted Video Phones</vt:lpstr>
      <vt:lpstr>Mutual Attestation of IoT Devices</vt:lpstr>
      <vt:lpstr>Why do Mutual TNC Measurements  work?</vt:lpstr>
      <vt:lpstr>PB-TNC Mutual Capability Announcement</vt:lpstr>
      <vt:lpstr>Mutual Measurements in Half-Duplex Mode</vt:lpstr>
      <vt:lpstr>Mutual Measurements in Full-Duplex Mode</vt:lpstr>
      <vt:lpstr>Conclusions</vt:lpstr>
      <vt:lpstr> </vt:lpstr>
    </vt:vector>
  </TitlesOfParts>
  <Company>Hochschule für Technik Rapperswil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strongSwan IPsec Solution with TNC Support</dc:title>
  <dc:subject>TCG Members Meeting June 2011 Munich</dc:subject>
  <dc:creator>Prof. Dr. Andreas Steffen</dc:creator>
  <cp:lastModifiedBy>Andreas Steffen</cp:lastModifiedBy>
  <cp:revision>1097</cp:revision>
  <cp:lastPrinted>1999-10-28T18:45:28Z</cp:lastPrinted>
  <dcterms:created xsi:type="dcterms:W3CDTF">1997-06-25T10:12:28Z</dcterms:created>
  <dcterms:modified xsi:type="dcterms:W3CDTF">2015-06-17T07:53:10Z</dcterms:modified>
</cp:coreProperties>
</file>