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5"/>
  </p:notesMasterIdLst>
  <p:handoutMasterIdLst>
    <p:handoutMasterId r:id="rId86"/>
  </p:handoutMasterIdLst>
  <p:sldIdLst>
    <p:sldId id="402" r:id="rId2"/>
    <p:sldId id="472" r:id="rId3"/>
    <p:sldId id="473" r:id="rId4"/>
    <p:sldId id="454" r:id="rId5"/>
    <p:sldId id="455" r:id="rId6"/>
    <p:sldId id="415" r:id="rId7"/>
    <p:sldId id="411" r:id="rId8"/>
    <p:sldId id="431" r:id="rId9"/>
    <p:sldId id="474" r:id="rId10"/>
    <p:sldId id="453" r:id="rId11"/>
    <p:sldId id="412" r:id="rId12"/>
    <p:sldId id="413" r:id="rId13"/>
    <p:sldId id="414" r:id="rId14"/>
    <p:sldId id="456" r:id="rId15"/>
    <p:sldId id="419" r:id="rId16"/>
    <p:sldId id="420" r:id="rId17"/>
    <p:sldId id="421" r:id="rId18"/>
    <p:sldId id="458" r:id="rId19"/>
    <p:sldId id="422" r:id="rId20"/>
    <p:sldId id="423" r:id="rId21"/>
    <p:sldId id="471" r:id="rId22"/>
    <p:sldId id="476" r:id="rId23"/>
    <p:sldId id="477" r:id="rId24"/>
    <p:sldId id="475" r:id="rId25"/>
    <p:sldId id="459" r:id="rId26"/>
    <p:sldId id="503" r:id="rId27"/>
    <p:sldId id="489" r:id="rId28"/>
    <p:sldId id="487" r:id="rId29"/>
    <p:sldId id="418" r:id="rId30"/>
    <p:sldId id="425" r:id="rId31"/>
    <p:sldId id="451" r:id="rId32"/>
    <p:sldId id="464" r:id="rId33"/>
    <p:sldId id="465" r:id="rId34"/>
    <p:sldId id="466" r:id="rId35"/>
    <p:sldId id="468" r:id="rId36"/>
    <p:sldId id="467" r:id="rId37"/>
    <p:sldId id="452" r:id="rId38"/>
    <p:sldId id="470" r:id="rId39"/>
    <p:sldId id="469" r:id="rId40"/>
    <p:sldId id="488" r:id="rId41"/>
    <p:sldId id="424" r:id="rId42"/>
    <p:sldId id="457" r:id="rId43"/>
    <p:sldId id="485" r:id="rId44"/>
    <p:sldId id="460" r:id="rId45"/>
    <p:sldId id="495" r:id="rId46"/>
    <p:sldId id="481" r:id="rId47"/>
    <p:sldId id="461" r:id="rId48"/>
    <p:sldId id="462" r:id="rId49"/>
    <p:sldId id="463" r:id="rId50"/>
    <p:sldId id="426" r:id="rId51"/>
    <p:sldId id="427" r:id="rId52"/>
    <p:sldId id="480" r:id="rId53"/>
    <p:sldId id="507" r:id="rId54"/>
    <p:sldId id="506" r:id="rId55"/>
    <p:sldId id="486" r:id="rId56"/>
    <p:sldId id="490" r:id="rId57"/>
    <p:sldId id="493" r:id="rId58"/>
    <p:sldId id="478" r:id="rId59"/>
    <p:sldId id="491" r:id="rId60"/>
    <p:sldId id="492" r:id="rId61"/>
    <p:sldId id="504" r:id="rId62"/>
    <p:sldId id="505" r:id="rId63"/>
    <p:sldId id="494" r:id="rId64"/>
    <p:sldId id="483" r:id="rId65"/>
    <p:sldId id="502" r:id="rId66"/>
    <p:sldId id="429" r:id="rId67"/>
    <p:sldId id="432" r:id="rId68"/>
    <p:sldId id="500" r:id="rId69"/>
    <p:sldId id="501" r:id="rId70"/>
    <p:sldId id="441" r:id="rId71"/>
    <p:sldId id="442" r:id="rId72"/>
    <p:sldId id="499" r:id="rId73"/>
    <p:sldId id="498" r:id="rId74"/>
    <p:sldId id="508" r:id="rId75"/>
    <p:sldId id="509" r:id="rId76"/>
    <p:sldId id="482" r:id="rId77"/>
    <p:sldId id="497" r:id="rId78"/>
    <p:sldId id="445" r:id="rId79"/>
    <p:sldId id="446" r:id="rId80"/>
    <p:sldId id="447" r:id="rId81"/>
    <p:sldId id="448" r:id="rId82"/>
    <p:sldId id="449" r:id="rId83"/>
    <p:sldId id="450" r:id="rId84"/>
  </p:sldIdLst>
  <p:sldSz cx="9144000" cy="6858000" type="screen4x3"/>
  <p:notesSz cx="6797675" cy="9926638"/>
  <p:kinsoku lang="ja-JP" invalStChars="、。，．・：；？！゛゜ヽヾゝゞ々ー’”）〕］｝〉》」』】°‰′″℃￠％ぁぃぅぇぉっゃゅょゎァィゥェォッャュョヮヵヶ!%),.:;?]}｡｣､･ｧｨｩｪｫｬｭｮｯｰﾞﾟ" invalEndChars="‘“（〔［｛〈《「『【￥＄$([\{｢￡"/>
  <p:defaultTextStyle>
    <a:defPPr>
      <a:defRPr lang="de-DE"/>
    </a:defPPr>
    <a:lvl1pPr algn="l" rtl="0" eaLnBrk="0" fontAlgn="base" hangingPunct="0">
      <a:spcBef>
        <a:spcPct val="40000"/>
      </a:spcBef>
      <a:spcAft>
        <a:spcPct val="0"/>
      </a:spcAft>
      <a:buClr>
        <a:srgbClr val="0000FF"/>
      </a:buClr>
      <a:buSzPct val="120000"/>
      <a:buFont typeface="Wingdings" pitchFamily="2" charset="2"/>
      <a:buChar char="î"/>
      <a:defRPr sz="2000" kern="1200">
        <a:solidFill>
          <a:schemeClr val="tx1"/>
        </a:solidFill>
        <a:latin typeface="Tahoma" pitchFamily="34" charset="0"/>
        <a:ea typeface="+mn-ea"/>
        <a:cs typeface="+mn-cs"/>
      </a:defRPr>
    </a:lvl1pPr>
    <a:lvl2pPr marL="457200" algn="l" rtl="0" eaLnBrk="0" fontAlgn="base" hangingPunct="0">
      <a:spcBef>
        <a:spcPct val="40000"/>
      </a:spcBef>
      <a:spcAft>
        <a:spcPct val="0"/>
      </a:spcAft>
      <a:buClr>
        <a:srgbClr val="0000FF"/>
      </a:buClr>
      <a:buSzPct val="120000"/>
      <a:buFont typeface="Wingdings" pitchFamily="2" charset="2"/>
      <a:buChar char="î"/>
      <a:defRPr sz="2000" kern="1200">
        <a:solidFill>
          <a:schemeClr val="tx1"/>
        </a:solidFill>
        <a:latin typeface="Tahoma" pitchFamily="34" charset="0"/>
        <a:ea typeface="+mn-ea"/>
        <a:cs typeface="+mn-cs"/>
      </a:defRPr>
    </a:lvl2pPr>
    <a:lvl3pPr marL="914400" algn="l" rtl="0" eaLnBrk="0" fontAlgn="base" hangingPunct="0">
      <a:spcBef>
        <a:spcPct val="40000"/>
      </a:spcBef>
      <a:spcAft>
        <a:spcPct val="0"/>
      </a:spcAft>
      <a:buClr>
        <a:srgbClr val="0000FF"/>
      </a:buClr>
      <a:buSzPct val="120000"/>
      <a:buFont typeface="Wingdings" pitchFamily="2" charset="2"/>
      <a:buChar char="î"/>
      <a:defRPr sz="2000" kern="1200">
        <a:solidFill>
          <a:schemeClr val="tx1"/>
        </a:solidFill>
        <a:latin typeface="Tahoma" pitchFamily="34" charset="0"/>
        <a:ea typeface="+mn-ea"/>
        <a:cs typeface="+mn-cs"/>
      </a:defRPr>
    </a:lvl3pPr>
    <a:lvl4pPr marL="1371600" algn="l" rtl="0" eaLnBrk="0" fontAlgn="base" hangingPunct="0">
      <a:spcBef>
        <a:spcPct val="40000"/>
      </a:spcBef>
      <a:spcAft>
        <a:spcPct val="0"/>
      </a:spcAft>
      <a:buClr>
        <a:srgbClr val="0000FF"/>
      </a:buClr>
      <a:buSzPct val="120000"/>
      <a:buFont typeface="Wingdings" pitchFamily="2" charset="2"/>
      <a:buChar char="î"/>
      <a:defRPr sz="2000" kern="1200">
        <a:solidFill>
          <a:schemeClr val="tx1"/>
        </a:solidFill>
        <a:latin typeface="Tahoma" pitchFamily="34" charset="0"/>
        <a:ea typeface="+mn-ea"/>
        <a:cs typeface="+mn-cs"/>
      </a:defRPr>
    </a:lvl4pPr>
    <a:lvl5pPr marL="1828800" algn="l" rtl="0" eaLnBrk="0" fontAlgn="base" hangingPunct="0">
      <a:spcBef>
        <a:spcPct val="40000"/>
      </a:spcBef>
      <a:spcAft>
        <a:spcPct val="0"/>
      </a:spcAft>
      <a:buClr>
        <a:srgbClr val="0000FF"/>
      </a:buClr>
      <a:buSzPct val="120000"/>
      <a:buFont typeface="Wingdings" pitchFamily="2" charset="2"/>
      <a:buChar char="î"/>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FF"/>
    <a:srgbClr val="99FFCC"/>
    <a:srgbClr val="FFCC99"/>
    <a:srgbClr val="FFCC66"/>
    <a:srgbClr val="CCECFF"/>
    <a:srgbClr val="E6E6E6"/>
    <a:srgbClr val="003399"/>
    <a:srgbClr val="FFB49A"/>
    <a:srgbClr val="FF9999"/>
    <a:srgbClr val="FCC1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885" autoAdjust="0"/>
  </p:normalViewPr>
  <p:slideViewPr>
    <p:cSldViewPr showGuides="1">
      <p:cViewPr>
        <p:scale>
          <a:sx n="120" d="100"/>
          <a:sy n="120" d="100"/>
        </p:scale>
        <p:origin x="-1362" y="78"/>
      </p:cViewPr>
      <p:guideLst>
        <p:guide orient="horz" pos="572"/>
        <p:guide pos="38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Lst>
  </p:outlineViewPr>
  <p:notesTextViewPr>
    <p:cViewPr>
      <p:scale>
        <a:sx n="75" d="100"/>
        <a:sy n="75" d="100"/>
      </p:scale>
      <p:origin x="0" y="0"/>
    </p:cViewPr>
  </p:notesTextViewPr>
  <p:sorterViewPr>
    <p:cViewPr>
      <p:scale>
        <a:sx n="66" d="100"/>
        <a:sy n="66" d="100"/>
      </p:scale>
      <p:origin x="0" y="3228"/>
    </p:cViewPr>
  </p:sorterViewPr>
  <p:notesViewPr>
    <p:cSldViewPr showGuides="1">
      <p:cViewPr>
        <p:scale>
          <a:sx n="100" d="100"/>
          <a:sy n="100" d="100"/>
        </p:scale>
        <p:origin x="-882"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63" Type="http://schemas.openxmlformats.org/officeDocument/2006/relationships/slide" Target="slides/slide66.xml"/><Relationship Id="rId68" Type="http://schemas.openxmlformats.org/officeDocument/2006/relationships/slide" Target="slides/slide71.xml"/><Relationship Id="rId76" Type="http://schemas.openxmlformats.org/officeDocument/2006/relationships/slide" Target="slides/slide79.xml"/><Relationship Id="rId7" Type="http://schemas.openxmlformats.org/officeDocument/2006/relationships/slide" Target="slides/slide10.xml"/><Relationship Id="rId71" Type="http://schemas.openxmlformats.org/officeDocument/2006/relationships/slide" Target="slides/slide74.xml"/><Relationship Id="rId2" Type="http://schemas.openxmlformats.org/officeDocument/2006/relationships/slide" Target="slides/slide5.xml"/><Relationship Id="rId16" Type="http://schemas.openxmlformats.org/officeDocument/2006/relationships/slide" Target="slides/slide19.xml"/><Relationship Id="rId29" Type="http://schemas.openxmlformats.org/officeDocument/2006/relationships/slide" Target="slides/slide32.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1.xml"/><Relationship Id="rId66" Type="http://schemas.openxmlformats.org/officeDocument/2006/relationships/slide" Target="slides/slide69.xml"/><Relationship Id="rId74" Type="http://schemas.openxmlformats.org/officeDocument/2006/relationships/slide" Target="slides/slide77.xml"/><Relationship Id="rId79" Type="http://schemas.openxmlformats.org/officeDocument/2006/relationships/slide" Target="slides/slide82.xml"/><Relationship Id="rId5" Type="http://schemas.openxmlformats.org/officeDocument/2006/relationships/slide" Target="slides/slide8.xml"/><Relationship Id="rId61" Type="http://schemas.openxmlformats.org/officeDocument/2006/relationships/slide" Target="slides/slide64.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63.xml"/><Relationship Id="rId65" Type="http://schemas.openxmlformats.org/officeDocument/2006/relationships/slide" Target="slides/slide68.xml"/><Relationship Id="rId73" Type="http://schemas.openxmlformats.org/officeDocument/2006/relationships/slide" Target="slides/slide76.xml"/><Relationship Id="rId78" Type="http://schemas.openxmlformats.org/officeDocument/2006/relationships/slide" Target="slides/slide81.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64" Type="http://schemas.openxmlformats.org/officeDocument/2006/relationships/slide" Target="slides/slide67.xml"/><Relationship Id="rId69" Type="http://schemas.openxmlformats.org/officeDocument/2006/relationships/slide" Target="slides/slide72.xml"/><Relationship Id="rId77" Type="http://schemas.openxmlformats.org/officeDocument/2006/relationships/slide" Target="slides/slide80.xml"/><Relationship Id="rId8" Type="http://schemas.openxmlformats.org/officeDocument/2006/relationships/slide" Target="slides/slide11.xml"/><Relationship Id="rId51" Type="http://schemas.openxmlformats.org/officeDocument/2006/relationships/slide" Target="slides/slide54.xml"/><Relationship Id="rId72" Type="http://schemas.openxmlformats.org/officeDocument/2006/relationships/slide" Target="slides/slide75.xml"/><Relationship Id="rId80" Type="http://schemas.openxmlformats.org/officeDocument/2006/relationships/slide" Target="slides/slide83.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62.xml"/><Relationship Id="rId67" Type="http://schemas.openxmlformats.org/officeDocument/2006/relationships/slide" Target="slides/slide70.xml"/><Relationship Id="rId20" Type="http://schemas.openxmlformats.org/officeDocument/2006/relationships/slide" Target="slides/slide23.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65.xml"/><Relationship Id="rId70" Type="http://schemas.openxmlformats.org/officeDocument/2006/relationships/slide" Target="slides/slide73.xml"/><Relationship Id="rId75" Type="http://schemas.openxmlformats.org/officeDocument/2006/relationships/slide" Target="slides/slide78.xml"/><Relationship Id="rId1" Type="http://schemas.openxmlformats.org/officeDocument/2006/relationships/slide" Target="slides/slide1.xml"/><Relationship Id="rId6" Type="http://schemas.openxmlformats.org/officeDocument/2006/relationships/slide" Target="slides/slide9.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3288" y="4727575"/>
            <a:ext cx="4984750" cy="4489450"/>
          </a:xfrm>
          <a:prstGeom prst="rect">
            <a:avLst/>
          </a:prstGeom>
          <a:noFill/>
          <a:ln w="12700">
            <a:noFill/>
            <a:miter lim="800000"/>
            <a:headEnd/>
            <a:tailEnd/>
          </a:ln>
          <a:effectLst/>
        </p:spPr>
        <p:txBody>
          <a:bodyPr vert="horz" wrap="square" lIns="96498" tIns="47432" rIns="96498" bIns="47432"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51" name="Rectangle 3"/>
          <p:cNvSpPr>
            <a:spLocks noGrp="1" noRot="1" noChangeAspect="1" noChangeArrowheads="1" noTextEdit="1"/>
          </p:cNvSpPr>
          <p:nvPr>
            <p:ph type="sldImg" idx="2"/>
          </p:nvPr>
        </p:nvSpPr>
        <p:spPr bwMode="auto">
          <a:xfrm>
            <a:off x="927100" y="750888"/>
            <a:ext cx="4946650" cy="3709987"/>
          </a:xfrm>
          <a:prstGeom prst="rect">
            <a:avLst/>
          </a:prstGeom>
          <a:noFill/>
          <a:ln w="12700">
            <a:solidFill>
              <a:schemeClr val="tx1"/>
            </a:solidFill>
            <a:miter lim="800000"/>
            <a:headEnd/>
            <a:tailEnd/>
          </a:ln>
          <a:effectLst/>
        </p:spPr>
      </p:sp>
      <p:sp>
        <p:nvSpPr>
          <p:cNvPr id="2052" name="Rectangle 4"/>
          <p:cNvSpPr>
            <a:spLocks noGrp="1" noChangeArrowheads="1"/>
          </p:cNvSpPr>
          <p:nvPr>
            <p:ph type="sldNum" sz="quarter" idx="5"/>
          </p:nvPr>
        </p:nvSpPr>
        <p:spPr bwMode="auto">
          <a:xfrm>
            <a:off x="2806700" y="9628188"/>
            <a:ext cx="1184275" cy="298450"/>
          </a:xfrm>
          <a:prstGeom prst="rect">
            <a:avLst/>
          </a:prstGeom>
          <a:noFill/>
          <a:ln w="9525">
            <a:noFill/>
            <a:miter lim="800000"/>
            <a:headEnd/>
            <a:tailEnd/>
          </a:ln>
          <a:effectLst/>
        </p:spPr>
        <p:txBody>
          <a:bodyPr vert="horz" wrap="square" lIns="95071" tIns="47537" rIns="95071" bIns="47537" numCol="1" anchor="b" anchorCtr="0" compatLnSpc="1">
            <a:prstTxWarp prst="textNoShape">
              <a:avLst/>
            </a:prstTxWarp>
          </a:bodyPr>
          <a:lstStyle>
            <a:lvl1pPr algn="ctr" defTabSz="950913">
              <a:spcBef>
                <a:spcPct val="0"/>
              </a:spcBef>
              <a:buClrTx/>
              <a:buSzTx/>
              <a:buFontTx/>
              <a:buNone/>
              <a:defRPr sz="1300"/>
            </a:lvl1pPr>
          </a:lstStyle>
          <a:p>
            <a:fld id="{AD8C4DCD-47F2-49E7-9148-46217381B486}" type="slidenum">
              <a:rPr lang="de-DE"/>
              <a:pPr/>
              <a:t>‹#›</a:t>
            </a:fld>
            <a:endParaRPr lang="de-DE"/>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000" kern="1200">
        <a:solidFill>
          <a:schemeClr val="tx1"/>
        </a:solidFill>
        <a:latin typeface="Arial" charset="0"/>
        <a:ea typeface="+mn-ea"/>
        <a:cs typeface="+mn-cs"/>
      </a:defRPr>
    </a:lvl1pPr>
    <a:lvl2pPr marL="457200" algn="l" defTabSz="762000" rtl="0" eaLnBrk="0" fontAlgn="base" hangingPunct="0">
      <a:spcBef>
        <a:spcPct val="30000"/>
      </a:spcBef>
      <a:spcAft>
        <a:spcPct val="0"/>
      </a:spcAft>
      <a:defRPr sz="1000" kern="1200">
        <a:solidFill>
          <a:schemeClr val="tx1"/>
        </a:solidFill>
        <a:latin typeface="Arial" charset="0"/>
        <a:ea typeface="+mn-ea"/>
        <a:cs typeface="+mn-cs"/>
      </a:defRPr>
    </a:lvl2pPr>
    <a:lvl3pPr marL="914400" algn="l" defTabSz="762000" rtl="0" eaLnBrk="0" fontAlgn="base" hangingPunct="0">
      <a:spcBef>
        <a:spcPct val="30000"/>
      </a:spcBef>
      <a:spcAft>
        <a:spcPct val="0"/>
      </a:spcAft>
      <a:defRPr sz="1000" kern="1200">
        <a:solidFill>
          <a:schemeClr val="tx1"/>
        </a:solidFill>
        <a:latin typeface="Arial" charset="0"/>
        <a:ea typeface="+mn-ea"/>
        <a:cs typeface="+mn-cs"/>
      </a:defRPr>
    </a:lvl3pPr>
    <a:lvl4pPr marL="1371600" algn="l" defTabSz="762000" rtl="0" eaLnBrk="0" fontAlgn="base" hangingPunct="0">
      <a:spcBef>
        <a:spcPct val="30000"/>
      </a:spcBef>
      <a:spcAft>
        <a:spcPct val="0"/>
      </a:spcAft>
      <a:defRPr sz="1000" kern="1200">
        <a:solidFill>
          <a:schemeClr val="tx1"/>
        </a:solidFill>
        <a:latin typeface="Arial" charset="0"/>
        <a:ea typeface="+mn-ea"/>
        <a:cs typeface="+mn-cs"/>
      </a:defRPr>
    </a:lvl4pPr>
    <a:lvl5pPr marL="1828800" algn="l" defTabSz="762000"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21082AEE-CD50-4CAC-97EE-DB1A8D9DA627}" type="slidenum">
              <a:rPr lang="de-DE"/>
              <a:pPr/>
              <a:t>1</a:t>
            </a:fld>
            <a:endParaRPr lang="de-DE"/>
          </a:p>
        </p:txBody>
      </p:sp>
      <p:sp>
        <p:nvSpPr>
          <p:cNvPr id="698370" name="Rectangle 2"/>
          <p:cNvSpPr>
            <a:spLocks noGrp="1" noRot="1" noChangeAspect="1" noChangeArrowheads="1" noTextEdit="1"/>
          </p:cNvSpPr>
          <p:nvPr>
            <p:ph type="sldImg"/>
          </p:nvPr>
        </p:nvSpPr>
        <p:spPr>
          <a:xfrm>
            <a:off x="928688" y="750888"/>
            <a:ext cx="4946650" cy="3709987"/>
          </a:xfrm>
          <a:ln/>
        </p:spPr>
      </p:sp>
      <p:sp>
        <p:nvSpPr>
          <p:cNvPr id="698371" name="Rectangle 3"/>
          <p:cNvSpPr>
            <a:spLocks noGrp="1" noChangeArrowheads="1"/>
          </p:cNvSpPr>
          <p:nvPr>
            <p:ph type="body" idx="1"/>
          </p:nvPr>
        </p:nvSpPr>
        <p:spPr>
          <a:xfrm>
            <a:off x="903288" y="4727575"/>
            <a:ext cx="4986337" cy="4489450"/>
          </a:xfrm>
        </p:spPr>
        <p:txBody>
          <a:bodyPr/>
          <a:lstStyle/>
          <a:p>
            <a:r>
              <a:rPr lang="en-GB"/>
              <a:t>   </a:t>
            </a:r>
          </a:p>
        </p:txBody>
      </p:sp>
      <p:sp>
        <p:nvSpPr>
          <p:cNvPr id="69837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10</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D2811D2-C20A-42EE-9479-0B634B2256D8}" type="slidenum">
              <a:rPr lang="de-DE"/>
              <a:pPr/>
              <a:t>11</a:t>
            </a:fld>
            <a:endParaRPr lang="de-DE"/>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a:xfrm>
            <a:off x="903288" y="4725988"/>
            <a:ext cx="4984750" cy="4491037"/>
          </a:xfrm>
          <a:ln/>
        </p:spPr>
        <p:txBody>
          <a:bodyPr/>
          <a:lstStyle/>
          <a:p>
            <a:r>
              <a:rPr lang="de-CH"/>
              <a:t> </a:t>
            </a:r>
            <a:endParaRPr lang="en-GB"/>
          </a:p>
        </p:txBody>
      </p:sp>
      <p:sp>
        <p:nvSpPr>
          <p:cNvPr id="825348" name="Line 4"/>
          <p:cNvSpPr>
            <a:spLocks noChangeShapeType="1"/>
          </p:cNvSpPr>
          <p:nvPr/>
        </p:nvSpPr>
        <p:spPr bwMode="auto">
          <a:xfrm>
            <a:off x="887413" y="4965700"/>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49" name="Line 5"/>
          <p:cNvSpPr>
            <a:spLocks noChangeShapeType="1"/>
          </p:cNvSpPr>
          <p:nvPr/>
        </p:nvSpPr>
        <p:spPr bwMode="auto">
          <a:xfrm>
            <a:off x="887413" y="525462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0" name="Line 6"/>
          <p:cNvSpPr>
            <a:spLocks noChangeShapeType="1"/>
          </p:cNvSpPr>
          <p:nvPr/>
        </p:nvSpPr>
        <p:spPr bwMode="auto">
          <a:xfrm>
            <a:off x="887413" y="5541963"/>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1" name="Line 7"/>
          <p:cNvSpPr>
            <a:spLocks noChangeShapeType="1"/>
          </p:cNvSpPr>
          <p:nvPr/>
        </p:nvSpPr>
        <p:spPr bwMode="auto">
          <a:xfrm>
            <a:off x="887413" y="583088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2" name="Line 8"/>
          <p:cNvSpPr>
            <a:spLocks noChangeShapeType="1"/>
          </p:cNvSpPr>
          <p:nvPr/>
        </p:nvSpPr>
        <p:spPr bwMode="auto">
          <a:xfrm>
            <a:off x="887413" y="611663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3" name="Line 9"/>
          <p:cNvSpPr>
            <a:spLocks noChangeShapeType="1"/>
          </p:cNvSpPr>
          <p:nvPr/>
        </p:nvSpPr>
        <p:spPr bwMode="auto">
          <a:xfrm>
            <a:off x="887413" y="6405563"/>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4" name="Line 10"/>
          <p:cNvSpPr>
            <a:spLocks noChangeShapeType="1"/>
          </p:cNvSpPr>
          <p:nvPr/>
        </p:nvSpPr>
        <p:spPr bwMode="auto">
          <a:xfrm>
            <a:off x="887413" y="669448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5" name="Line 11"/>
          <p:cNvSpPr>
            <a:spLocks noChangeShapeType="1"/>
          </p:cNvSpPr>
          <p:nvPr/>
        </p:nvSpPr>
        <p:spPr bwMode="auto">
          <a:xfrm>
            <a:off x="887413" y="6983413"/>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6" name="Line 12"/>
          <p:cNvSpPr>
            <a:spLocks noChangeShapeType="1"/>
          </p:cNvSpPr>
          <p:nvPr/>
        </p:nvSpPr>
        <p:spPr bwMode="auto">
          <a:xfrm>
            <a:off x="887413" y="7270750"/>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7" name="Line 13"/>
          <p:cNvSpPr>
            <a:spLocks noChangeShapeType="1"/>
          </p:cNvSpPr>
          <p:nvPr/>
        </p:nvSpPr>
        <p:spPr bwMode="auto">
          <a:xfrm>
            <a:off x="887413" y="755967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8" name="Line 14"/>
          <p:cNvSpPr>
            <a:spLocks noChangeShapeType="1"/>
          </p:cNvSpPr>
          <p:nvPr/>
        </p:nvSpPr>
        <p:spPr bwMode="auto">
          <a:xfrm>
            <a:off x="887413" y="7847013"/>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59" name="Line 15"/>
          <p:cNvSpPr>
            <a:spLocks noChangeShapeType="1"/>
          </p:cNvSpPr>
          <p:nvPr/>
        </p:nvSpPr>
        <p:spPr bwMode="auto">
          <a:xfrm>
            <a:off x="887413" y="813752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60" name="Line 16"/>
          <p:cNvSpPr>
            <a:spLocks noChangeShapeType="1"/>
          </p:cNvSpPr>
          <p:nvPr/>
        </p:nvSpPr>
        <p:spPr bwMode="auto">
          <a:xfrm>
            <a:off x="887413" y="8424863"/>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61" name="Line 17"/>
          <p:cNvSpPr>
            <a:spLocks noChangeShapeType="1"/>
          </p:cNvSpPr>
          <p:nvPr/>
        </p:nvSpPr>
        <p:spPr bwMode="auto">
          <a:xfrm>
            <a:off x="887413" y="871378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5362" name="Line 18"/>
          <p:cNvSpPr>
            <a:spLocks noChangeShapeType="1"/>
          </p:cNvSpPr>
          <p:nvPr/>
        </p:nvSpPr>
        <p:spPr bwMode="auto">
          <a:xfrm>
            <a:off x="887413" y="900112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4BA9D074-1588-456C-8422-C54BF223FC21}" type="slidenum">
              <a:rPr lang="de-DE"/>
              <a:pPr/>
              <a:t>12</a:t>
            </a:fld>
            <a:endParaRPr lang="de-DE"/>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a:xfrm>
            <a:off x="903288" y="4725988"/>
            <a:ext cx="4984750" cy="4491037"/>
          </a:xfrm>
          <a:ln/>
        </p:spPr>
        <p:txBody>
          <a:bodyPr/>
          <a:lstStyle/>
          <a:p>
            <a:pPr>
              <a:lnSpc>
                <a:spcPct val="90000"/>
              </a:lnSpc>
            </a:pPr>
            <a:r>
              <a:rPr lang="de-CH" b="1"/>
              <a:t>SA1</a:t>
            </a:r>
            <a:r>
              <a:rPr lang="de-CH" sz="1200" b="1" baseline="-25000"/>
              <a:t>i</a:t>
            </a:r>
            <a:r>
              <a:rPr lang="de-CH" baseline="-25000"/>
              <a:t> </a:t>
            </a:r>
            <a:r>
              <a:rPr lang="de-CH"/>
              <a:t>  Suite of cryptographic proposals for the IKE SA</a:t>
            </a:r>
          </a:p>
          <a:p>
            <a:pPr>
              <a:lnSpc>
                <a:spcPct val="90000"/>
              </a:lnSpc>
            </a:pPr>
            <a:r>
              <a:rPr lang="en-GB" b="1"/>
              <a:t>KE</a:t>
            </a:r>
            <a:r>
              <a:rPr lang="en-GB" sz="1200" b="1" baseline="-25000"/>
              <a:t>i</a:t>
            </a:r>
            <a:r>
              <a:rPr lang="en-GB" b="1"/>
              <a:t> </a:t>
            </a:r>
            <a:r>
              <a:rPr lang="en-GB"/>
              <a:t>     Initiatior public factor for the Diffie-Hellman Key Exchange</a:t>
            </a:r>
          </a:p>
          <a:p>
            <a:pPr>
              <a:lnSpc>
                <a:spcPct val="90000"/>
              </a:lnSpc>
            </a:pPr>
            <a:r>
              <a:rPr lang="en-GB" b="1"/>
              <a:t>N</a:t>
            </a:r>
            <a:r>
              <a:rPr lang="en-GB" sz="1200" b="1" baseline="-25000"/>
              <a:t>i</a:t>
            </a:r>
            <a:r>
              <a:rPr lang="en-GB"/>
              <a:t>        Initiator Nonce</a:t>
            </a:r>
          </a:p>
          <a:p>
            <a:pPr>
              <a:lnSpc>
                <a:spcPct val="90000"/>
              </a:lnSpc>
            </a:pPr>
            <a:endParaRPr lang="en-GB"/>
          </a:p>
          <a:p>
            <a:pPr>
              <a:lnSpc>
                <a:spcPct val="90000"/>
              </a:lnSpc>
            </a:pPr>
            <a:r>
              <a:rPr lang="en-GB" b="1"/>
              <a:t>SA1</a:t>
            </a:r>
            <a:r>
              <a:rPr lang="en-GB" sz="1200" b="1" baseline="-25000"/>
              <a:t>r</a:t>
            </a:r>
            <a:r>
              <a:rPr lang="en-GB"/>
              <a:t>   Selection of a cryptographic proposal for the IKE SA</a:t>
            </a:r>
          </a:p>
          <a:p>
            <a:pPr>
              <a:lnSpc>
                <a:spcPct val="90000"/>
              </a:lnSpc>
            </a:pPr>
            <a:r>
              <a:rPr lang="en-GB" b="1"/>
              <a:t>KE</a:t>
            </a:r>
            <a:r>
              <a:rPr lang="en-GB" sz="1200" b="1" baseline="-25000"/>
              <a:t>r</a:t>
            </a:r>
            <a:r>
              <a:rPr lang="en-GB" b="1" baseline="-25000"/>
              <a:t> </a:t>
            </a:r>
            <a:r>
              <a:rPr lang="en-GB"/>
              <a:t>    Responder public factor for the Diffie-Hellman Key Exchange</a:t>
            </a:r>
          </a:p>
          <a:p>
            <a:pPr>
              <a:lnSpc>
                <a:spcPct val="90000"/>
              </a:lnSpc>
            </a:pPr>
            <a:r>
              <a:rPr lang="en-GB" b="1"/>
              <a:t>N</a:t>
            </a:r>
            <a:r>
              <a:rPr lang="en-GB" sz="1200" b="1" baseline="-25000"/>
              <a:t>r</a:t>
            </a:r>
            <a:r>
              <a:rPr lang="en-GB"/>
              <a:t>       Responder Nonce</a:t>
            </a:r>
          </a:p>
          <a:p>
            <a:pPr>
              <a:lnSpc>
                <a:spcPct val="90000"/>
              </a:lnSpc>
            </a:pPr>
            <a:endParaRPr lang="en-GB"/>
          </a:p>
          <a:p>
            <a:pPr>
              <a:lnSpc>
                <a:spcPct val="90000"/>
              </a:lnSpc>
            </a:pPr>
            <a:r>
              <a:rPr lang="en-GB" b="1"/>
              <a:t>ID</a:t>
            </a:r>
            <a:r>
              <a:rPr lang="en-GB" sz="1200" b="1" baseline="-25000"/>
              <a:t>i</a:t>
            </a:r>
            <a:r>
              <a:rPr lang="en-GB" b="1"/>
              <a:t> </a:t>
            </a:r>
            <a:r>
              <a:rPr lang="en-GB"/>
              <a:t>     Initiator ID</a:t>
            </a:r>
          </a:p>
          <a:p>
            <a:pPr>
              <a:lnSpc>
                <a:spcPct val="90000"/>
              </a:lnSpc>
            </a:pPr>
            <a:r>
              <a:rPr lang="en-GB" b="1"/>
              <a:t>Cert</a:t>
            </a:r>
            <a:r>
              <a:rPr lang="en-GB" sz="1200" b="1" baseline="-25000"/>
              <a:t>i</a:t>
            </a:r>
            <a:r>
              <a:rPr lang="en-GB"/>
              <a:t>   Initiator Certificate (optional)</a:t>
            </a:r>
          </a:p>
          <a:p>
            <a:pPr>
              <a:lnSpc>
                <a:spcPct val="90000"/>
              </a:lnSpc>
            </a:pPr>
            <a:r>
              <a:rPr lang="en-GB" b="1"/>
              <a:t>ID</a:t>
            </a:r>
            <a:r>
              <a:rPr lang="en-GB" sz="1200" b="1" baseline="-25000"/>
              <a:t>r</a:t>
            </a:r>
            <a:r>
              <a:rPr lang="en-GB"/>
              <a:t>      Desired Responder ID (optional)</a:t>
            </a:r>
          </a:p>
          <a:p>
            <a:pPr>
              <a:lnSpc>
                <a:spcPct val="90000"/>
              </a:lnSpc>
            </a:pPr>
            <a:r>
              <a:rPr lang="en-GB" b="1"/>
              <a:t>Auth</a:t>
            </a:r>
            <a:r>
              <a:rPr lang="en-GB" sz="1200" b="1" baseline="-25000"/>
              <a:t>i</a:t>
            </a:r>
            <a:r>
              <a:rPr lang="en-GB"/>
              <a:t>  Initiator Authentication (RSA, PSK, or EAP)</a:t>
            </a:r>
          </a:p>
          <a:p>
            <a:pPr>
              <a:lnSpc>
                <a:spcPct val="90000"/>
              </a:lnSpc>
            </a:pPr>
            <a:r>
              <a:rPr lang="en-GB" b="1"/>
              <a:t>SA2</a:t>
            </a:r>
            <a:r>
              <a:rPr lang="en-GB" sz="1200" b="1" baseline="-25000"/>
              <a:t>i</a:t>
            </a:r>
            <a:r>
              <a:rPr lang="en-GB"/>
              <a:t>   Suite of cryptographic proposals for the Child SA (ESP and/or AH)</a:t>
            </a:r>
          </a:p>
          <a:p>
            <a:pPr>
              <a:lnSpc>
                <a:spcPct val="90000"/>
              </a:lnSpc>
            </a:pPr>
            <a:r>
              <a:rPr lang="en-GB" b="1"/>
              <a:t>TS</a:t>
            </a:r>
            <a:r>
              <a:rPr lang="en-GB" sz="1200" b="1" baseline="-25000"/>
              <a:t>i</a:t>
            </a:r>
            <a:r>
              <a:rPr lang="en-GB"/>
              <a:t>     Initiator Traffic Selectors (subnets behind the Initiator)</a:t>
            </a:r>
          </a:p>
          <a:p>
            <a:pPr>
              <a:lnSpc>
                <a:spcPct val="90000"/>
              </a:lnSpc>
            </a:pPr>
            <a:r>
              <a:rPr lang="en-GB" b="1"/>
              <a:t>TS</a:t>
            </a:r>
            <a:r>
              <a:rPr lang="en-GB" sz="1200" b="1" baseline="-25000"/>
              <a:t>r</a:t>
            </a:r>
            <a:r>
              <a:rPr lang="en-GB"/>
              <a:t>     Responder Traffic Selectors (subnets behind the Responder)</a:t>
            </a:r>
          </a:p>
          <a:p>
            <a:pPr>
              <a:lnSpc>
                <a:spcPct val="90000"/>
              </a:lnSpc>
            </a:pPr>
            <a:endParaRPr lang="en-GB"/>
          </a:p>
          <a:p>
            <a:pPr>
              <a:lnSpc>
                <a:spcPct val="90000"/>
              </a:lnSpc>
            </a:pPr>
            <a:r>
              <a:rPr lang="en-GB" b="1"/>
              <a:t>ID</a:t>
            </a:r>
            <a:r>
              <a:rPr lang="en-GB" sz="1200" b="1" baseline="-25000"/>
              <a:t>r</a:t>
            </a:r>
            <a:r>
              <a:rPr lang="en-GB" b="1"/>
              <a:t> </a:t>
            </a:r>
            <a:r>
              <a:rPr lang="en-GB"/>
              <a:t>     Responder ID</a:t>
            </a:r>
          </a:p>
          <a:p>
            <a:pPr>
              <a:lnSpc>
                <a:spcPct val="90000"/>
              </a:lnSpc>
            </a:pPr>
            <a:r>
              <a:rPr lang="en-GB" b="1"/>
              <a:t>Cert</a:t>
            </a:r>
            <a:r>
              <a:rPr lang="en-GB" sz="1200" b="1" baseline="-25000"/>
              <a:t>r</a:t>
            </a:r>
            <a:r>
              <a:rPr lang="en-GB"/>
              <a:t>   Responder Certificate (optional)</a:t>
            </a:r>
          </a:p>
          <a:p>
            <a:pPr>
              <a:lnSpc>
                <a:spcPct val="90000"/>
              </a:lnSpc>
            </a:pPr>
            <a:r>
              <a:rPr lang="en-GB" b="1"/>
              <a:t>Auth</a:t>
            </a:r>
            <a:r>
              <a:rPr lang="en-GB" sz="1200" b="1" baseline="-25000"/>
              <a:t>r</a:t>
            </a:r>
            <a:r>
              <a:rPr lang="en-GB"/>
              <a:t>  Responder Authentication (RSA, PSK, or EAP)</a:t>
            </a:r>
          </a:p>
          <a:p>
            <a:pPr>
              <a:lnSpc>
                <a:spcPct val="90000"/>
              </a:lnSpc>
            </a:pPr>
            <a:r>
              <a:rPr lang="en-GB" b="1"/>
              <a:t>SA2</a:t>
            </a:r>
            <a:r>
              <a:rPr lang="en-GB" sz="1200" b="1" baseline="-25000"/>
              <a:t>r</a:t>
            </a:r>
            <a:r>
              <a:rPr lang="en-GB"/>
              <a:t>   Selection of a cryptographic proposal for the Child SA (ESP and/or AH)</a:t>
            </a:r>
          </a:p>
          <a:p>
            <a:pPr>
              <a:lnSpc>
                <a:spcPct val="90000"/>
              </a:lnSpc>
            </a:pPr>
            <a:r>
              <a:rPr lang="en-GB" b="1"/>
              <a:t>TS</a:t>
            </a:r>
            <a:r>
              <a:rPr lang="en-GB" sz="1200" b="1" baseline="-25000"/>
              <a:t>i</a:t>
            </a:r>
            <a:r>
              <a:rPr lang="en-GB"/>
              <a:t>     Initiator Traffic Selectors (subnets behind the Initiator, optional narrowing)</a:t>
            </a:r>
          </a:p>
          <a:p>
            <a:pPr>
              <a:lnSpc>
                <a:spcPct val="90000"/>
              </a:lnSpc>
            </a:pPr>
            <a:r>
              <a:rPr lang="en-GB" b="1"/>
              <a:t>TS</a:t>
            </a:r>
            <a:r>
              <a:rPr lang="en-GB" sz="1200" b="1" baseline="-25000"/>
              <a:t>r</a:t>
            </a:r>
            <a:r>
              <a:rPr lang="en-GB"/>
              <a:t>     Responder Traffic Selectors (subnets behind the Responder, optional narrowing)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5C605683-0DA6-40A3-A17D-610D79AD25A3}" type="slidenum">
              <a:rPr lang="de-DE"/>
              <a:pPr/>
              <a:t>13</a:t>
            </a:fld>
            <a:endParaRPr lang="de-DE"/>
          </a:p>
        </p:txBody>
      </p:sp>
      <p:sp>
        <p:nvSpPr>
          <p:cNvPr id="829442" name="Rectangle 2"/>
          <p:cNvSpPr>
            <a:spLocks noGrp="1" noRot="1" noChangeAspect="1" noChangeArrowheads="1" noTextEdit="1"/>
          </p:cNvSpPr>
          <p:nvPr>
            <p:ph type="sldImg"/>
          </p:nvPr>
        </p:nvSpPr>
        <p:spPr>
          <a:ln/>
        </p:spPr>
      </p:sp>
      <p:sp>
        <p:nvSpPr>
          <p:cNvPr id="82944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14</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3BE638AF-FD52-4617-A8D0-8E801ED2C78A}" type="slidenum">
              <a:rPr lang="de-DE"/>
              <a:pPr/>
              <a:t>15</a:t>
            </a:fld>
            <a:endParaRPr lang="de-DE"/>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48159F47-BCF6-440A-A141-BCCBC84CC971}" type="slidenum">
              <a:rPr lang="de-DE"/>
              <a:pPr/>
              <a:t>16</a:t>
            </a:fld>
            <a:endParaRPr lang="de-DE"/>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255DE3EC-5B33-4B09-A322-6FD635C29372}" type="slidenum">
              <a:rPr lang="de-DE"/>
              <a:pPr/>
              <a:t>17</a:t>
            </a:fld>
            <a:endParaRPr lang="de-DE"/>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255DE3EC-5B33-4B09-A322-6FD635C29372}" type="slidenum">
              <a:rPr lang="de-DE"/>
              <a:pPr/>
              <a:t>18</a:t>
            </a:fld>
            <a:endParaRPr lang="de-DE"/>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5CBF08D2-434F-4D72-BBE0-B352843CF57C}" type="slidenum">
              <a:rPr lang="de-DE"/>
              <a:pPr/>
              <a:t>19</a:t>
            </a:fld>
            <a:endParaRPr lang="de-DE"/>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72C7A58-382C-4621-82D0-846B9D744DEC}" type="slidenum">
              <a:rPr lang="de-DE"/>
              <a:pPr/>
              <a:t>2</a:t>
            </a:fld>
            <a:endParaRPr lang="de-DE"/>
          </a:p>
        </p:txBody>
      </p:sp>
      <p:sp>
        <p:nvSpPr>
          <p:cNvPr id="912386" name="Rectangle 2"/>
          <p:cNvSpPr>
            <a:spLocks noGrp="1" noRot="1" noChangeAspect="1" noChangeArrowheads="1" noTextEdit="1"/>
          </p:cNvSpPr>
          <p:nvPr>
            <p:ph type="sldImg"/>
          </p:nvPr>
        </p:nvSpPr>
        <p:spPr>
          <a:ln/>
        </p:spPr>
      </p:sp>
      <p:sp>
        <p:nvSpPr>
          <p:cNvPr id="912387" name="Rectangle 3"/>
          <p:cNvSpPr>
            <a:spLocks noGrp="1" noChangeArrowheads="1"/>
          </p:cNvSpPr>
          <p:nvPr>
            <p:ph type="body" idx="1"/>
          </p:nvPr>
        </p:nvSpPr>
        <p:spPr>
          <a:ln/>
        </p:spPr>
        <p:txBody>
          <a:bodyPr lIns="87707" tIns="43853" rIns="87707" bIns="43853"/>
          <a:lstStyle/>
          <a:p>
            <a:r>
              <a:rPr lang="de-CH"/>
              <a:t>  </a:t>
            </a:r>
          </a:p>
        </p:txBody>
      </p:sp>
      <p:sp>
        <p:nvSpPr>
          <p:cNvPr id="912388"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89" name="Line 5"/>
          <p:cNvSpPr>
            <a:spLocks noChangeShapeType="1"/>
          </p:cNvSpPr>
          <p:nvPr/>
        </p:nvSpPr>
        <p:spPr bwMode="auto">
          <a:xfrm>
            <a:off x="1041400" y="53292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0" name="Line 6"/>
          <p:cNvSpPr>
            <a:spLocks noChangeShapeType="1"/>
          </p:cNvSpPr>
          <p:nvPr/>
        </p:nvSpPr>
        <p:spPr bwMode="auto">
          <a:xfrm>
            <a:off x="1041400" y="56213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1"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2"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3" name="Line 9"/>
          <p:cNvSpPr>
            <a:spLocks noChangeShapeType="1"/>
          </p:cNvSpPr>
          <p:nvPr/>
        </p:nvSpPr>
        <p:spPr bwMode="auto">
          <a:xfrm>
            <a:off x="1041400" y="65008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4" name="Line 10"/>
          <p:cNvSpPr>
            <a:spLocks noChangeShapeType="1"/>
          </p:cNvSpPr>
          <p:nvPr/>
        </p:nvSpPr>
        <p:spPr bwMode="auto">
          <a:xfrm>
            <a:off x="1041400" y="67929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5"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6" name="Line 12"/>
          <p:cNvSpPr>
            <a:spLocks noChangeShapeType="1"/>
          </p:cNvSpPr>
          <p:nvPr/>
        </p:nvSpPr>
        <p:spPr bwMode="auto">
          <a:xfrm>
            <a:off x="1041400" y="73802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7" name="Line 13"/>
          <p:cNvSpPr>
            <a:spLocks noChangeShapeType="1"/>
          </p:cNvSpPr>
          <p:nvPr/>
        </p:nvSpPr>
        <p:spPr bwMode="auto">
          <a:xfrm>
            <a:off x="1041400" y="767397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8"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399"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400" name="Line 16"/>
          <p:cNvSpPr>
            <a:spLocks noChangeShapeType="1"/>
          </p:cNvSpPr>
          <p:nvPr/>
        </p:nvSpPr>
        <p:spPr bwMode="auto">
          <a:xfrm>
            <a:off x="1041400" y="85534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401"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2402"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BDA0EB06-2CC1-4177-BDC0-A6D93657F71C}" type="slidenum">
              <a:rPr lang="de-DE"/>
              <a:pPr/>
              <a:t>20</a:t>
            </a:fld>
            <a:endParaRPr lang="de-DE"/>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21</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BDA0EB06-2CC1-4177-BDC0-A6D93657F71C}" type="slidenum">
              <a:rPr lang="de-DE"/>
              <a:pPr/>
              <a:t>22</a:t>
            </a:fld>
            <a:endParaRPr lang="de-DE"/>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BDA0EB06-2CC1-4177-BDC0-A6D93657F71C}" type="slidenum">
              <a:rPr lang="de-DE"/>
              <a:pPr/>
              <a:t>23</a:t>
            </a:fld>
            <a:endParaRPr lang="de-DE"/>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BDA0EB06-2CC1-4177-BDC0-A6D93657F71C}" type="slidenum">
              <a:rPr lang="de-DE"/>
              <a:pPr/>
              <a:t>24</a:t>
            </a:fld>
            <a:endParaRPr lang="de-DE"/>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25</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9F3A00A-269A-4B6A-A8EA-82FBE4EC2E9E}" type="slidenum">
              <a:rPr lang="de-DE"/>
              <a:pPr/>
              <a:t>26</a:t>
            </a:fld>
            <a:endParaRPr lang="de-DE"/>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66A7AAD0-4861-4D49-B0BE-DD90DAD37ABE}" type="slidenum">
              <a:rPr lang="de-DE"/>
              <a:pPr/>
              <a:t>27</a:t>
            </a:fld>
            <a:endParaRPr lang="de-DE"/>
          </a:p>
        </p:txBody>
      </p:sp>
      <p:sp>
        <p:nvSpPr>
          <p:cNvPr id="776194" name="Rectangle 2"/>
          <p:cNvSpPr>
            <a:spLocks noGrp="1" noRot="1" noChangeAspect="1" noChangeArrowheads="1" noTextEdit="1"/>
          </p:cNvSpPr>
          <p:nvPr>
            <p:ph type="sldImg"/>
          </p:nvPr>
        </p:nvSpPr>
        <p:spPr>
          <a:xfrm>
            <a:off x="927100" y="750888"/>
            <a:ext cx="4946650" cy="3709987"/>
          </a:xfrm>
          <a:ln/>
        </p:spPr>
      </p:sp>
      <p:sp>
        <p:nvSpPr>
          <p:cNvPr id="776195" name="Rectangle 3"/>
          <p:cNvSpPr>
            <a:spLocks noGrp="1" noChangeArrowheads="1"/>
          </p:cNvSpPr>
          <p:nvPr>
            <p:ph type="body" idx="1"/>
          </p:nvPr>
        </p:nvSpPr>
        <p:spPr>
          <a:ln/>
        </p:spPr>
        <p:txBody>
          <a:bodyPr lIns="87707" tIns="43853" rIns="87707" bIns="43853"/>
          <a:lstStyle/>
          <a:p>
            <a:pPr>
              <a:lnSpc>
                <a:spcPct val="90000"/>
              </a:lnSpc>
            </a:pPr>
            <a:r>
              <a:rPr lang="de-CH" b="1"/>
              <a:t>Online Certificate Status Protocol (OCSP)</a:t>
            </a:r>
            <a:r>
              <a:rPr lang="de-CH"/>
              <a:t> </a:t>
            </a:r>
          </a:p>
          <a:p>
            <a:pPr>
              <a:lnSpc>
                <a:spcPct val="90000"/>
              </a:lnSpc>
            </a:pPr>
            <a:r>
              <a:rPr lang="de-CH"/>
              <a:t> </a:t>
            </a:r>
            <a:r>
              <a:rPr lang="de-DE"/>
              <a:t>• The OCSP protocol is defined by RFC 2560.</a:t>
            </a:r>
          </a:p>
          <a:p>
            <a:pPr>
              <a:lnSpc>
                <a:spcPct val="90000"/>
              </a:lnSpc>
            </a:pPr>
            <a:r>
              <a:rPr lang="de-DE"/>
              <a:t> • OCSP is based on a request/reply scheme and uses HTTP as a transport medium.</a:t>
            </a:r>
          </a:p>
          <a:p>
            <a:pPr>
              <a:lnSpc>
                <a:spcPct val="90000"/>
              </a:lnSpc>
            </a:pPr>
            <a:r>
              <a:rPr lang="de-CH" b="1"/>
              <a:t>OCSP servers</a:t>
            </a:r>
          </a:p>
          <a:p>
            <a:pPr>
              <a:lnSpc>
                <a:spcPct val="90000"/>
              </a:lnSpc>
            </a:pPr>
            <a:r>
              <a:rPr lang="de-CH"/>
              <a:t> </a:t>
            </a:r>
            <a:r>
              <a:rPr lang="de-DE"/>
              <a:t>• OCSP servers deliver on-line certificate status information on behalf of one or</a:t>
            </a:r>
            <a:br>
              <a:rPr lang="de-DE"/>
            </a:br>
            <a:r>
              <a:rPr lang="de-DE"/>
              <a:t>   several certification authorities (CAs).</a:t>
            </a:r>
          </a:p>
          <a:p>
            <a:pPr>
              <a:lnSpc>
                <a:spcPct val="90000"/>
              </a:lnSpc>
            </a:pPr>
            <a:r>
              <a:rPr lang="de-DE"/>
              <a:t> • The certificate status information on the OCSP servers must be frequently updated</a:t>
            </a:r>
            <a:br>
              <a:rPr lang="de-DE"/>
            </a:br>
            <a:r>
              <a:rPr lang="de-DE"/>
              <a:t>    by the CA, usually by sending a certificate revocation list (CRL) signed by the CA</a:t>
            </a:r>
            <a:br>
              <a:rPr lang="de-DE"/>
            </a:br>
            <a:r>
              <a:rPr lang="de-DE"/>
              <a:t>    or by secured access to the CA's master data base.</a:t>
            </a:r>
          </a:p>
          <a:p>
            <a:pPr>
              <a:lnSpc>
                <a:spcPct val="90000"/>
              </a:lnSpc>
            </a:pPr>
            <a:r>
              <a:rPr lang="de-CH" b="1"/>
              <a:t>Finding OCSP servers</a:t>
            </a:r>
          </a:p>
          <a:p>
            <a:pPr>
              <a:lnSpc>
                <a:spcPct val="90000"/>
              </a:lnSpc>
            </a:pPr>
            <a:r>
              <a:rPr lang="de-DE"/>
              <a:t> • A convenient means to locate OCSP servers is to put the following X.509v.3 extension</a:t>
            </a:r>
            <a:br>
              <a:rPr lang="de-DE"/>
            </a:br>
            <a:r>
              <a:rPr lang="de-DE"/>
              <a:t>   into the end entity certificates:</a:t>
            </a:r>
          </a:p>
          <a:p>
            <a:pPr>
              <a:lnSpc>
                <a:spcPct val="90000"/>
              </a:lnSpc>
            </a:pPr>
            <a:r>
              <a:rPr lang="de-DE"/>
              <a:t>     </a:t>
            </a:r>
            <a:r>
              <a:rPr lang="de-DE">
                <a:latin typeface="Courier New" pitchFamily="49" charset="0"/>
              </a:rPr>
              <a:t>authorityInfoAccess = OCSP;URI:http://ocsp.strongswan.org:8880</a:t>
            </a:r>
          </a:p>
          <a:p>
            <a:pPr>
              <a:lnSpc>
                <a:spcPct val="90000"/>
              </a:lnSpc>
            </a:pPr>
            <a:r>
              <a:rPr lang="de-CH" b="1"/>
              <a:t>OCSP servers with self-signed certificates</a:t>
            </a:r>
          </a:p>
          <a:p>
            <a:pPr>
              <a:lnSpc>
                <a:spcPct val="90000"/>
              </a:lnSpc>
            </a:pPr>
            <a:r>
              <a:rPr lang="de-CH"/>
              <a:t> </a:t>
            </a:r>
            <a:r>
              <a:rPr lang="de-DE"/>
              <a:t>• As part of an public-key based authentication protocol Antje sends her certificate</a:t>
            </a:r>
            <a:br>
              <a:rPr lang="de-DE"/>
            </a:br>
            <a:r>
              <a:rPr lang="de-DE"/>
              <a:t>   to Bob. After successful verification of the CA's signature Bob sends a request</a:t>
            </a:r>
            <a:br>
              <a:rPr lang="de-DE"/>
            </a:br>
            <a:r>
              <a:rPr lang="de-DE"/>
              <a:t>   to the OCSP server, asking for the actual status of Antje's certificate. The certificate</a:t>
            </a:r>
            <a:br>
              <a:rPr lang="de-DE"/>
            </a:br>
            <a:r>
              <a:rPr lang="de-DE"/>
              <a:t>   in question is unambiguously identfied by the name of the issuing CA and the unique</a:t>
            </a:r>
            <a:br>
              <a:rPr lang="de-DE"/>
            </a:br>
            <a:r>
              <a:rPr lang="de-DE"/>
              <a:t>   serial number. In order to control the access to the OCSP server, the OCSP request</a:t>
            </a:r>
            <a:br>
              <a:rPr lang="de-DE"/>
            </a:br>
            <a:r>
              <a:rPr lang="de-DE"/>
              <a:t>   can by optionally signed by the requestor.</a:t>
            </a:r>
          </a:p>
          <a:p>
            <a:pPr>
              <a:lnSpc>
                <a:spcPct val="90000"/>
              </a:lnSpc>
            </a:pPr>
            <a:r>
              <a:rPr lang="de-CH"/>
              <a:t> </a:t>
            </a:r>
            <a:r>
              <a:rPr lang="de-DE"/>
              <a:t>• The OCSP response returns the certificate status which can take on one of the</a:t>
            </a:r>
            <a:br>
              <a:rPr lang="de-DE"/>
            </a:br>
            <a:r>
              <a:rPr lang="de-DE"/>
              <a:t>   following values:  </a:t>
            </a:r>
            <a:r>
              <a:rPr lang="de-DE" b="1"/>
              <a:t>good</a:t>
            </a:r>
            <a:r>
              <a:rPr lang="de-DE"/>
              <a:t>, </a:t>
            </a:r>
            <a:r>
              <a:rPr lang="de-DE" b="1"/>
              <a:t>revoked</a:t>
            </a:r>
            <a:r>
              <a:rPr lang="de-DE"/>
              <a:t> or </a:t>
            </a:r>
            <a:r>
              <a:rPr lang="de-DE" b="1"/>
              <a:t>unknown</a:t>
            </a:r>
            <a:r>
              <a:rPr lang="de-DE"/>
              <a:t>.</a:t>
            </a:r>
          </a:p>
          <a:p>
            <a:pPr>
              <a:lnSpc>
                <a:spcPct val="90000"/>
              </a:lnSpc>
            </a:pPr>
            <a:r>
              <a:rPr lang="de-CH"/>
              <a:t> </a:t>
            </a:r>
            <a:r>
              <a:rPr lang="de-DE"/>
              <a:t>• The OCSP response is signed by the OCSP server. Often a self-signed OCSP</a:t>
            </a:r>
            <a:br>
              <a:rPr lang="de-DE"/>
            </a:br>
            <a:r>
              <a:rPr lang="de-DE"/>
              <a:t>   signing certificate is used, that in order to establish trust must be distributed to</a:t>
            </a:r>
            <a:br>
              <a:rPr lang="de-DE"/>
            </a:br>
            <a:r>
              <a:rPr lang="de-DE"/>
              <a:t>   clients in a secure way and stored locally.</a:t>
            </a:r>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9F3A00A-269A-4B6A-A8EA-82FBE4EC2E9E}" type="slidenum">
              <a:rPr lang="de-DE"/>
              <a:pPr/>
              <a:t>28</a:t>
            </a:fld>
            <a:endParaRPr lang="de-DE"/>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712A56E1-4CAA-4E3B-99D0-3FC57F1EF689}" type="slidenum">
              <a:rPr lang="de-DE"/>
              <a:pPr/>
              <a:t>29</a:t>
            </a:fld>
            <a:endParaRPr lang="de-DE"/>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a:xfrm>
            <a:off x="903288" y="4725988"/>
            <a:ext cx="4984750" cy="4491037"/>
          </a:xfrm>
          <a:ln/>
        </p:spPr>
        <p:txBody>
          <a:bodyPr lIns="87707" tIns="43853" rIns="87707" bIns="43853"/>
          <a:lstStyle/>
          <a:p>
            <a:r>
              <a:rPr lang="de-CH"/>
              <a:t> </a:t>
            </a:r>
            <a:r>
              <a:rPr lang="de-CH" b="1"/>
              <a:t>OCSP servers with delegated trust</a:t>
            </a:r>
          </a:p>
          <a:p>
            <a:r>
              <a:rPr lang="de-CH"/>
              <a:t> </a:t>
            </a:r>
            <a:r>
              <a:rPr lang="de-DE"/>
              <a:t>• A certification authority (CA) can delegate the revocation service to an OCSP server</a:t>
            </a:r>
            <a:br>
              <a:rPr lang="de-DE"/>
            </a:br>
            <a:r>
              <a:rPr lang="de-DE"/>
              <a:t>   by issuing a special OCSP signing certificate for this server. An OCSP signing</a:t>
            </a:r>
            <a:br>
              <a:rPr lang="de-DE"/>
            </a:br>
            <a:r>
              <a:rPr lang="de-DE"/>
              <a:t>   certificate contains the following X.509v3 extension</a:t>
            </a:r>
          </a:p>
          <a:p>
            <a:r>
              <a:rPr lang="de-DE"/>
              <a:t>     </a:t>
            </a:r>
            <a:r>
              <a:rPr lang="de-DE">
                <a:latin typeface="Courier New" pitchFamily="49" charset="0"/>
              </a:rPr>
              <a:t>extendedKeyUsage = OCSPSigner</a:t>
            </a:r>
          </a:p>
          <a:p>
            <a:r>
              <a:rPr lang="de-DE"/>
              <a:t>   Because the OCSP certificate is signed by the CA, any client accepting this CA </a:t>
            </a:r>
            <a:br>
              <a:rPr lang="de-DE"/>
            </a:br>
            <a:r>
              <a:rPr lang="de-DE"/>
              <a:t>   will put automatically trust into the OCSP certificate. And due to the embedded</a:t>
            </a:r>
            <a:br>
              <a:rPr lang="de-DE"/>
            </a:br>
            <a:r>
              <a:rPr lang="de-DE"/>
              <a:t>   OCSPSigner extendedKeyUsage field, a client will accept that the OCSP server</a:t>
            </a:r>
            <a:br>
              <a:rPr lang="de-DE"/>
            </a:br>
            <a:r>
              <a:rPr lang="de-DE"/>
              <a:t>   sending this certificate is authorized to offer revocation services for the CA in question.   </a:t>
            </a:r>
          </a:p>
          <a:p>
            <a:r>
              <a:rPr lang="de-DE"/>
              <a:t>• Usually an OCSP server with delegated trust automatically deploys its certificate by </a:t>
            </a:r>
            <a:br>
              <a:rPr lang="de-DE"/>
            </a:br>
            <a:r>
              <a:rPr lang="de-DE"/>
              <a:t>   appending it to the OCSP reply. </a:t>
            </a:r>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46721F9A-5BEF-44F8-8E34-94AE5A208FAD}" type="slidenum">
              <a:rPr lang="de-DE"/>
              <a:pPr/>
              <a:t>3</a:t>
            </a:fld>
            <a:endParaRPr lang="de-DE"/>
          </a:p>
        </p:txBody>
      </p:sp>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a:ln/>
        </p:spPr>
        <p:txBody>
          <a:bodyPr lIns="87707" tIns="43853" rIns="87707" bIns="43853"/>
          <a:lstStyle/>
          <a:p>
            <a:r>
              <a:rPr lang="de-CH"/>
              <a:t>  </a:t>
            </a:r>
          </a:p>
        </p:txBody>
      </p:sp>
      <p:sp>
        <p:nvSpPr>
          <p:cNvPr id="910340"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1" name="Line 5"/>
          <p:cNvSpPr>
            <a:spLocks noChangeShapeType="1"/>
          </p:cNvSpPr>
          <p:nvPr/>
        </p:nvSpPr>
        <p:spPr bwMode="auto">
          <a:xfrm>
            <a:off x="1041400" y="53292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2" name="Line 6"/>
          <p:cNvSpPr>
            <a:spLocks noChangeShapeType="1"/>
          </p:cNvSpPr>
          <p:nvPr/>
        </p:nvSpPr>
        <p:spPr bwMode="auto">
          <a:xfrm>
            <a:off x="1041400" y="56213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3"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4"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5" name="Line 9"/>
          <p:cNvSpPr>
            <a:spLocks noChangeShapeType="1"/>
          </p:cNvSpPr>
          <p:nvPr/>
        </p:nvSpPr>
        <p:spPr bwMode="auto">
          <a:xfrm>
            <a:off x="1041400" y="65008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6" name="Line 10"/>
          <p:cNvSpPr>
            <a:spLocks noChangeShapeType="1"/>
          </p:cNvSpPr>
          <p:nvPr/>
        </p:nvSpPr>
        <p:spPr bwMode="auto">
          <a:xfrm>
            <a:off x="1041400" y="67929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7"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8" name="Line 12"/>
          <p:cNvSpPr>
            <a:spLocks noChangeShapeType="1"/>
          </p:cNvSpPr>
          <p:nvPr/>
        </p:nvSpPr>
        <p:spPr bwMode="auto">
          <a:xfrm>
            <a:off x="1041400" y="73802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49" name="Line 13"/>
          <p:cNvSpPr>
            <a:spLocks noChangeShapeType="1"/>
          </p:cNvSpPr>
          <p:nvPr/>
        </p:nvSpPr>
        <p:spPr bwMode="auto">
          <a:xfrm>
            <a:off x="1041400" y="767397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50"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51"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52" name="Line 16"/>
          <p:cNvSpPr>
            <a:spLocks noChangeShapeType="1"/>
          </p:cNvSpPr>
          <p:nvPr/>
        </p:nvSpPr>
        <p:spPr bwMode="auto">
          <a:xfrm>
            <a:off x="1041400" y="85534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53"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10354"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9F3A00A-269A-4B6A-A8EA-82FBE4EC2E9E}" type="slidenum">
              <a:rPr lang="de-DE"/>
              <a:pPr/>
              <a:t>30</a:t>
            </a:fld>
            <a:endParaRPr lang="de-DE"/>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31</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CAB31479-A2FA-43A5-BF25-EB7321103BD9}" type="slidenum">
              <a:rPr lang="de-DE"/>
              <a:pPr/>
              <a:t>32</a:t>
            </a:fld>
            <a:endParaRPr lang="de-DE"/>
          </a:p>
        </p:txBody>
      </p:sp>
      <p:sp>
        <p:nvSpPr>
          <p:cNvPr id="645122" name="Rectangle 2"/>
          <p:cNvSpPr>
            <a:spLocks noGrp="1" noRot="1" noChangeAspect="1" noChangeArrowheads="1" noTextEdit="1"/>
          </p:cNvSpPr>
          <p:nvPr>
            <p:ph type="sldImg"/>
          </p:nvPr>
        </p:nvSpPr>
        <p:spPr bwMode="auto">
          <a:xfrm>
            <a:off x="927100" y="750888"/>
            <a:ext cx="4946650" cy="3709987"/>
          </a:xfrm>
          <a:prstGeom prst="rect">
            <a:avLst/>
          </a:prstGeom>
          <a:solidFill>
            <a:srgbClr val="FFFFFF"/>
          </a:solidFill>
          <a:ln>
            <a:solidFill>
              <a:srgbClr val="000000"/>
            </a:solidFill>
            <a:miter lim="800000"/>
            <a:headEnd/>
            <a:tailEnd/>
          </a:ln>
        </p:spPr>
      </p:sp>
      <p:sp>
        <p:nvSpPr>
          <p:cNvPr id="645123" name="Rectangle 3"/>
          <p:cNvSpPr>
            <a:spLocks noGrp="1" noChangeArrowheads="1"/>
          </p:cNvSpPr>
          <p:nvPr>
            <p:ph type="body" idx="1"/>
          </p:nvPr>
        </p:nvSpPr>
        <p:spPr bwMode="auto">
          <a:xfrm>
            <a:off x="903288" y="4727575"/>
            <a:ext cx="4983162" cy="4489450"/>
          </a:xfrm>
          <a:prstGeom prst="rect">
            <a:avLst/>
          </a:prstGeom>
          <a:solidFill>
            <a:srgbClr val="FFFFFF"/>
          </a:solidFill>
          <a:ln>
            <a:miter lim="800000"/>
            <a:headEnd/>
            <a:tailEnd/>
          </a:ln>
        </p:spPr>
        <p:txBody>
          <a:bodyPr lIns="88221" tIns="44111" rIns="88221" bIns="44111"/>
          <a:lstStyle/>
          <a:p>
            <a:r>
              <a:rPr lang="de-CH"/>
              <a:t> </a:t>
            </a:r>
            <a:endParaRPr lang="en-GB"/>
          </a:p>
        </p:txBody>
      </p:sp>
      <p:sp>
        <p:nvSpPr>
          <p:cNvPr id="645124" name="Line 4"/>
          <p:cNvSpPr>
            <a:spLocks noChangeShapeType="1"/>
          </p:cNvSpPr>
          <p:nvPr/>
        </p:nvSpPr>
        <p:spPr bwMode="auto">
          <a:xfrm>
            <a:off x="887413" y="4965700"/>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25" name="Line 5"/>
          <p:cNvSpPr>
            <a:spLocks noChangeShapeType="1"/>
          </p:cNvSpPr>
          <p:nvPr/>
        </p:nvSpPr>
        <p:spPr bwMode="auto">
          <a:xfrm>
            <a:off x="887413" y="525303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26" name="Line 6"/>
          <p:cNvSpPr>
            <a:spLocks noChangeShapeType="1"/>
          </p:cNvSpPr>
          <p:nvPr/>
        </p:nvSpPr>
        <p:spPr bwMode="auto">
          <a:xfrm>
            <a:off x="887413" y="5541963"/>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27" name="Line 7"/>
          <p:cNvSpPr>
            <a:spLocks noChangeShapeType="1"/>
          </p:cNvSpPr>
          <p:nvPr/>
        </p:nvSpPr>
        <p:spPr bwMode="auto">
          <a:xfrm>
            <a:off x="887413" y="583088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28" name="Line 8"/>
          <p:cNvSpPr>
            <a:spLocks noChangeShapeType="1"/>
          </p:cNvSpPr>
          <p:nvPr/>
        </p:nvSpPr>
        <p:spPr bwMode="auto">
          <a:xfrm>
            <a:off x="887413" y="611663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29" name="Line 9"/>
          <p:cNvSpPr>
            <a:spLocks noChangeShapeType="1"/>
          </p:cNvSpPr>
          <p:nvPr/>
        </p:nvSpPr>
        <p:spPr bwMode="auto">
          <a:xfrm>
            <a:off x="887413" y="6407150"/>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0" name="Line 10"/>
          <p:cNvSpPr>
            <a:spLocks noChangeShapeType="1"/>
          </p:cNvSpPr>
          <p:nvPr/>
        </p:nvSpPr>
        <p:spPr bwMode="auto">
          <a:xfrm>
            <a:off x="887413" y="6692900"/>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1" name="Line 11"/>
          <p:cNvSpPr>
            <a:spLocks noChangeShapeType="1"/>
          </p:cNvSpPr>
          <p:nvPr/>
        </p:nvSpPr>
        <p:spPr bwMode="auto">
          <a:xfrm>
            <a:off x="887413" y="6983413"/>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2" name="Line 12"/>
          <p:cNvSpPr>
            <a:spLocks noChangeShapeType="1"/>
          </p:cNvSpPr>
          <p:nvPr/>
        </p:nvSpPr>
        <p:spPr bwMode="auto">
          <a:xfrm>
            <a:off x="887413" y="7270750"/>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3" name="Line 13"/>
          <p:cNvSpPr>
            <a:spLocks noChangeShapeType="1"/>
          </p:cNvSpPr>
          <p:nvPr/>
        </p:nvSpPr>
        <p:spPr bwMode="auto">
          <a:xfrm>
            <a:off x="887413" y="755967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4" name="Line 14"/>
          <p:cNvSpPr>
            <a:spLocks noChangeShapeType="1"/>
          </p:cNvSpPr>
          <p:nvPr/>
        </p:nvSpPr>
        <p:spPr bwMode="auto">
          <a:xfrm>
            <a:off x="887413" y="7848600"/>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5" name="Line 15"/>
          <p:cNvSpPr>
            <a:spLocks noChangeShapeType="1"/>
          </p:cNvSpPr>
          <p:nvPr/>
        </p:nvSpPr>
        <p:spPr bwMode="auto">
          <a:xfrm>
            <a:off x="887413" y="813752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6" name="Line 16"/>
          <p:cNvSpPr>
            <a:spLocks noChangeShapeType="1"/>
          </p:cNvSpPr>
          <p:nvPr/>
        </p:nvSpPr>
        <p:spPr bwMode="auto">
          <a:xfrm>
            <a:off x="887413" y="842327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7" name="Line 17"/>
          <p:cNvSpPr>
            <a:spLocks noChangeShapeType="1"/>
          </p:cNvSpPr>
          <p:nvPr/>
        </p:nvSpPr>
        <p:spPr bwMode="auto">
          <a:xfrm>
            <a:off x="887413" y="8713788"/>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45138" name="Line 18"/>
          <p:cNvSpPr>
            <a:spLocks noChangeShapeType="1"/>
          </p:cNvSpPr>
          <p:nvPr/>
        </p:nvSpPr>
        <p:spPr bwMode="auto">
          <a:xfrm>
            <a:off x="887413" y="9001125"/>
            <a:ext cx="5022850"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4FAA71B9-1A07-4410-97F7-A301F3E67786}" type="slidenum">
              <a:rPr lang="de-DE"/>
              <a:pPr/>
              <a:t>33</a:t>
            </a:fld>
            <a:endParaRPr lang="de-DE"/>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a:ln/>
        </p:spPr>
        <p:txBody>
          <a:bodyPr lIns="88072" tIns="44035" rIns="88072" bIns="44035"/>
          <a:lstStyle/>
          <a:p>
            <a:r>
              <a:rPr lang="de-CH"/>
              <a:t> </a:t>
            </a:r>
            <a:r>
              <a:rPr lang="de-CH" b="1"/>
              <a:t>ESP Overhead</a:t>
            </a:r>
            <a:r>
              <a:rPr lang="de-CH"/>
              <a:t>	                  3DES              AES</a:t>
            </a:r>
          </a:p>
          <a:p>
            <a:r>
              <a:rPr lang="de-DE"/>
              <a:t> • SPI		</a:t>
            </a:r>
            <a:r>
              <a:rPr lang="de-DE">
                <a:latin typeface="Courier New" pitchFamily="49" charset="0"/>
              </a:rPr>
              <a:t>	 4	 4</a:t>
            </a:r>
          </a:p>
          <a:p>
            <a:r>
              <a:rPr lang="de-DE"/>
              <a:t> • Sequence Number	</a:t>
            </a:r>
            <a:r>
              <a:rPr lang="de-DE">
                <a:latin typeface="Courier New" pitchFamily="49" charset="0"/>
              </a:rPr>
              <a:t>	 4	 4</a:t>
            </a:r>
          </a:p>
          <a:p>
            <a:r>
              <a:rPr lang="de-DE"/>
              <a:t> • IV		</a:t>
            </a:r>
            <a:r>
              <a:rPr lang="de-DE">
                <a:latin typeface="Courier New" pitchFamily="49" charset="0"/>
              </a:rPr>
              <a:t>	 8	16</a:t>
            </a:r>
          </a:p>
          <a:p>
            <a:r>
              <a:rPr lang="de-DE"/>
              <a:t> • Padding (worst-case)</a:t>
            </a:r>
            <a:r>
              <a:rPr lang="de-DE">
                <a:latin typeface="Courier New" pitchFamily="49" charset="0"/>
              </a:rPr>
              <a:t>		 7	15</a:t>
            </a:r>
          </a:p>
          <a:p>
            <a:r>
              <a:rPr lang="de-DE"/>
              <a:t> • Pad Length / Next Header</a:t>
            </a:r>
            <a:r>
              <a:rPr lang="de-DE">
                <a:latin typeface="Courier New" pitchFamily="49" charset="0"/>
              </a:rPr>
              <a:t>	 2	 2</a:t>
            </a:r>
          </a:p>
          <a:p>
            <a:r>
              <a:rPr lang="de-DE"/>
              <a:t> • Authentication Data</a:t>
            </a:r>
            <a:r>
              <a:rPr lang="de-DE">
                <a:latin typeface="Courier New" pitchFamily="49" charset="0"/>
              </a:rPr>
              <a:t>		12	12</a:t>
            </a:r>
          </a:p>
          <a:p>
            <a:r>
              <a:rPr lang="de-DE"/>
              <a:t>		</a:t>
            </a:r>
            <a:r>
              <a:rPr lang="de-DE">
                <a:latin typeface="Courier New" pitchFamily="49" charset="0"/>
              </a:rPr>
              <a:t>	--	--</a:t>
            </a:r>
          </a:p>
          <a:p>
            <a:r>
              <a:rPr lang="de-DE"/>
              <a:t> </a:t>
            </a:r>
            <a:r>
              <a:rPr lang="de-DE" b="1"/>
              <a:t>IPsec Transport Mode</a:t>
            </a:r>
            <a:r>
              <a:rPr lang="de-DE">
                <a:latin typeface="Courier New" pitchFamily="49" charset="0"/>
              </a:rPr>
              <a:t>		</a:t>
            </a:r>
            <a:r>
              <a:rPr lang="de-DE" b="1">
                <a:latin typeface="Courier New" pitchFamily="49" charset="0"/>
              </a:rPr>
              <a:t>37</a:t>
            </a:r>
            <a:r>
              <a:rPr lang="de-DE">
                <a:latin typeface="Courier New" pitchFamily="49" charset="0"/>
              </a:rPr>
              <a:t>	</a:t>
            </a:r>
            <a:r>
              <a:rPr lang="de-DE" b="1">
                <a:latin typeface="Courier New" pitchFamily="49" charset="0"/>
              </a:rPr>
              <a:t>53</a:t>
            </a:r>
            <a:r>
              <a:rPr lang="de-DE">
                <a:latin typeface="Courier New" pitchFamily="49" charset="0"/>
              </a:rPr>
              <a:t>   </a:t>
            </a:r>
            <a:r>
              <a:rPr lang="de-DE"/>
              <a:t>bytes</a:t>
            </a:r>
          </a:p>
          <a:p>
            <a:r>
              <a:rPr lang="de-DE"/>
              <a:t> • Outer IP Header</a:t>
            </a:r>
            <a:r>
              <a:rPr lang="de-DE">
                <a:latin typeface="Courier New" pitchFamily="49" charset="0"/>
              </a:rPr>
              <a:t>		20	20</a:t>
            </a:r>
          </a:p>
          <a:p>
            <a:r>
              <a:rPr lang="de-DE"/>
              <a:t>	</a:t>
            </a:r>
            <a:r>
              <a:rPr lang="de-DE">
                <a:latin typeface="Courier New" pitchFamily="49" charset="0"/>
              </a:rPr>
              <a:t>		--	--</a:t>
            </a:r>
          </a:p>
          <a:p>
            <a:r>
              <a:rPr lang="de-DE" b="1"/>
              <a:t>IPsec Tunnel Mode</a:t>
            </a:r>
            <a:r>
              <a:rPr lang="de-DE">
                <a:latin typeface="Courier New" pitchFamily="49" charset="0"/>
              </a:rPr>
              <a:t>		</a:t>
            </a:r>
            <a:r>
              <a:rPr lang="de-DE" b="1">
                <a:latin typeface="Courier New" pitchFamily="49" charset="0"/>
              </a:rPr>
              <a:t>57	73   </a:t>
            </a:r>
            <a:r>
              <a:rPr lang="de-DE"/>
              <a:t>bytes</a:t>
            </a:r>
          </a:p>
          <a:p>
            <a:endParaRPr lang="de-DE"/>
          </a:p>
          <a:p>
            <a:r>
              <a:rPr lang="de-DE" b="1"/>
              <a:t>MTU		                  </a:t>
            </a:r>
            <a:r>
              <a:rPr lang="de-DE" b="1">
                <a:latin typeface="Courier New" pitchFamily="49" charset="0"/>
              </a:rPr>
              <a:t>1443</a:t>
            </a:r>
            <a:r>
              <a:rPr lang="de-DE" b="1"/>
              <a:t>            </a:t>
            </a:r>
            <a:r>
              <a:rPr lang="de-DE" b="1">
                <a:latin typeface="Courier New" pitchFamily="49" charset="0"/>
              </a:rPr>
              <a:t>1427</a:t>
            </a:r>
            <a:r>
              <a:rPr lang="de-DE"/>
              <a:t>        bytes</a:t>
            </a:r>
            <a:br>
              <a:rPr lang="de-DE"/>
            </a:br>
            <a:r>
              <a:rPr lang="de-DE" b="1"/>
              <a:t>		                  </a:t>
            </a:r>
            <a:r>
              <a:rPr lang="de-DE" b="1">
                <a:latin typeface="Courier New" pitchFamily="49" charset="0"/>
              </a:rPr>
              <a:t>====</a:t>
            </a:r>
            <a:r>
              <a:rPr lang="de-DE" b="1"/>
              <a:t>            </a:t>
            </a:r>
            <a:r>
              <a:rPr lang="de-DE" b="1">
                <a:latin typeface="Courier New" pitchFamily="49" charset="0"/>
              </a:rPr>
              <a:t>====</a:t>
            </a:r>
          </a:p>
          <a:p>
            <a:endParaRPr lang="de-DE" b="1"/>
          </a:p>
          <a:p>
            <a:r>
              <a:rPr lang="de-DE"/>
              <a:t>Usually Path MTU discovery based on "fragmentation needed" ICMP messages" </a:t>
            </a:r>
            <a:br>
              <a:rPr lang="de-DE"/>
            </a:br>
            <a:r>
              <a:rPr lang="de-DE"/>
              <a:t>automatically reduces the MTU from a standard LAN MTU of 1500 bytes down to</a:t>
            </a:r>
            <a:br>
              <a:rPr lang="de-DE"/>
            </a:br>
            <a:r>
              <a:rPr lang="de-DE"/>
              <a:t>a payload data size that does not lead to fragmentation when the IPsec overhead is</a:t>
            </a:r>
            <a:br>
              <a:rPr lang="de-DE"/>
            </a:br>
            <a:r>
              <a:rPr lang="de-DE"/>
              <a:t>added.	</a:t>
            </a:r>
          </a:p>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569D33BD-E408-4C5C-A8EC-A86BA2A574EF}" type="slidenum">
              <a:rPr lang="de-DE"/>
              <a:pPr/>
              <a:t>34</a:t>
            </a:fld>
            <a:endParaRPr lang="de-DE"/>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a:ln/>
        </p:spPr>
        <p:txBody>
          <a:bodyPr lIns="88072" tIns="44035" rIns="88072" bIns="44035"/>
          <a:lstStyle/>
          <a:p>
            <a:r>
              <a:rPr lang="de-CH" dirty="0"/>
              <a:t> </a:t>
            </a:r>
            <a:r>
              <a:rPr lang="de-CH" b="1" dirty="0" smtClean="0"/>
              <a:t>NIST Special </a:t>
            </a:r>
            <a:r>
              <a:rPr lang="de-CH" b="1" dirty="0" err="1" smtClean="0"/>
              <a:t>Publication</a:t>
            </a:r>
            <a:r>
              <a:rPr lang="de-CH" b="1" dirty="0" smtClean="0"/>
              <a:t> 800-38D: </a:t>
            </a:r>
            <a:r>
              <a:rPr lang="en-US" b="1" dirty="0" smtClean="0"/>
              <a:t>Recommendation </a:t>
            </a:r>
            <a:r>
              <a:rPr lang="en-US" b="1" dirty="0"/>
              <a:t>for Block Cipher </a:t>
            </a:r>
            <a:r>
              <a:rPr lang="en-US" b="1" dirty="0" smtClean="0"/>
              <a:t>Modes</a:t>
            </a:r>
            <a:br>
              <a:rPr lang="en-US" b="1" dirty="0" smtClean="0"/>
            </a:br>
            <a:r>
              <a:rPr lang="en-US" b="1" dirty="0" smtClean="0"/>
              <a:t> </a:t>
            </a:r>
            <a:r>
              <a:rPr lang="en-US" b="1" dirty="0"/>
              <a:t>of Operation: </a:t>
            </a:r>
            <a:r>
              <a:rPr lang="de-CH" b="1" dirty="0" err="1" smtClean="0"/>
              <a:t>Galois/Counter</a:t>
            </a:r>
            <a:r>
              <a:rPr lang="de-CH" b="1" dirty="0" smtClean="0"/>
              <a:t> </a:t>
            </a:r>
            <a:r>
              <a:rPr lang="de-CH" b="1" dirty="0"/>
              <a:t>Mode (GCM) </a:t>
            </a:r>
            <a:r>
              <a:rPr lang="de-CH" b="1" dirty="0" smtClean="0"/>
              <a:t>and GMAC, November 2007 </a:t>
            </a:r>
            <a:endParaRPr lang="de-CH" dirty="0"/>
          </a:p>
          <a:p>
            <a:r>
              <a:rPr lang="en-US" i="1" dirty="0" smtClean="0"/>
              <a:t>http://csrc.nist.gov/publications/nistpubs/800-38D/SP-800-38D.pdf</a:t>
            </a:r>
          </a:p>
          <a:p>
            <a:r>
              <a:rPr lang="en-US" dirty="0" smtClean="0"/>
              <a:t>This </a:t>
            </a:r>
            <a:r>
              <a:rPr lang="en-US" dirty="0"/>
              <a:t>Recommendation specifies an algorithm called Galois/Counter Mode (GCM) for authenticated encryption with associated data. GCM is constructed from an approved symmetric key block cipher with a block size of 128 bits, such as the Advanced Encryption Standard (AES) </a:t>
            </a:r>
            <a:r>
              <a:rPr lang="en-US" dirty="0" smtClean="0"/>
              <a:t>algorithm. </a:t>
            </a:r>
            <a:r>
              <a:rPr lang="en-US" dirty="0"/>
              <a:t>Thus, GCM is a mode of operation of the AES algorithm. </a:t>
            </a:r>
          </a:p>
          <a:p>
            <a:r>
              <a:rPr lang="en-US" dirty="0"/>
              <a:t>GCM provides assurance of the confidentiality of data using a variation of the Counter mode of operation for encryption. GCM provides assurance of the authenticity of the confidential data (up to about 64 gigabytes per invocation) using a universal hash function that is defined over a </a:t>
            </a:r>
            <a:r>
              <a:rPr lang="en-US" dirty="0" smtClean="0"/>
              <a:t>binary </a:t>
            </a:r>
            <a:r>
              <a:rPr lang="en-US" dirty="0"/>
              <a:t>Galois (i.e., finite) field. GCM can also provide authentication assurance for additional data (of practically unlimited length per invocation) that is not encrypted. </a:t>
            </a:r>
          </a:p>
          <a:p>
            <a:r>
              <a:rPr lang="en-US" dirty="0"/>
              <a:t>If the GCM input is restricted to data that is not to be encrypted, the resulting specialization of GCM, called GMAC, is simply an authentication mode on the input data. In the rest of this document, statements about GCM also apply to GMAC. </a:t>
            </a:r>
          </a:p>
          <a:p>
            <a:r>
              <a:rPr lang="en-US" dirty="0" smtClean="0"/>
              <a:t>The </a:t>
            </a:r>
            <a:r>
              <a:rPr lang="en-US" dirty="0"/>
              <a:t>two functions of GCM are called authenticated encryption and authenticated decryption. Each of these functions is relatively efficient and parallelizable; consequently, high-throughput implementations are possible in both hardware </a:t>
            </a:r>
            <a:r>
              <a:rPr lang="en-US" dirty="0" smtClean="0"/>
              <a:t>and software. </a:t>
            </a:r>
          </a:p>
          <a:p>
            <a:r>
              <a:rPr lang="en-US" b="1" dirty="0" err="1" smtClean="0"/>
              <a:t>IPsec</a:t>
            </a:r>
            <a:r>
              <a:rPr lang="en-US" b="1" dirty="0" smtClean="0"/>
              <a:t> ESP Overhead</a:t>
            </a:r>
            <a:r>
              <a:rPr lang="en-US" dirty="0" smtClean="0"/>
              <a:t>:  8 octet IV, 16/12/8 octet authentication tag</a:t>
            </a:r>
          </a:p>
          <a:p>
            <a:r>
              <a:rPr lang="de-DE" dirty="0" smtClean="0"/>
              <a:t>• </a:t>
            </a:r>
            <a:r>
              <a:rPr lang="en-US" dirty="0" smtClean="0"/>
              <a:t>RFC 4106 “The Use of Galois/Counter Mode (GCM) in </a:t>
            </a:r>
            <a:r>
              <a:rPr lang="en-US" dirty="0" err="1" smtClean="0"/>
              <a:t>IPsec</a:t>
            </a:r>
            <a:r>
              <a:rPr lang="en-US" dirty="0" smtClean="0"/>
              <a:t> ESP”</a:t>
            </a:r>
          </a:p>
          <a:p>
            <a:r>
              <a:rPr lang="de-DE" dirty="0" smtClean="0"/>
              <a:t>• RFC 4309 </a:t>
            </a:r>
            <a:r>
              <a:rPr lang="en-US" dirty="0" smtClean="0"/>
              <a:t>“Using AES CCM Mode with </a:t>
            </a:r>
            <a:r>
              <a:rPr lang="en-US" dirty="0" err="1" smtClean="0"/>
              <a:t>IPsec</a:t>
            </a:r>
            <a:r>
              <a:rPr lang="en-US" dirty="0" smtClean="0"/>
              <a:t> ESP“</a:t>
            </a:r>
          </a:p>
          <a:p>
            <a:r>
              <a:rPr lang="de-DE" dirty="0" smtClean="0"/>
              <a:t>• RFC 4312</a:t>
            </a:r>
            <a:r>
              <a:rPr lang="en-US" dirty="0"/>
              <a:t> </a:t>
            </a:r>
            <a:r>
              <a:rPr lang="en-US" dirty="0" smtClean="0"/>
              <a:t>“The Camellia Cipher Algorithm and Its Use With </a:t>
            </a:r>
            <a:r>
              <a:rPr lang="en-US" dirty="0" err="1" smtClean="0"/>
              <a:t>IPsec</a:t>
            </a:r>
            <a:r>
              <a:rPr lang="en-US" dirty="0" smtClean="0"/>
              <a: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61A934E-4B36-4EAF-A1A7-6AF03002BBAD}" type="slidenum">
              <a:rPr lang="de-DE"/>
              <a:pPr/>
              <a:t>35</a:t>
            </a:fld>
            <a:endParaRPr lang="de-DE"/>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61A934E-4B36-4EAF-A1A7-6AF03002BBAD}" type="slidenum">
              <a:rPr lang="de-DE"/>
              <a:pPr/>
              <a:t>36</a:t>
            </a:fld>
            <a:endParaRPr lang="de-DE"/>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61A934E-4B36-4EAF-A1A7-6AF03002BBAD}" type="slidenum">
              <a:rPr lang="de-DE"/>
              <a:pPr/>
              <a:t>37</a:t>
            </a:fld>
            <a:endParaRPr lang="de-DE"/>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a:xfrm>
            <a:off x="903288" y="4725988"/>
            <a:ext cx="4984750" cy="4491037"/>
          </a:xfrm>
          <a:ln/>
        </p:spPr>
        <p:txBody>
          <a:bodyPr/>
          <a:lstStyle/>
          <a:p>
            <a:r>
              <a:rPr lang="de-CH" b="1" dirty="0"/>
              <a:t>N</a:t>
            </a:r>
            <a:r>
              <a:rPr lang="de-CH" baseline="-25000" dirty="0"/>
              <a:t> </a:t>
            </a:r>
            <a:r>
              <a:rPr lang="de-CH" dirty="0"/>
              <a:t>        </a:t>
            </a:r>
            <a:r>
              <a:rPr lang="de-CH" dirty="0" err="1"/>
              <a:t>Rekeying</a:t>
            </a:r>
            <a:r>
              <a:rPr lang="de-CH" dirty="0"/>
              <a:t> </a:t>
            </a:r>
            <a:r>
              <a:rPr lang="de-CH" dirty="0" err="1"/>
              <a:t>Notification</a:t>
            </a:r>
            <a:r>
              <a:rPr lang="de-CH" dirty="0"/>
              <a:t> (optional)</a:t>
            </a:r>
          </a:p>
          <a:p>
            <a:r>
              <a:rPr lang="en-GB" b="1" dirty="0" err="1"/>
              <a:t>SA</a:t>
            </a:r>
            <a:r>
              <a:rPr lang="en-GB" sz="1200" b="1" baseline="-25000" dirty="0" err="1"/>
              <a:t>i</a:t>
            </a:r>
            <a:r>
              <a:rPr lang="en-GB"/>
              <a:t>     Suite of cryptographic proposals for the Child SA (ESP and/or AH)</a:t>
            </a:r>
          </a:p>
          <a:p>
            <a:r>
              <a:rPr lang="en-GB" b="1" dirty="0"/>
              <a:t>N</a:t>
            </a:r>
            <a:r>
              <a:rPr lang="en-GB" sz="1200" b="1" baseline="-25000" dirty="0"/>
              <a:t>i</a:t>
            </a:r>
            <a:r>
              <a:rPr lang="en-GB" dirty="0"/>
              <a:t>        Initiator Nonce</a:t>
            </a:r>
          </a:p>
          <a:p>
            <a:r>
              <a:rPr lang="en-GB" b="1" dirty="0" err="1"/>
              <a:t>KE</a:t>
            </a:r>
            <a:r>
              <a:rPr lang="en-GB" sz="1200" b="1" baseline="-25000" dirty="0" err="1"/>
              <a:t>i</a:t>
            </a:r>
            <a:r>
              <a:rPr lang="en-GB" b="1" dirty="0"/>
              <a:t> </a:t>
            </a:r>
            <a:r>
              <a:rPr lang="en-GB" dirty="0"/>
              <a:t>     </a:t>
            </a:r>
            <a:r>
              <a:rPr lang="en-GB" dirty="0" err="1"/>
              <a:t>Initiatior</a:t>
            </a:r>
            <a:r>
              <a:rPr lang="en-GB" dirty="0"/>
              <a:t> public factor for the </a:t>
            </a:r>
            <a:r>
              <a:rPr lang="en-GB" dirty="0" err="1"/>
              <a:t>Diffie</a:t>
            </a:r>
            <a:r>
              <a:rPr lang="en-GB" dirty="0"/>
              <a:t>-Hellman Key Exchange (optional PFS)</a:t>
            </a:r>
          </a:p>
          <a:p>
            <a:r>
              <a:rPr lang="en-GB" b="1" dirty="0" err="1"/>
              <a:t>TS</a:t>
            </a:r>
            <a:r>
              <a:rPr lang="en-GB" sz="1200" b="1" baseline="-25000" dirty="0" err="1"/>
              <a:t>i</a:t>
            </a:r>
            <a:r>
              <a:rPr lang="en-GB" dirty="0"/>
              <a:t>     Initiator Traffic Selectors (subnets behind the Initiator)</a:t>
            </a:r>
          </a:p>
          <a:p>
            <a:r>
              <a:rPr lang="en-GB" b="1" dirty="0" err="1"/>
              <a:t>TS</a:t>
            </a:r>
            <a:r>
              <a:rPr lang="en-GB" sz="1200" b="1" baseline="-25000" dirty="0" err="1"/>
              <a:t>r</a:t>
            </a:r>
            <a:r>
              <a:rPr lang="en-GB" dirty="0"/>
              <a:t>     Responder Traffic Selectors (subnets behind the Responder</a:t>
            </a:r>
          </a:p>
          <a:p>
            <a:endParaRPr lang="en-GB" dirty="0"/>
          </a:p>
          <a:p>
            <a:r>
              <a:rPr lang="en-GB" b="1" dirty="0"/>
              <a:t>SA1</a:t>
            </a:r>
            <a:r>
              <a:rPr lang="en-GB" sz="1200" b="1" baseline="-25000" dirty="0"/>
              <a:t>r</a:t>
            </a:r>
            <a:r>
              <a:rPr lang="en-GB" dirty="0"/>
              <a:t>   Selection of a cryptographic proposal for the IKE SA</a:t>
            </a:r>
          </a:p>
          <a:p>
            <a:r>
              <a:rPr lang="en-GB" b="1" dirty="0"/>
              <a:t>N</a:t>
            </a:r>
            <a:r>
              <a:rPr lang="en-GB" sz="1200" b="1" baseline="-25000" dirty="0"/>
              <a:t>r</a:t>
            </a:r>
            <a:r>
              <a:rPr lang="en-GB" dirty="0"/>
              <a:t>       Responder Nonce</a:t>
            </a:r>
            <a:r>
              <a:rPr lang="en-GB" b="1" dirty="0"/>
              <a:t> </a:t>
            </a:r>
          </a:p>
          <a:p>
            <a:r>
              <a:rPr lang="en-GB" b="1" dirty="0" err="1"/>
              <a:t>KE</a:t>
            </a:r>
            <a:r>
              <a:rPr lang="en-GB" sz="1200" b="1" baseline="-25000" dirty="0" err="1"/>
              <a:t>r</a:t>
            </a:r>
            <a:r>
              <a:rPr lang="en-GB" b="1" baseline="-25000" dirty="0"/>
              <a:t> </a:t>
            </a:r>
            <a:r>
              <a:rPr lang="en-GB" dirty="0"/>
              <a:t>    Responder public factor for the </a:t>
            </a:r>
            <a:r>
              <a:rPr lang="en-GB" dirty="0" err="1"/>
              <a:t>Diffie</a:t>
            </a:r>
            <a:r>
              <a:rPr lang="en-GB" dirty="0"/>
              <a:t>-Hellman Key Exchange (optional PFS)</a:t>
            </a:r>
          </a:p>
          <a:p>
            <a:r>
              <a:rPr lang="en-GB" b="1" dirty="0" err="1"/>
              <a:t>TS</a:t>
            </a:r>
            <a:r>
              <a:rPr lang="en-GB" sz="1200" b="1" baseline="-25000" dirty="0" err="1"/>
              <a:t>i</a:t>
            </a:r>
            <a:r>
              <a:rPr lang="en-GB" dirty="0"/>
              <a:t>     Initiator Traffic Selectors (subnets behind the Initiator)</a:t>
            </a:r>
          </a:p>
          <a:p>
            <a:r>
              <a:rPr lang="en-GB" b="1" dirty="0" err="1"/>
              <a:t>TS</a:t>
            </a:r>
            <a:r>
              <a:rPr lang="en-GB" sz="1200" b="1" baseline="-25000" dirty="0" err="1"/>
              <a:t>r</a:t>
            </a:r>
            <a:r>
              <a:rPr lang="en-GB" dirty="0"/>
              <a:t>     Responder Traffic Selectors (subnets behind the Responder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AAAC5011-8358-4107-9D5E-052F77CB86D1}" type="slidenum">
              <a:rPr lang="de-DE"/>
              <a:pPr/>
              <a:t>38</a:t>
            </a:fld>
            <a:endParaRPr lang="de-DE"/>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61A934E-4B36-4EAF-A1A7-6AF03002BBAD}" type="slidenum">
              <a:rPr lang="de-DE"/>
              <a:pPr/>
              <a:t>39</a:t>
            </a:fld>
            <a:endParaRPr lang="de-DE"/>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57BCAB44-7000-4DE6-8B40-2E0953F86DBB}" type="slidenum">
              <a:rPr lang="de-DE"/>
              <a:pPr/>
              <a:t>4</a:t>
            </a:fld>
            <a:endParaRPr lang="de-DE"/>
          </a:p>
        </p:txBody>
      </p:sp>
      <p:sp>
        <p:nvSpPr>
          <p:cNvPr id="675842" name="Rectangle 2"/>
          <p:cNvSpPr>
            <a:spLocks noGrp="1" noRot="1" noChangeAspect="1" noChangeArrowheads="1"/>
          </p:cNvSpPr>
          <p:nvPr>
            <p:ph type="sldImg"/>
          </p:nvPr>
        </p:nvSpPr>
        <p:spPr bwMode="auto">
          <a:xfrm>
            <a:off x="925513" y="749300"/>
            <a:ext cx="4948237" cy="3711575"/>
          </a:xfrm>
          <a:prstGeom prst="rect">
            <a:avLst/>
          </a:prstGeom>
          <a:solidFill>
            <a:srgbClr val="FFFFFF"/>
          </a:solidFill>
          <a:ln>
            <a:solidFill>
              <a:srgbClr val="000000"/>
            </a:solidFill>
            <a:miter lim="800000"/>
            <a:headEnd/>
            <a:tailEnd/>
          </a:ln>
        </p:spPr>
      </p:sp>
      <p:sp>
        <p:nvSpPr>
          <p:cNvPr id="675843" name="Rectangle 3"/>
          <p:cNvSpPr>
            <a:spLocks noGrp="1" noChangeArrowheads="1"/>
          </p:cNvSpPr>
          <p:nvPr>
            <p:ph type="body" idx="1"/>
          </p:nvPr>
        </p:nvSpPr>
        <p:spPr bwMode="auto">
          <a:xfrm>
            <a:off x="902909" y="4726657"/>
            <a:ext cx="4985947" cy="4489996"/>
          </a:xfrm>
          <a:prstGeom prst="rect">
            <a:avLst/>
          </a:prstGeom>
          <a:solidFill>
            <a:srgbClr val="FFFFFF"/>
          </a:solidFill>
          <a:ln>
            <a:miter lim="800000"/>
            <a:headEnd/>
            <a:tailEnd/>
          </a:ln>
        </p:spPr>
        <p:txBody>
          <a:bodyPr lIns="87709" tIns="43855" rIns="87709" bIns="43855"/>
          <a:lstStyle/>
          <a:p>
            <a:r>
              <a:rPr lang="de-CH"/>
              <a:t>   </a:t>
            </a:r>
          </a:p>
        </p:txBody>
      </p:sp>
      <p:sp>
        <p:nvSpPr>
          <p:cNvPr id="675844" name="Line 4"/>
          <p:cNvSpPr>
            <a:spLocks noChangeShapeType="1"/>
          </p:cNvSpPr>
          <p:nvPr/>
        </p:nvSpPr>
        <p:spPr bwMode="auto">
          <a:xfrm>
            <a:off x="888132" y="4964963"/>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45" name="Line 5"/>
          <p:cNvSpPr>
            <a:spLocks noChangeShapeType="1"/>
          </p:cNvSpPr>
          <p:nvPr/>
        </p:nvSpPr>
        <p:spPr bwMode="auto">
          <a:xfrm>
            <a:off x="888132" y="5254216"/>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46" name="Line 6"/>
          <p:cNvSpPr>
            <a:spLocks noChangeShapeType="1"/>
          </p:cNvSpPr>
          <p:nvPr/>
        </p:nvSpPr>
        <p:spPr bwMode="auto">
          <a:xfrm>
            <a:off x="888132" y="554182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47" name="Line 7"/>
          <p:cNvSpPr>
            <a:spLocks noChangeShapeType="1"/>
          </p:cNvSpPr>
          <p:nvPr/>
        </p:nvSpPr>
        <p:spPr bwMode="auto">
          <a:xfrm>
            <a:off x="888132" y="583107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48" name="Line 8"/>
          <p:cNvSpPr>
            <a:spLocks noChangeShapeType="1"/>
          </p:cNvSpPr>
          <p:nvPr/>
        </p:nvSpPr>
        <p:spPr bwMode="auto">
          <a:xfrm>
            <a:off x="888132" y="611704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49" name="Line 9"/>
          <p:cNvSpPr>
            <a:spLocks noChangeShapeType="1"/>
          </p:cNvSpPr>
          <p:nvPr/>
        </p:nvSpPr>
        <p:spPr bwMode="auto">
          <a:xfrm>
            <a:off x="888132" y="640629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0" name="Line 10"/>
          <p:cNvSpPr>
            <a:spLocks noChangeShapeType="1"/>
          </p:cNvSpPr>
          <p:nvPr/>
        </p:nvSpPr>
        <p:spPr bwMode="auto">
          <a:xfrm>
            <a:off x="888132" y="669390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1" name="Line 11"/>
          <p:cNvSpPr>
            <a:spLocks noChangeShapeType="1"/>
          </p:cNvSpPr>
          <p:nvPr/>
        </p:nvSpPr>
        <p:spPr bwMode="auto">
          <a:xfrm>
            <a:off x="888132" y="6983160"/>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2" name="Line 12"/>
          <p:cNvSpPr>
            <a:spLocks noChangeShapeType="1"/>
          </p:cNvSpPr>
          <p:nvPr/>
        </p:nvSpPr>
        <p:spPr bwMode="auto">
          <a:xfrm>
            <a:off x="888132" y="7270769"/>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3" name="Line 13"/>
          <p:cNvSpPr>
            <a:spLocks noChangeShapeType="1"/>
          </p:cNvSpPr>
          <p:nvPr/>
        </p:nvSpPr>
        <p:spPr bwMode="auto">
          <a:xfrm>
            <a:off x="888132" y="756002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4" name="Line 14"/>
          <p:cNvSpPr>
            <a:spLocks noChangeShapeType="1"/>
          </p:cNvSpPr>
          <p:nvPr/>
        </p:nvSpPr>
        <p:spPr bwMode="auto">
          <a:xfrm>
            <a:off x="888132" y="784763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5" name="Line 15"/>
          <p:cNvSpPr>
            <a:spLocks noChangeShapeType="1"/>
          </p:cNvSpPr>
          <p:nvPr/>
        </p:nvSpPr>
        <p:spPr bwMode="auto">
          <a:xfrm>
            <a:off x="888132" y="813688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6" name="Line 16"/>
          <p:cNvSpPr>
            <a:spLocks noChangeShapeType="1"/>
          </p:cNvSpPr>
          <p:nvPr/>
        </p:nvSpPr>
        <p:spPr bwMode="auto">
          <a:xfrm>
            <a:off x="888132" y="842449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7" name="Line 17"/>
          <p:cNvSpPr>
            <a:spLocks noChangeShapeType="1"/>
          </p:cNvSpPr>
          <p:nvPr/>
        </p:nvSpPr>
        <p:spPr bwMode="auto">
          <a:xfrm>
            <a:off x="888132" y="871374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75858" name="Line 18"/>
          <p:cNvSpPr>
            <a:spLocks noChangeShapeType="1"/>
          </p:cNvSpPr>
          <p:nvPr/>
        </p:nvSpPr>
        <p:spPr bwMode="auto">
          <a:xfrm>
            <a:off x="888132" y="900135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40</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61A934E-4B36-4EAF-A1A7-6AF03002BBAD}" type="slidenum">
              <a:rPr lang="de-DE"/>
              <a:pPr/>
              <a:t>41</a:t>
            </a:fld>
            <a:endParaRPr lang="de-DE"/>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61A934E-4B36-4EAF-A1A7-6AF03002BBAD}" type="slidenum">
              <a:rPr lang="de-DE"/>
              <a:pPr/>
              <a:t>42</a:t>
            </a:fld>
            <a:endParaRPr lang="de-DE"/>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861A934E-4B36-4EAF-A1A7-6AF03002BBAD}" type="slidenum">
              <a:rPr lang="de-DE"/>
              <a:pPr/>
              <a:t>43</a:t>
            </a:fld>
            <a:endParaRPr lang="de-DE"/>
          </a:p>
        </p:txBody>
      </p:sp>
      <p:sp>
        <p:nvSpPr>
          <p:cNvPr id="849922" name="Rectangle 2"/>
          <p:cNvSpPr>
            <a:spLocks noGrp="1" noRot="1" noChangeAspect="1" noChangeArrowheads="1" noTextEdit="1"/>
          </p:cNvSpPr>
          <p:nvPr>
            <p:ph type="sldImg"/>
          </p:nvPr>
        </p:nvSpPr>
        <p:spPr>
          <a:ln/>
        </p:spPr>
      </p:sp>
      <p:sp>
        <p:nvSpPr>
          <p:cNvPr id="849923"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44</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AAAC5011-8358-4107-9D5E-052F77CB86D1}" type="slidenum">
              <a:rPr lang="de-DE"/>
              <a:pPr/>
              <a:t>45</a:t>
            </a:fld>
            <a:endParaRPr lang="de-DE"/>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46</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09747A3-26E9-47F7-B962-39FBD6C34051}" type="slidenum">
              <a:rPr lang="de-DE"/>
              <a:pPr/>
              <a:t>47</a:t>
            </a:fld>
            <a:endParaRPr lang="de-DE"/>
          </a:p>
        </p:txBody>
      </p:sp>
      <p:sp>
        <p:nvSpPr>
          <p:cNvPr id="698370" name="Rectangle 2"/>
          <p:cNvSpPr>
            <a:spLocks noGrp="1" noRot="1" noChangeAspect="1" noChangeArrowheads="1" noTextEdit="1"/>
          </p:cNvSpPr>
          <p:nvPr>
            <p:ph type="sldImg"/>
          </p:nvPr>
        </p:nvSpPr>
        <p:spPr>
          <a:xfrm>
            <a:off x="927100" y="750888"/>
            <a:ext cx="4946650" cy="3709987"/>
          </a:xfrm>
          <a:ln/>
        </p:spPr>
      </p:sp>
      <p:sp>
        <p:nvSpPr>
          <p:cNvPr id="698371" name="Rectangle 3"/>
          <p:cNvSpPr>
            <a:spLocks noGrp="1" noChangeArrowheads="1"/>
          </p:cNvSpPr>
          <p:nvPr>
            <p:ph type="body" idx="1"/>
          </p:nvPr>
        </p:nvSpPr>
        <p:spPr>
          <a:ln/>
        </p:spPr>
        <p:txBody>
          <a:bodyPr/>
          <a:lstStyle/>
          <a:p>
            <a:r>
              <a:rPr lang="de-CH"/>
              <a:t> </a:t>
            </a:r>
            <a:endParaRPr lang="en-GB"/>
          </a:p>
        </p:txBody>
      </p:sp>
      <p:sp>
        <p:nvSpPr>
          <p:cNvPr id="698372" name="Line 4"/>
          <p:cNvSpPr>
            <a:spLocks noChangeShapeType="1"/>
          </p:cNvSpPr>
          <p:nvPr/>
        </p:nvSpPr>
        <p:spPr bwMode="auto">
          <a:xfrm>
            <a:off x="888132" y="4964963"/>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73" name="Line 5"/>
          <p:cNvSpPr>
            <a:spLocks noChangeShapeType="1"/>
          </p:cNvSpPr>
          <p:nvPr/>
        </p:nvSpPr>
        <p:spPr bwMode="auto">
          <a:xfrm>
            <a:off x="888132" y="5254216"/>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74" name="Line 6"/>
          <p:cNvSpPr>
            <a:spLocks noChangeShapeType="1"/>
          </p:cNvSpPr>
          <p:nvPr/>
        </p:nvSpPr>
        <p:spPr bwMode="auto">
          <a:xfrm>
            <a:off x="888132" y="554182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75" name="Line 7"/>
          <p:cNvSpPr>
            <a:spLocks noChangeShapeType="1"/>
          </p:cNvSpPr>
          <p:nvPr/>
        </p:nvSpPr>
        <p:spPr bwMode="auto">
          <a:xfrm>
            <a:off x="888132" y="583107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76" name="Line 8"/>
          <p:cNvSpPr>
            <a:spLocks noChangeShapeType="1"/>
          </p:cNvSpPr>
          <p:nvPr/>
        </p:nvSpPr>
        <p:spPr bwMode="auto">
          <a:xfrm>
            <a:off x="888132" y="611704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77" name="Line 9"/>
          <p:cNvSpPr>
            <a:spLocks noChangeShapeType="1"/>
          </p:cNvSpPr>
          <p:nvPr/>
        </p:nvSpPr>
        <p:spPr bwMode="auto">
          <a:xfrm>
            <a:off x="888132" y="640629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78" name="Line 10"/>
          <p:cNvSpPr>
            <a:spLocks noChangeShapeType="1"/>
          </p:cNvSpPr>
          <p:nvPr/>
        </p:nvSpPr>
        <p:spPr bwMode="auto">
          <a:xfrm>
            <a:off x="888132" y="669390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79" name="Line 11"/>
          <p:cNvSpPr>
            <a:spLocks noChangeShapeType="1"/>
          </p:cNvSpPr>
          <p:nvPr/>
        </p:nvSpPr>
        <p:spPr bwMode="auto">
          <a:xfrm>
            <a:off x="888132" y="6983160"/>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80" name="Line 12"/>
          <p:cNvSpPr>
            <a:spLocks noChangeShapeType="1"/>
          </p:cNvSpPr>
          <p:nvPr/>
        </p:nvSpPr>
        <p:spPr bwMode="auto">
          <a:xfrm>
            <a:off x="888132" y="7270769"/>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81" name="Line 13"/>
          <p:cNvSpPr>
            <a:spLocks noChangeShapeType="1"/>
          </p:cNvSpPr>
          <p:nvPr/>
        </p:nvSpPr>
        <p:spPr bwMode="auto">
          <a:xfrm>
            <a:off x="888132" y="756002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82" name="Line 14"/>
          <p:cNvSpPr>
            <a:spLocks noChangeShapeType="1"/>
          </p:cNvSpPr>
          <p:nvPr/>
        </p:nvSpPr>
        <p:spPr bwMode="auto">
          <a:xfrm>
            <a:off x="888132" y="784763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83" name="Line 15"/>
          <p:cNvSpPr>
            <a:spLocks noChangeShapeType="1"/>
          </p:cNvSpPr>
          <p:nvPr/>
        </p:nvSpPr>
        <p:spPr bwMode="auto">
          <a:xfrm>
            <a:off x="888132" y="813688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84" name="Line 16"/>
          <p:cNvSpPr>
            <a:spLocks noChangeShapeType="1"/>
          </p:cNvSpPr>
          <p:nvPr/>
        </p:nvSpPr>
        <p:spPr bwMode="auto">
          <a:xfrm>
            <a:off x="888132" y="842449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85" name="Line 17"/>
          <p:cNvSpPr>
            <a:spLocks noChangeShapeType="1"/>
          </p:cNvSpPr>
          <p:nvPr/>
        </p:nvSpPr>
        <p:spPr bwMode="auto">
          <a:xfrm>
            <a:off x="888132" y="871374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698386" name="Line 18"/>
          <p:cNvSpPr>
            <a:spLocks noChangeShapeType="1"/>
          </p:cNvSpPr>
          <p:nvPr/>
        </p:nvSpPr>
        <p:spPr bwMode="auto">
          <a:xfrm>
            <a:off x="888132" y="900135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02C8149-9C17-4CE0-A3CA-23BAF05E472C}" type="slidenum">
              <a:rPr lang="de-DE"/>
              <a:pPr/>
              <a:t>48</a:t>
            </a:fld>
            <a:endParaRPr lang="de-DE"/>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a:ln/>
        </p:spPr>
        <p:txBody>
          <a:bodyPr/>
          <a:lstStyle/>
          <a:p>
            <a:r>
              <a:rPr lang="de-CH"/>
              <a:t> </a:t>
            </a:r>
            <a:endParaRPr lang="en-GB"/>
          </a:p>
        </p:txBody>
      </p:sp>
      <p:sp>
        <p:nvSpPr>
          <p:cNvPr id="700420" name="Line 4"/>
          <p:cNvSpPr>
            <a:spLocks noChangeShapeType="1"/>
          </p:cNvSpPr>
          <p:nvPr/>
        </p:nvSpPr>
        <p:spPr bwMode="auto">
          <a:xfrm>
            <a:off x="888132" y="4964963"/>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1" name="Line 5"/>
          <p:cNvSpPr>
            <a:spLocks noChangeShapeType="1"/>
          </p:cNvSpPr>
          <p:nvPr/>
        </p:nvSpPr>
        <p:spPr bwMode="auto">
          <a:xfrm>
            <a:off x="888132" y="5254216"/>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2" name="Line 6"/>
          <p:cNvSpPr>
            <a:spLocks noChangeShapeType="1"/>
          </p:cNvSpPr>
          <p:nvPr/>
        </p:nvSpPr>
        <p:spPr bwMode="auto">
          <a:xfrm>
            <a:off x="888132" y="554182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3" name="Line 7"/>
          <p:cNvSpPr>
            <a:spLocks noChangeShapeType="1"/>
          </p:cNvSpPr>
          <p:nvPr/>
        </p:nvSpPr>
        <p:spPr bwMode="auto">
          <a:xfrm>
            <a:off x="888132" y="583107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4" name="Line 8"/>
          <p:cNvSpPr>
            <a:spLocks noChangeShapeType="1"/>
          </p:cNvSpPr>
          <p:nvPr/>
        </p:nvSpPr>
        <p:spPr bwMode="auto">
          <a:xfrm>
            <a:off x="888132" y="611704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5" name="Line 9"/>
          <p:cNvSpPr>
            <a:spLocks noChangeShapeType="1"/>
          </p:cNvSpPr>
          <p:nvPr/>
        </p:nvSpPr>
        <p:spPr bwMode="auto">
          <a:xfrm>
            <a:off x="888132" y="640629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6" name="Line 10"/>
          <p:cNvSpPr>
            <a:spLocks noChangeShapeType="1"/>
          </p:cNvSpPr>
          <p:nvPr/>
        </p:nvSpPr>
        <p:spPr bwMode="auto">
          <a:xfrm>
            <a:off x="888132" y="669390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7" name="Line 11"/>
          <p:cNvSpPr>
            <a:spLocks noChangeShapeType="1"/>
          </p:cNvSpPr>
          <p:nvPr/>
        </p:nvSpPr>
        <p:spPr bwMode="auto">
          <a:xfrm>
            <a:off x="888132" y="6983160"/>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8" name="Line 12"/>
          <p:cNvSpPr>
            <a:spLocks noChangeShapeType="1"/>
          </p:cNvSpPr>
          <p:nvPr/>
        </p:nvSpPr>
        <p:spPr bwMode="auto">
          <a:xfrm>
            <a:off x="888132" y="7270769"/>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29" name="Line 13"/>
          <p:cNvSpPr>
            <a:spLocks noChangeShapeType="1"/>
          </p:cNvSpPr>
          <p:nvPr/>
        </p:nvSpPr>
        <p:spPr bwMode="auto">
          <a:xfrm>
            <a:off x="888132" y="756002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30" name="Line 14"/>
          <p:cNvSpPr>
            <a:spLocks noChangeShapeType="1"/>
          </p:cNvSpPr>
          <p:nvPr/>
        </p:nvSpPr>
        <p:spPr bwMode="auto">
          <a:xfrm>
            <a:off x="888132" y="784763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31" name="Line 15"/>
          <p:cNvSpPr>
            <a:spLocks noChangeShapeType="1"/>
          </p:cNvSpPr>
          <p:nvPr/>
        </p:nvSpPr>
        <p:spPr bwMode="auto">
          <a:xfrm>
            <a:off x="888132" y="813688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32" name="Line 16"/>
          <p:cNvSpPr>
            <a:spLocks noChangeShapeType="1"/>
          </p:cNvSpPr>
          <p:nvPr/>
        </p:nvSpPr>
        <p:spPr bwMode="auto">
          <a:xfrm>
            <a:off x="888132" y="842449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33" name="Line 17"/>
          <p:cNvSpPr>
            <a:spLocks noChangeShapeType="1"/>
          </p:cNvSpPr>
          <p:nvPr/>
        </p:nvSpPr>
        <p:spPr bwMode="auto">
          <a:xfrm>
            <a:off x="888132" y="871374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0434" name="Line 18"/>
          <p:cNvSpPr>
            <a:spLocks noChangeShapeType="1"/>
          </p:cNvSpPr>
          <p:nvPr/>
        </p:nvSpPr>
        <p:spPr bwMode="auto">
          <a:xfrm>
            <a:off x="888132" y="900135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2769EA85-2B47-4D27-8346-CA0F41435D88}" type="slidenum">
              <a:rPr lang="de-DE"/>
              <a:pPr/>
              <a:t>49</a:t>
            </a:fld>
            <a:endParaRPr lang="de-DE"/>
          </a:p>
        </p:txBody>
      </p:sp>
      <p:sp>
        <p:nvSpPr>
          <p:cNvPr id="702466" name="Rectangle 2"/>
          <p:cNvSpPr>
            <a:spLocks noGrp="1" noRot="1" noChangeAspect="1" noChangeArrowheads="1" noTextEdit="1"/>
          </p:cNvSpPr>
          <p:nvPr>
            <p:ph type="sldImg"/>
          </p:nvPr>
        </p:nvSpPr>
        <p:spPr>
          <a:ln/>
        </p:spPr>
      </p:sp>
      <p:sp>
        <p:nvSpPr>
          <p:cNvPr id="702469" name="Rectangle 5"/>
          <p:cNvSpPr>
            <a:spLocks noGrp="1" noChangeArrowheads="1"/>
          </p:cNvSpPr>
          <p:nvPr>
            <p:ph type="body" idx="1"/>
          </p:nvPr>
        </p:nvSpPr>
        <p:spPr>
          <a:noFill/>
          <a:ln/>
        </p:spPr>
        <p:txBody>
          <a:bodyPr/>
          <a:lstStyle/>
          <a:p>
            <a:r>
              <a:rPr lang="de-CH"/>
              <a:t> </a:t>
            </a:r>
            <a:endParaRPr lang="en-GB"/>
          </a:p>
        </p:txBody>
      </p:sp>
      <p:sp>
        <p:nvSpPr>
          <p:cNvPr id="702470" name="Line 6"/>
          <p:cNvSpPr>
            <a:spLocks noChangeShapeType="1"/>
          </p:cNvSpPr>
          <p:nvPr/>
        </p:nvSpPr>
        <p:spPr bwMode="auto">
          <a:xfrm>
            <a:off x="888132" y="4964963"/>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1" name="Line 7"/>
          <p:cNvSpPr>
            <a:spLocks noChangeShapeType="1"/>
          </p:cNvSpPr>
          <p:nvPr/>
        </p:nvSpPr>
        <p:spPr bwMode="auto">
          <a:xfrm>
            <a:off x="888132" y="5254216"/>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2" name="Line 8"/>
          <p:cNvSpPr>
            <a:spLocks noChangeShapeType="1"/>
          </p:cNvSpPr>
          <p:nvPr/>
        </p:nvSpPr>
        <p:spPr bwMode="auto">
          <a:xfrm>
            <a:off x="888132" y="554182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3" name="Line 9"/>
          <p:cNvSpPr>
            <a:spLocks noChangeShapeType="1"/>
          </p:cNvSpPr>
          <p:nvPr/>
        </p:nvSpPr>
        <p:spPr bwMode="auto">
          <a:xfrm>
            <a:off x="888132" y="583107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4" name="Line 10"/>
          <p:cNvSpPr>
            <a:spLocks noChangeShapeType="1"/>
          </p:cNvSpPr>
          <p:nvPr/>
        </p:nvSpPr>
        <p:spPr bwMode="auto">
          <a:xfrm>
            <a:off x="888132" y="611704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5" name="Line 11"/>
          <p:cNvSpPr>
            <a:spLocks noChangeShapeType="1"/>
          </p:cNvSpPr>
          <p:nvPr/>
        </p:nvSpPr>
        <p:spPr bwMode="auto">
          <a:xfrm>
            <a:off x="888132" y="640629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6" name="Line 12"/>
          <p:cNvSpPr>
            <a:spLocks noChangeShapeType="1"/>
          </p:cNvSpPr>
          <p:nvPr/>
        </p:nvSpPr>
        <p:spPr bwMode="auto">
          <a:xfrm>
            <a:off x="888132" y="669390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7" name="Line 13"/>
          <p:cNvSpPr>
            <a:spLocks noChangeShapeType="1"/>
          </p:cNvSpPr>
          <p:nvPr/>
        </p:nvSpPr>
        <p:spPr bwMode="auto">
          <a:xfrm>
            <a:off x="888132" y="6983160"/>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8" name="Line 14"/>
          <p:cNvSpPr>
            <a:spLocks noChangeShapeType="1"/>
          </p:cNvSpPr>
          <p:nvPr/>
        </p:nvSpPr>
        <p:spPr bwMode="auto">
          <a:xfrm>
            <a:off x="888132" y="7270769"/>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79" name="Line 15"/>
          <p:cNvSpPr>
            <a:spLocks noChangeShapeType="1"/>
          </p:cNvSpPr>
          <p:nvPr/>
        </p:nvSpPr>
        <p:spPr bwMode="auto">
          <a:xfrm>
            <a:off x="888132" y="756002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80" name="Line 16"/>
          <p:cNvSpPr>
            <a:spLocks noChangeShapeType="1"/>
          </p:cNvSpPr>
          <p:nvPr/>
        </p:nvSpPr>
        <p:spPr bwMode="auto">
          <a:xfrm>
            <a:off x="888132" y="7847632"/>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81" name="Line 17"/>
          <p:cNvSpPr>
            <a:spLocks noChangeShapeType="1"/>
          </p:cNvSpPr>
          <p:nvPr/>
        </p:nvSpPr>
        <p:spPr bwMode="auto">
          <a:xfrm>
            <a:off x="888132" y="8136885"/>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82" name="Line 18"/>
          <p:cNvSpPr>
            <a:spLocks noChangeShapeType="1"/>
          </p:cNvSpPr>
          <p:nvPr/>
        </p:nvSpPr>
        <p:spPr bwMode="auto">
          <a:xfrm>
            <a:off x="888132" y="8424494"/>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83" name="Line 19"/>
          <p:cNvSpPr>
            <a:spLocks noChangeShapeType="1"/>
          </p:cNvSpPr>
          <p:nvPr/>
        </p:nvSpPr>
        <p:spPr bwMode="auto">
          <a:xfrm>
            <a:off x="888132" y="8713747"/>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702484" name="Line 20"/>
          <p:cNvSpPr>
            <a:spLocks noChangeShapeType="1"/>
          </p:cNvSpPr>
          <p:nvPr/>
        </p:nvSpPr>
        <p:spPr bwMode="auto">
          <a:xfrm>
            <a:off x="888132" y="9001358"/>
            <a:ext cx="5021413"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5</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AAAC5011-8358-4107-9D5E-052F77CB86D1}" type="slidenum">
              <a:rPr lang="de-DE"/>
              <a:pPr/>
              <a:t>50</a:t>
            </a:fld>
            <a:endParaRPr lang="de-DE"/>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51</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52</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53</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54</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55</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56</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57</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58</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59</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B21A0BC7-8FE4-4714-8C54-0EC19A61779A}" type="slidenum">
              <a:rPr lang="de-DE"/>
              <a:pPr/>
              <a:t>6</a:t>
            </a:fld>
            <a:endParaRPr lang="de-DE"/>
          </a:p>
        </p:txBody>
      </p:sp>
      <p:sp>
        <p:nvSpPr>
          <p:cNvPr id="831490" name="Rectangle 2"/>
          <p:cNvSpPr>
            <a:spLocks noGrp="1" noRot="1" noChangeAspect="1" noChangeArrowheads="1" noTextEdit="1"/>
          </p:cNvSpPr>
          <p:nvPr>
            <p:ph type="sldImg"/>
          </p:nvPr>
        </p:nvSpPr>
        <p:spPr>
          <a:xfrm>
            <a:off x="928688" y="750888"/>
            <a:ext cx="4946650" cy="3709987"/>
          </a:xfrm>
          <a:ln/>
        </p:spPr>
      </p:sp>
      <p:sp>
        <p:nvSpPr>
          <p:cNvPr id="831491" name="Rectangle 3"/>
          <p:cNvSpPr>
            <a:spLocks noGrp="1" noChangeArrowheads="1"/>
          </p:cNvSpPr>
          <p:nvPr>
            <p:ph type="body" idx="1"/>
          </p:nvPr>
        </p:nvSpPr>
        <p:spPr>
          <a:xfrm>
            <a:off x="906463" y="4743450"/>
            <a:ext cx="4984750" cy="4489450"/>
          </a:xfrm>
          <a:ln/>
        </p:spPr>
        <p:txBody>
          <a:bodyPr/>
          <a:lstStyle/>
          <a:p>
            <a:r>
              <a:rPr lang="en-GB" sz="1200"/>
              <a:t> </a:t>
            </a:r>
          </a:p>
        </p:txBody>
      </p:sp>
      <p:sp>
        <p:nvSpPr>
          <p:cNvPr id="831492"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493" name="Line 5"/>
          <p:cNvSpPr>
            <a:spLocks noChangeShapeType="1"/>
          </p:cNvSpPr>
          <p:nvPr/>
        </p:nvSpPr>
        <p:spPr bwMode="auto">
          <a:xfrm>
            <a:off x="1041400" y="53292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494" name="Line 6"/>
          <p:cNvSpPr>
            <a:spLocks noChangeShapeType="1"/>
          </p:cNvSpPr>
          <p:nvPr/>
        </p:nvSpPr>
        <p:spPr bwMode="auto">
          <a:xfrm>
            <a:off x="1041400" y="56229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495"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496"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497" name="Line 9"/>
          <p:cNvSpPr>
            <a:spLocks noChangeShapeType="1"/>
          </p:cNvSpPr>
          <p:nvPr/>
        </p:nvSpPr>
        <p:spPr bwMode="auto">
          <a:xfrm>
            <a:off x="1041400" y="65024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498" name="Line 10"/>
          <p:cNvSpPr>
            <a:spLocks noChangeShapeType="1"/>
          </p:cNvSpPr>
          <p:nvPr/>
        </p:nvSpPr>
        <p:spPr bwMode="auto">
          <a:xfrm>
            <a:off x="1041400" y="67945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499"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500" name="Line 12"/>
          <p:cNvSpPr>
            <a:spLocks noChangeShapeType="1"/>
          </p:cNvSpPr>
          <p:nvPr/>
        </p:nvSpPr>
        <p:spPr bwMode="auto">
          <a:xfrm>
            <a:off x="1041400" y="73802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501" name="Line 13"/>
          <p:cNvSpPr>
            <a:spLocks noChangeShapeType="1"/>
          </p:cNvSpPr>
          <p:nvPr/>
        </p:nvSpPr>
        <p:spPr bwMode="auto">
          <a:xfrm>
            <a:off x="1041400" y="76755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502"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503"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504" name="Line 16"/>
          <p:cNvSpPr>
            <a:spLocks noChangeShapeType="1"/>
          </p:cNvSpPr>
          <p:nvPr/>
        </p:nvSpPr>
        <p:spPr bwMode="auto">
          <a:xfrm>
            <a:off x="1041400" y="85550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505"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31506"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60</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61</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62</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63</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64</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65</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EE2B41A6-082B-48F6-87C7-3DEA241FCC94}" type="slidenum">
              <a:rPr lang="de-DE"/>
              <a:pPr/>
              <a:t>66</a:t>
            </a:fld>
            <a:endParaRPr lang="de-DE"/>
          </a:p>
        </p:txBody>
      </p:sp>
      <p:sp>
        <p:nvSpPr>
          <p:cNvPr id="862210" name="Rectangle 2"/>
          <p:cNvSpPr>
            <a:spLocks noGrp="1" noRot="1" noChangeAspect="1" noChangeArrowheads="1" noTextEdit="1"/>
          </p:cNvSpPr>
          <p:nvPr>
            <p:ph type="sldImg"/>
          </p:nvPr>
        </p:nvSpPr>
        <p:spPr>
          <a:xfrm>
            <a:off x="928688" y="750888"/>
            <a:ext cx="4946650" cy="3709987"/>
          </a:xfrm>
          <a:ln/>
        </p:spPr>
      </p:sp>
      <p:sp>
        <p:nvSpPr>
          <p:cNvPr id="862211" name="Rectangle 3"/>
          <p:cNvSpPr>
            <a:spLocks noGrp="1" noChangeArrowheads="1"/>
          </p:cNvSpPr>
          <p:nvPr>
            <p:ph type="body" idx="1"/>
          </p:nvPr>
        </p:nvSpPr>
        <p:spPr>
          <a:xfrm>
            <a:off x="903288" y="4727575"/>
            <a:ext cx="4986337" cy="4489450"/>
          </a:xfrm>
        </p:spPr>
        <p:txBody>
          <a:bodyPr/>
          <a:lstStyle/>
          <a:p>
            <a:r>
              <a:rPr lang="en-GB"/>
              <a:t>   </a:t>
            </a:r>
          </a:p>
        </p:txBody>
      </p:sp>
      <p:sp>
        <p:nvSpPr>
          <p:cNvPr id="86221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B9A97BB8-45A1-4F2E-A4EE-B636E800320B}" type="slidenum">
              <a:rPr lang="de-DE"/>
              <a:pPr/>
              <a:t>67</a:t>
            </a:fld>
            <a:endParaRPr lang="de-DE"/>
          </a:p>
        </p:txBody>
      </p:sp>
      <p:sp>
        <p:nvSpPr>
          <p:cNvPr id="884738" name="Rectangle 2"/>
          <p:cNvSpPr>
            <a:spLocks noGrp="1" noRot="1" noChangeAspect="1" noChangeArrowheads="1" noTextEdit="1"/>
          </p:cNvSpPr>
          <p:nvPr>
            <p:ph type="sldImg"/>
          </p:nvPr>
        </p:nvSpPr>
        <p:spPr>
          <a:xfrm>
            <a:off x="928688" y="750888"/>
            <a:ext cx="4946650" cy="3709987"/>
          </a:xfrm>
          <a:ln/>
        </p:spPr>
      </p:sp>
      <p:sp>
        <p:nvSpPr>
          <p:cNvPr id="884739" name="Rectangle 3"/>
          <p:cNvSpPr>
            <a:spLocks noGrp="1" noChangeArrowheads="1"/>
          </p:cNvSpPr>
          <p:nvPr>
            <p:ph type="body" idx="1"/>
          </p:nvPr>
        </p:nvSpPr>
        <p:spPr>
          <a:xfrm>
            <a:off x="903288" y="4729163"/>
            <a:ext cx="4984750" cy="4489450"/>
          </a:xfrm>
          <a:ln/>
        </p:spPr>
        <p:txBody>
          <a:bodyPr lIns="91285" tIns="45642" rIns="91285" bIns="45642"/>
          <a:lstStyle/>
          <a:p>
            <a:r>
              <a:rPr lang="de-CH"/>
              <a:t> </a:t>
            </a:r>
          </a:p>
        </p:txBody>
      </p:sp>
      <p:sp>
        <p:nvSpPr>
          <p:cNvPr id="884740"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1" name="Line 5"/>
          <p:cNvSpPr>
            <a:spLocks noChangeShapeType="1"/>
          </p:cNvSpPr>
          <p:nvPr/>
        </p:nvSpPr>
        <p:spPr bwMode="auto">
          <a:xfrm>
            <a:off x="1041400" y="533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2" name="Line 6"/>
          <p:cNvSpPr>
            <a:spLocks noChangeShapeType="1"/>
          </p:cNvSpPr>
          <p:nvPr/>
        </p:nvSpPr>
        <p:spPr bwMode="auto">
          <a:xfrm>
            <a:off x="1041400" y="56229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3"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4"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5" name="Line 9"/>
          <p:cNvSpPr>
            <a:spLocks noChangeShapeType="1"/>
          </p:cNvSpPr>
          <p:nvPr/>
        </p:nvSpPr>
        <p:spPr bwMode="auto">
          <a:xfrm>
            <a:off x="1041400" y="65024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6" name="Line 10"/>
          <p:cNvSpPr>
            <a:spLocks noChangeShapeType="1"/>
          </p:cNvSpPr>
          <p:nvPr/>
        </p:nvSpPr>
        <p:spPr bwMode="auto">
          <a:xfrm>
            <a:off x="1041400" y="67945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7"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8" name="Line 12"/>
          <p:cNvSpPr>
            <a:spLocks noChangeShapeType="1"/>
          </p:cNvSpPr>
          <p:nvPr/>
        </p:nvSpPr>
        <p:spPr bwMode="auto">
          <a:xfrm>
            <a:off x="1041400" y="738187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49" name="Line 13"/>
          <p:cNvSpPr>
            <a:spLocks noChangeShapeType="1"/>
          </p:cNvSpPr>
          <p:nvPr/>
        </p:nvSpPr>
        <p:spPr bwMode="auto">
          <a:xfrm>
            <a:off x="1041400" y="76755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50"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51"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52" name="Line 16"/>
          <p:cNvSpPr>
            <a:spLocks noChangeShapeType="1"/>
          </p:cNvSpPr>
          <p:nvPr/>
        </p:nvSpPr>
        <p:spPr bwMode="auto">
          <a:xfrm>
            <a:off x="1041400" y="85550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53"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4754"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8611DEB7-CDCD-405B-AE9B-2C07B814D1ED}" type="slidenum">
              <a:rPr lang="de-DE"/>
              <a:pPr/>
              <a:t>68</a:t>
            </a:fld>
            <a:endParaRPr lang="de-DE"/>
          </a:p>
        </p:txBody>
      </p:sp>
      <p:sp>
        <p:nvSpPr>
          <p:cNvPr id="880642" name="Rectangle 2"/>
          <p:cNvSpPr>
            <a:spLocks noGrp="1" noRot="1" noChangeAspect="1" noChangeArrowheads="1" noTextEdit="1"/>
          </p:cNvSpPr>
          <p:nvPr>
            <p:ph type="sldImg"/>
          </p:nvPr>
        </p:nvSpPr>
        <p:spPr>
          <a:xfrm>
            <a:off x="928688" y="750888"/>
            <a:ext cx="4946650" cy="3709987"/>
          </a:xfrm>
          <a:ln/>
        </p:spPr>
      </p:sp>
      <p:sp>
        <p:nvSpPr>
          <p:cNvPr id="880643" name="Rectangle 3"/>
          <p:cNvSpPr>
            <a:spLocks noGrp="1" noChangeArrowheads="1"/>
          </p:cNvSpPr>
          <p:nvPr>
            <p:ph type="body" idx="1"/>
          </p:nvPr>
        </p:nvSpPr>
        <p:spPr>
          <a:xfrm>
            <a:off x="903288" y="4729163"/>
            <a:ext cx="4984750" cy="4489450"/>
          </a:xfrm>
          <a:ln/>
        </p:spPr>
        <p:txBody>
          <a:bodyPr lIns="91285" tIns="45642" rIns="91285" bIns="45642"/>
          <a:lstStyle/>
          <a:p>
            <a:r>
              <a:rPr lang="de-CH"/>
              <a:t> </a:t>
            </a:r>
          </a:p>
        </p:txBody>
      </p:sp>
      <p:sp>
        <p:nvSpPr>
          <p:cNvPr id="880644"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45" name="Line 5"/>
          <p:cNvSpPr>
            <a:spLocks noChangeShapeType="1"/>
          </p:cNvSpPr>
          <p:nvPr/>
        </p:nvSpPr>
        <p:spPr bwMode="auto">
          <a:xfrm>
            <a:off x="1041400" y="533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46" name="Line 6"/>
          <p:cNvSpPr>
            <a:spLocks noChangeShapeType="1"/>
          </p:cNvSpPr>
          <p:nvPr/>
        </p:nvSpPr>
        <p:spPr bwMode="auto">
          <a:xfrm>
            <a:off x="1041400" y="56229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47"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48"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49" name="Line 9"/>
          <p:cNvSpPr>
            <a:spLocks noChangeShapeType="1"/>
          </p:cNvSpPr>
          <p:nvPr/>
        </p:nvSpPr>
        <p:spPr bwMode="auto">
          <a:xfrm>
            <a:off x="1041400" y="65024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0" name="Line 10"/>
          <p:cNvSpPr>
            <a:spLocks noChangeShapeType="1"/>
          </p:cNvSpPr>
          <p:nvPr/>
        </p:nvSpPr>
        <p:spPr bwMode="auto">
          <a:xfrm>
            <a:off x="1041400" y="67945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1"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2" name="Line 12"/>
          <p:cNvSpPr>
            <a:spLocks noChangeShapeType="1"/>
          </p:cNvSpPr>
          <p:nvPr/>
        </p:nvSpPr>
        <p:spPr bwMode="auto">
          <a:xfrm>
            <a:off x="1041400" y="738187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3" name="Line 13"/>
          <p:cNvSpPr>
            <a:spLocks noChangeShapeType="1"/>
          </p:cNvSpPr>
          <p:nvPr/>
        </p:nvSpPr>
        <p:spPr bwMode="auto">
          <a:xfrm>
            <a:off x="1041400" y="76755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4"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5"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6" name="Line 16"/>
          <p:cNvSpPr>
            <a:spLocks noChangeShapeType="1"/>
          </p:cNvSpPr>
          <p:nvPr/>
        </p:nvSpPr>
        <p:spPr bwMode="auto">
          <a:xfrm>
            <a:off x="1041400" y="85550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7"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80658"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7FA3ADA8-4FE2-43AC-8E1A-31DF4902D6D6}" type="slidenum">
              <a:rPr lang="de-DE"/>
              <a:pPr/>
              <a:t>69</a:t>
            </a:fld>
            <a:endParaRPr lang="de-DE"/>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a:xfrm>
            <a:off x="903288" y="4725988"/>
            <a:ext cx="4984750" cy="4491037"/>
          </a:xfrm>
          <a:ln/>
        </p:spPr>
        <p:txBody>
          <a:bodyPr/>
          <a:lstStyle/>
          <a:p>
            <a:r>
              <a:rPr lang="de-CH" b="1"/>
              <a:t>N</a:t>
            </a:r>
            <a:r>
              <a:rPr lang="de-CH" baseline="-25000"/>
              <a:t> </a:t>
            </a:r>
            <a:r>
              <a:rPr lang="de-CH"/>
              <a:t>        Rekeying Notification (optional)</a:t>
            </a:r>
          </a:p>
          <a:p>
            <a:r>
              <a:rPr lang="en-GB" b="1"/>
              <a:t>SA</a:t>
            </a:r>
            <a:r>
              <a:rPr lang="en-GB" sz="1200" b="1" baseline="-25000"/>
              <a:t>i</a:t>
            </a:r>
            <a:r>
              <a:rPr lang="en-GB"/>
              <a:t>     Suite of cryptographic proposals for the Child SA (ESP and/or AH)</a:t>
            </a:r>
          </a:p>
          <a:p>
            <a:r>
              <a:rPr lang="en-GB" b="1"/>
              <a:t>N</a:t>
            </a:r>
            <a:r>
              <a:rPr lang="en-GB" sz="1200" b="1" baseline="-25000"/>
              <a:t>i</a:t>
            </a:r>
            <a:r>
              <a:rPr lang="en-GB"/>
              <a:t>        Initiator Nonce</a:t>
            </a:r>
          </a:p>
          <a:p>
            <a:r>
              <a:rPr lang="en-GB" b="1"/>
              <a:t>KE</a:t>
            </a:r>
            <a:r>
              <a:rPr lang="en-GB" sz="1200" b="1" baseline="-25000"/>
              <a:t>i</a:t>
            </a:r>
            <a:r>
              <a:rPr lang="en-GB" b="1"/>
              <a:t> </a:t>
            </a:r>
            <a:r>
              <a:rPr lang="en-GB"/>
              <a:t>     Initiatior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a:p>
            <a:endParaRPr lang="en-GB"/>
          </a:p>
          <a:p>
            <a:r>
              <a:rPr lang="en-GB" b="1"/>
              <a:t>SA1</a:t>
            </a:r>
            <a:r>
              <a:rPr lang="en-GB" sz="1200" b="1" baseline="-25000"/>
              <a:t>r</a:t>
            </a:r>
            <a:r>
              <a:rPr lang="en-GB"/>
              <a:t>   Selection of a cryptographic proposal for the IKE SA</a:t>
            </a:r>
          </a:p>
          <a:p>
            <a:r>
              <a:rPr lang="en-GB" b="1"/>
              <a:t>N</a:t>
            </a:r>
            <a:r>
              <a:rPr lang="en-GB" sz="1200" b="1" baseline="-25000"/>
              <a:t>r</a:t>
            </a:r>
            <a:r>
              <a:rPr lang="en-GB"/>
              <a:t>       Responder Nonce</a:t>
            </a:r>
            <a:r>
              <a:rPr lang="en-GB" b="1"/>
              <a:t> </a:t>
            </a:r>
          </a:p>
          <a:p>
            <a:r>
              <a:rPr lang="en-GB" b="1"/>
              <a:t>KE</a:t>
            </a:r>
            <a:r>
              <a:rPr lang="en-GB" sz="1200" b="1" baseline="-25000"/>
              <a:t>r</a:t>
            </a:r>
            <a:r>
              <a:rPr lang="en-GB" b="1" baseline="-25000"/>
              <a:t> </a:t>
            </a:r>
            <a:r>
              <a:rPr lang="en-GB"/>
              <a:t>    Responder public factor for the Diffie-Hellman Key Exchange (optional PFS)</a:t>
            </a:r>
          </a:p>
          <a:p>
            <a:r>
              <a:rPr lang="en-GB" b="1"/>
              <a:t>TS</a:t>
            </a:r>
            <a:r>
              <a:rPr lang="en-GB" sz="1200" b="1" baseline="-25000"/>
              <a:t>i</a:t>
            </a:r>
            <a:r>
              <a:rPr lang="en-GB"/>
              <a:t>     Initiator Traffic Selectors (subnets behind the Initiator)</a:t>
            </a:r>
          </a:p>
          <a:p>
            <a:r>
              <a:rPr lang="en-GB" b="1"/>
              <a:t>TS</a:t>
            </a:r>
            <a:r>
              <a:rPr lang="en-GB" sz="1200" b="1" baseline="-25000"/>
              <a:t>r</a:t>
            </a:r>
            <a:r>
              <a:rPr lang="en-GB"/>
              <a:t>     Responder Traffic Selectors (subnets behind the Responder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EEE5196B-5B71-4FB1-9031-8EAD22059C5C}" type="slidenum">
              <a:rPr lang="de-DE"/>
              <a:pPr/>
              <a:t>7</a:t>
            </a:fld>
            <a:endParaRPr lang="de-DE"/>
          </a:p>
        </p:txBody>
      </p:sp>
      <p:sp>
        <p:nvSpPr>
          <p:cNvPr id="823298" name="Rectangle 2"/>
          <p:cNvSpPr>
            <a:spLocks noGrp="1" noRot="1" noChangeAspect="1" noChangeArrowheads="1" noTextEdit="1"/>
          </p:cNvSpPr>
          <p:nvPr>
            <p:ph type="sldImg"/>
          </p:nvPr>
        </p:nvSpPr>
        <p:spPr>
          <a:xfrm>
            <a:off x="928688" y="750888"/>
            <a:ext cx="4946650" cy="3709987"/>
          </a:xfrm>
          <a:ln/>
        </p:spPr>
      </p:sp>
      <p:sp>
        <p:nvSpPr>
          <p:cNvPr id="823299" name="Rectangle 3"/>
          <p:cNvSpPr>
            <a:spLocks noGrp="1" noChangeArrowheads="1"/>
          </p:cNvSpPr>
          <p:nvPr>
            <p:ph type="body" idx="1"/>
          </p:nvPr>
        </p:nvSpPr>
        <p:spPr>
          <a:xfrm>
            <a:off x="903288" y="4729163"/>
            <a:ext cx="4984750" cy="4489450"/>
          </a:xfrm>
          <a:ln/>
        </p:spPr>
        <p:txBody>
          <a:bodyPr lIns="91285" tIns="45642" rIns="91285" bIns="45642"/>
          <a:lstStyle/>
          <a:p>
            <a:r>
              <a:rPr lang="de-CH"/>
              <a:t> </a:t>
            </a:r>
          </a:p>
        </p:txBody>
      </p:sp>
      <p:sp>
        <p:nvSpPr>
          <p:cNvPr id="823300"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1" name="Line 5"/>
          <p:cNvSpPr>
            <a:spLocks noChangeShapeType="1"/>
          </p:cNvSpPr>
          <p:nvPr/>
        </p:nvSpPr>
        <p:spPr bwMode="auto">
          <a:xfrm>
            <a:off x="1041400" y="533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2" name="Line 6"/>
          <p:cNvSpPr>
            <a:spLocks noChangeShapeType="1"/>
          </p:cNvSpPr>
          <p:nvPr/>
        </p:nvSpPr>
        <p:spPr bwMode="auto">
          <a:xfrm>
            <a:off x="1041400" y="56229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3"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4"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5" name="Line 9"/>
          <p:cNvSpPr>
            <a:spLocks noChangeShapeType="1"/>
          </p:cNvSpPr>
          <p:nvPr/>
        </p:nvSpPr>
        <p:spPr bwMode="auto">
          <a:xfrm>
            <a:off x="1041400" y="65024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6" name="Line 10"/>
          <p:cNvSpPr>
            <a:spLocks noChangeShapeType="1"/>
          </p:cNvSpPr>
          <p:nvPr/>
        </p:nvSpPr>
        <p:spPr bwMode="auto">
          <a:xfrm>
            <a:off x="1041400" y="67945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7"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8" name="Line 12"/>
          <p:cNvSpPr>
            <a:spLocks noChangeShapeType="1"/>
          </p:cNvSpPr>
          <p:nvPr/>
        </p:nvSpPr>
        <p:spPr bwMode="auto">
          <a:xfrm>
            <a:off x="1041400" y="738187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09" name="Line 13"/>
          <p:cNvSpPr>
            <a:spLocks noChangeShapeType="1"/>
          </p:cNvSpPr>
          <p:nvPr/>
        </p:nvSpPr>
        <p:spPr bwMode="auto">
          <a:xfrm>
            <a:off x="1041400" y="76755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10"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11"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12" name="Line 16"/>
          <p:cNvSpPr>
            <a:spLocks noChangeShapeType="1"/>
          </p:cNvSpPr>
          <p:nvPr/>
        </p:nvSpPr>
        <p:spPr bwMode="auto">
          <a:xfrm>
            <a:off x="1041400" y="85550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13"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23314"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ACF4DEB9-7A60-4A0E-A5C3-A53C095C87AD}" type="slidenum">
              <a:rPr lang="de-DE"/>
              <a:pPr/>
              <a:t>70</a:t>
            </a:fld>
            <a:endParaRPr lang="de-DE"/>
          </a:p>
        </p:txBody>
      </p:sp>
      <p:sp>
        <p:nvSpPr>
          <p:cNvPr id="903170" name="Rectangle 2"/>
          <p:cNvSpPr>
            <a:spLocks noGrp="1" noRot="1" noChangeAspect="1" noChangeArrowheads="1" noTextEdit="1"/>
          </p:cNvSpPr>
          <p:nvPr>
            <p:ph type="sldImg"/>
          </p:nvPr>
        </p:nvSpPr>
        <p:spPr>
          <a:xfrm>
            <a:off x="928688" y="750888"/>
            <a:ext cx="4946650" cy="3709987"/>
          </a:xfrm>
          <a:ln/>
        </p:spPr>
      </p:sp>
      <p:sp>
        <p:nvSpPr>
          <p:cNvPr id="903171" name="Rectangle 3"/>
          <p:cNvSpPr>
            <a:spLocks noGrp="1" noChangeArrowheads="1"/>
          </p:cNvSpPr>
          <p:nvPr>
            <p:ph type="body" idx="1"/>
          </p:nvPr>
        </p:nvSpPr>
        <p:spPr>
          <a:xfrm>
            <a:off x="903288" y="4729163"/>
            <a:ext cx="4984750" cy="4489450"/>
          </a:xfrm>
          <a:ln/>
        </p:spPr>
        <p:txBody>
          <a:bodyPr lIns="91285" tIns="45642" rIns="91285" bIns="45642"/>
          <a:lstStyle/>
          <a:p>
            <a:r>
              <a:rPr lang="de-CH"/>
              <a:t> </a:t>
            </a:r>
          </a:p>
        </p:txBody>
      </p:sp>
      <p:sp>
        <p:nvSpPr>
          <p:cNvPr id="903172"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73" name="Line 5"/>
          <p:cNvSpPr>
            <a:spLocks noChangeShapeType="1"/>
          </p:cNvSpPr>
          <p:nvPr/>
        </p:nvSpPr>
        <p:spPr bwMode="auto">
          <a:xfrm>
            <a:off x="1041400" y="533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74" name="Line 6"/>
          <p:cNvSpPr>
            <a:spLocks noChangeShapeType="1"/>
          </p:cNvSpPr>
          <p:nvPr/>
        </p:nvSpPr>
        <p:spPr bwMode="auto">
          <a:xfrm>
            <a:off x="1041400" y="56229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75"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76"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77" name="Line 9"/>
          <p:cNvSpPr>
            <a:spLocks noChangeShapeType="1"/>
          </p:cNvSpPr>
          <p:nvPr/>
        </p:nvSpPr>
        <p:spPr bwMode="auto">
          <a:xfrm>
            <a:off x="1041400" y="65024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78" name="Line 10"/>
          <p:cNvSpPr>
            <a:spLocks noChangeShapeType="1"/>
          </p:cNvSpPr>
          <p:nvPr/>
        </p:nvSpPr>
        <p:spPr bwMode="auto">
          <a:xfrm>
            <a:off x="1041400" y="67945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79"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80" name="Line 12"/>
          <p:cNvSpPr>
            <a:spLocks noChangeShapeType="1"/>
          </p:cNvSpPr>
          <p:nvPr/>
        </p:nvSpPr>
        <p:spPr bwMode="auto">
          <a:xfrm>
            <a:off x="1041400" y="738187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81" name="Line 13"/>
          <p:cNvSpPr>
            <a:spLocks noChangeShapeType="1"/>
          </p:cNvSpPr>
          <p:nvPr/>
        </p:nvSpPr>
        <p:spPr bwMode="auto">
          <a:xfrm>
            <a:off x="1041400" y="76755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82"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83"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84" name="Line 16"/>
          <p:cNvSpPr>
            <a:spLocks noChangeShapeType="1"/>
          </p:cNvSpPr>
          <p:nvPr/>
        </p:nvSpPr>
        <p:spPr bwMode="auto">
          <a:xfrm>
            <a:off x="1041400" y="85550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85"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03186"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84CE42B9-9182-417B-9DB5-ED7471C68C12}" type="slidenum">
              <a:rPr lang="de-DE"/>
              <a:pPr/>
              <a:t>71</a:t>
            </a:fld>
            <a:endParaRPr lang="de-DE"/>
          </a:p>
        </p:txBody>
      </p:sp>
      <p:sp>
        <p:nvSpPr>
          <p:cNvPr id="892930" name="Rectangle 2"/>
          <p:cNvSpPr>
            <a:spLocks noGrp="1" noRot="1" noChangeAspect="1" noChangeArrowheads="1" noTextEdit="1"/>
          </p:cNvSpPr>
          <p:nvPr>
            <p:ph type="sldImg"/>
          </p:nvPr>
        </p:nvSpPr>
        <p:spPr>
          <a:xfrm>
            <a:off x="928688" y="750888"/>
            <a:ext cx="4946650" cy="3709987"/>
          </a:xfrm>
          <a:ln/>
        </p:spPr>
      </p:sp>
      <p:sp>
        <p:nvSpPr>
          <p:cNvPr id="892931" name="Rectangle 3"/>
          <p:cNvSpPr>
            <a:spLocks noGrp="1" noChangeArrowheads="1"/>
          </p:cNvSpPr>
          <p:nvPr>
            <p:ph type="body" idx="1"/>
          </p:nvPr>
        </p:nvSpPr>
        <p:spPr>
          <a:xfrm>
            <a:off x="903288" y="4727575"/>
            <a:ext cx="4986337" cy="4489450"/>
          </a:xfrm>
        </p:spPr>
        <p:txBody>
          <a:bodyPr/>
          <a:lstStyle/>
          <a:p>
            <a:r>
              <a:rPr lang="en-GB"/>
              <a:t>   </a:t>
            </a:r>
          </a:p>
        </p:txBody>
      </p:sp>
      <p:sp>
        <p:nvSpPr>
          <p:cNvPr id="89293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6AB8D70A-806A-4234-B7B8-A52C9D899884}" type="slidenum">
              <a:rPr lang="de-DE"/>
              <a:pPr/>
              <a:t>72</a:t>
            </a:fld>
            <a:endParaRPr lang="de-DE"/>
          </a:p>
        </p:txBody>
      </p:sp>
      <p:sp>
        <p:nvSpPr>
          <p:cNvPr id="864258" name="Rectangle 2"/>
          <p:cNvSpPr>
            <a:spLocks noGrp="1" noRot="1" noChangeAspect="1" noChangeArrowheads="1" noTextEdit="1"/>
          </p:cNvSpPr>
          <p:nvPr>
            <p:ph type="sldImg"/>
          </p:nvPr>
        </p:nvSpPr>
        <p:spPr>
          <a:xfrm>
            <a:off x="928688" y="750888"/>
            <a:ext cx="4946650" cy="3709987"/>
          </a:xfrm>
          <a:ln/>
        </p:spPr>
      </p:sp>
      <p:sp>
        <p:nvSpPr>
          <p:cNvPr id="864259" name="Rectangle 3"/>
          <p:cNvSpPr>
            <a:spLocks noGrp="1" noChangeArrowheads="1"/>
          </p:cNvSpPr>
          <p:nvPr>
            <p:ph type="body" idx="1"/>
          </p:nvPr>
        </p:nvSpPr>
        <p:spPr>
          <a:xfrm>
            <a:off x="903288" y="4729163"/>
            <a:ext cx="4984750" cy="4489450"/>
          </a:xfrm>
          <a:ln/>
        </p:spPr>
        <p:txBody>
          <a:bodyPr lIns="91285" tIns="45642" rIns="91285" bIns="45642"/>
          <a:lstStyle/>
          <a:p>
            <a:r>
              <a:rPr lang="de-CH"/>
              <a:t> </a:t>
            </a:r>
          </a:p>
        </p:txBody>
      </p:sp>
      <p:sp>
        <p:nvSpPr>
          <p:cNvPr id="864260" name="Line 4"/>
          <p:cNvSpPr>
            <a:spLocks noChangeShapeType="1"/>
          </p:cNvSpPr>
          <p:nvPr/>
        </p:nvSpPr>
        <p:spPr bwMode="auto">
          <a:xfrm>
            <a:off x="1041400" y="50355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1" name="Line 5"/>
          <p:cNvSpPr>
            <a:spLocks noChangeShapeType="1"/>
          </p:cNvSpPr>
          <p:nvPr/>
        </p:nvSpPr>
        <p:spPr bwMode="auto">
          <a:xfrm>
            <a:off x="1041400" y="533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2" name="Line 6"/>
          <p:cNvSpPr>
            <a:spLocks noChangeShapeType="1"/>
          </p:cNvSpPr>
          <p:nvPr/>
        </p:nvSpPr>
        <p:spPr bwMode="auto">
          <a:xfrm>
            <a:off x="1041400" y="56229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3" name="Line 7"/>
          <p:cNvSpPr>
            <a:spLocks noChangeShapeType="1"/>
          </p:cNvSpPr>
          <p:nvPr/>
        </p:nvSpPr>
        <p:spPr bwMode="auto">
          <a:xfrm>
            <a:off x="1041400" y="591661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4" name="Line 8"/>
          <p:cNvSpPr>
            <a:spLocks noChangeShapeType="1"/>
          </p:cNvSpPr>
          <p:nvPr/>
        </p:nvSpPr>
        <p:spPr bwMode="auto">
          <a:xfrm>
            <a:off x="1041400" y="62071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5" name="Line 9"/>
          <p:cNvSpPr>
            <a:spLocks noChangeShapeType="1"/>
          </p:cNvSpPr>
          <p:nvPr/>
        </p:nvSpPr>
        <p:spPr bwMode="auto">
          <a:xfrm>
            <a:off x="1041400" y="65024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6" name="Line 10"/>
          <p:cNvSpPr>
            <a:spLocks noChangeShapeType="1"/>
          </p:cNvSpPr>
          <p:nvPr/>
        </p:nvSpPr>
        <p:spPr bwMode="auto">
          <a:xfrm>
            <a:off x="1041400" y="679450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7" name="Line 11"/>
          <p:cNvSpPr>
            <a:spLocks noChangeShapeType="1"/>
          </p:cNvSpPr>
          <p:nvPr/>
        </p:nvSpPr>
        <p:spPr bwMode="auto">
          <a:xfrm>
            <a:off x="1041400" y="708818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8" name="Line 12"/>
          <p:cNvSpPr>
            <a:spLocks noChangeShapeType="1"/>
          </p:cNvSpPr>
          <p:nvPr/>
        </p:nvSpPr>
        <p:spPr bwMode="auto">
          <a:xfrm>
            <a:off x="1041400" y="738187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69" name="Line 13"/>
          <p:cNvSpPr>
            <a:spLocks noChangeShapeType="1"/>
          </p:cNvSpPr>
          <p:nvPr/>
        </p:nvSpPr>
        <p:spPr bwMode="auto">
          <a:xfrm>
            <a:off x="1041400" y="76755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70" name="Line 14"/>
          <p:cNvSpPr>
            <a:spLocks noChangeShapeType="1"/>
          </p:cNvSpPr>
          <p:nvPr/>
        </p:nvSpPr>
        <p:spPr bwMode="auto">
          <a:xfrm>
            <a:off x="1041400" y="7967663"/>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71" name="Line 15"/>
          <p:cNvSpPr>
            <a:spLocks noChangeShapeType="1"/>
          </p:cNvSpPr>
          <p:nvPr/>
        </p:nvSpPr>
        <p:spPr bwMode="auto">
          <a:xfrm>
            <a:off x="1041400" y="8261350"/>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72" name="Line 16"/>
          <p:cNvSpPr>
            <a:spLocks noChangeShapeType="1"/>
          </p:cNvSpPr>
          <p:nvPr/>
        </p:nvSpPr>
        <p:spPr bwMode="auto">
          <a:xfrm>
            <a:off x="1041400" y="8555038"/>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73" name="Line 17"/>
          <p:cNvSpPr>
            <a:spLocks noChangeShapeType="1"/>
          </p:cNvSpPr>
          <p:nvPr/>
        </p:nvSpPr>
        <p:spPr bwMode="auto">
          <a:xfrm>
            <a:off x="1041400" y="88487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64274" name="Line 18"/>
          <p:cNvSpPr>
            <a:spLocks noChangeShapeType="1"/>
          </p:cNvSpPr>
          <p:nvPr/>
        </p:nvSpPr>
        <p:spPr bwMode="auto">
          <a:xfrm>
            <a:off x="1041400" y="9140825"/>
            <a:ext cx="4714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F2AF9B8C-B6B9-4539-A775-551E904C2D36}" type="slidenum">
              <a:rPr lang="de-DE"/>
              <a:pPr/>
              <a:t>73</a:t>
            </a:fld>
            <a:endParaRPr lang="de-DE"/>
          </a:p>
        </p:txBody>
      </p:sp>
      <p:sp>
        <p:nvSpPr>
          <p:cNvPr id="908290" name="Rectangle 2"/>
          <p:cNvSpPr>
            <a:spLocks noGrp="1" noRot="1" noChangeAspect="1" noChangeArrowheads="1" noTextEdit="1"/>
          </p:cNvSpPr>
          <p:nvPr>
            <p:ph type="sldImg"/>
          </p:nvPr>
        </p:nvSpPr>
        <p:spPr>
          <a:xfrm>
            <a:off x="928688" y="750888"/>
            <a:ext cx="4946650" cy="3709987"/>
          </a:xfrm>
          <a:ln/>
        </p:spPr>
      </p:sp>
      <p:sp>
        <p:nvSpPr>
          <p:cNvPr id="908291" name="Rectangle 3"/>
          <p:cNvSpPr>
            <a:spLocks noGrp="1" noChangeArrowheads="1"/>
          </p:cNvSpPr>
          <p:nvPr>
            <p:ph type="body" idx="1"/>
          </p:nvPr>
        </p:nvSpPr>
        <p:spPr>
          <a:xfrm>
            <a:off x="903288" y="4727575"/>
            <a:ext cx="4986337" cy="4489450"/>
          </a:xfrm>
        </p:spPr>
        <p:txBody>
          <a:bodyPr/>
          <a:lstStyle/>
          <a:p>
            <a:r>
              <a:rPr lang="en-GB"/>
              <a:t>   </a:t>
            </a:r>
          </a:p>
        </p:txBody>
      </p:sp>
      <p:sp>
        <p:nvSpPr>
          <p:cNvPr id="90829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74</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1C91639B-FAF2-464F-A73B-65600F25E58D}" type="slidenum">
              <a:rPr lang="de-DE"/>
              <a:pPr/>
              <a:t>75</a:t>
            </a:fld>
            <a:endParaRPr lang="de-DE"/>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ln/>
        </p:spPr>
        <p:txBody>
          <a:bodyPr/>
          <a:lstStyle/>
          <a:p>
            <a:r>
              <a:rPr lang="de-CH"/>
              <a:t> </a:t>
            </a:r>
            <a:endParaRPr lang="en-GB"/>
          </a:p>
        </p:txBody>
      </p:sp>
      <p:sp>
        <p:nvSpPr>
          <p:cNvPr id="856068"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69"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0"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1"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2"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3"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4"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5"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6"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7"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8"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79"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0"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1"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6082"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84CE42B9-9182-417B-9DB5-ED7471C68C12}" type="slidenum">
              <a:rPr lang="de-DE"/>
              <a:pPr/>
              <a:t>76</a:t>
            </a:fld>
            <a:endParaRPr lang="de-DE"/>
          </a:p>
        </p:txBody>
      </p:sp>
      <p:sp>
        <p:nvSpPr>
          <p:cNvPr id="892930" name="Rectangle 2"/>
          <p:cNvSpPr>
            <a:spLocks noGrp="1" noRot="1" noChangeAspect="1" noChangeArrowheads="1" noTextEdit="1"/>
          </p:cNvSpPr>
          <p:nvPr>
            <p:ph type="sldImg"/>
          </p:nvPr>
        </p:nvSpPr>
        <p:spPr>
          <a:xfrm>
            <a:off x="928688" y="750888"/>
            <a:ext cx="4946650" cy="3709987"/>
          </a:xfrm>
          <a:ln/>
        </p:spPr>
      </p:sp>
      <p:sp>
        <p:nvSpPr>
          <p:cNvPr id="892931" name="Rectangle 3"/>
          <p:cNvSpPr>
            <a:spLocks noGrp="1" noChangeArrowheads="1"/>
          </p:cNvSpPr>
          <p:nvPr>
            <p:ph type="body" idx="1"/>
          </p:nvPr>
        </p:nvSpPr>
        <p:spPr>
          <a:xfrm>
            <a:off x="903288" y="4727575"/>
            <a:ext cx="4986337" cy="4489450"/>
          </a:xfrm>
        </p:spPr>
        <p:txBody>
          <a:bodyPr/>
          <a:lstStyle/>
          <a:p>
            <a:r>
              <a:rPr lang="en-GB"/>
              <a:t>   </a:t>
            </a:r>
          </a:p>
        </p:txBody>
      </p:sp>
      <p:sp>
        <p:nvSpPr>
          <p:cNvPr id="89293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90DBDC43-C231-46D9-868E-6729F2621931}" type="slidenum">
              <a:rPr lang="de-DE"/>
              <a:pPr/>
              <a:t>77</a:t>
            </a:fld>
            <a:endParaRPr lang="de-DE"/>
          </a:p>
        </p:txBody>
      </p:sp>
      <p:sp>
        <p:nvSpPr>
          <p:cNvPr id="698370" name="Rectangle 2"/>
          <p:cNvSpPr>
            <a:spLocks noGrp="1" noRot="1" noChangeAspect="1" noChangeArrowheads="1" noTextEdit="1"/>
          </p:cNvSpPr>
          <p:nvPr>
            <p:ph type="sldImg"/>
          </p:nvPr>
        </p:nvSpPr>
        <p:spPr>
          <a:xfrm>
            <a:off x="928688" y="750888"/>
            <a:ext cx="4946650" cy="3709987"/>
          </a:xfrm>
          <a:ln/>
        </p:spPr>
      </p:sp>
      <p:sp>
        <p:nvSpPr>
          <p:cNvPr id="698371" name="Rectangle 3"/>
          <p:cNvSpPr>
            <a:spLocks noGrp="1" noChangeArrowheads="1"/>
          </p:cNvSpPr>
          <p:nvPr>
            <p:ph type="body" idx="1"/>
          </p:nvPr>
        </p:nvSpPr>
        <p:spPr>
          <a:xfrm>
            <a:off x="903288" y="4727575"/>
            <a:ext cx="4986337" cy="4489450"/>
          </a:xfrm>
        </p:spPr>
        <p:txBody>
          <a:bodyPr/>
          <a:lstStyle/>
          <a:p>
            <a:r>
              <a:rPr lang="en-GB"/>
              <a:t>   </a:t>
            </a:r>
          </a:p>
        </p:txBody>
      </p:sp>
      <p:sp>
        <p:nvSpPr>
          <p:cNvPr id="69837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039FC615-8F6A-4FE9-8B76-A3971243ED40}" type="slidenum">
              <a:rPr lang="de-DE"/>
              <a:pPr/>
              <a:t>78</a:t>
            </a:fld>
            <a:endParaRPr lang="de-DE"/>
          </a:p>
        </p:txBody>
      </p:sp>
      <p:sp>
        <p:nvSpPr>
          <p:cNvPr id="860162" name="Rectangle 2"/>
          <p:cNvSpPr>
            <a:spLocks noGrp="1" noRot="1" noChangeAspect="1" noChangeArrowheads="1" noTextEdit="1"/>
          </p:cNvSpPr>
          <p:nvPr>
            <p:ph type="sldImg"/>
          </p:nvPr>
        </p:nvSpPr>
        <p:spPr>
          <a:xfrm>
            <a:off x="928688" y="750888"/>
            <a:ext cx="4946650" cy="3709987"/>
          </a:xfrm>
          <a:ln/>
        </p:spPr>
      </p:sp>
      <p:sp>
        <p:nvSpPr>
          <p:cNvPr id="860163" name="Rectangle 3"/>
          <p:cNvSpPr>
            <a:spLocks noGrp="1" noChangeArrowheads="1"/>
          </p:cNvSpPr>
          <p:nvPr>
            <p:ph type="body" idx="1"/>
          </p:nvPr>
        </p:nvSpPr>
        <p:spPr>
          <a:xfrm>
            <a:off x="903288" y="4727575"/>
            <a:ext cx="4986337" cy="4489450"/>
          </a:xfrm>
        </p:spPr>
        <p:txBody>
          <a:bodyPr/>
          <a:lstStyle/>
          <a:p>
            <a:r>
              <a:rPr lang="en-GB"/>
              <a:t>   </a:t>
            </a:r>
          </a:p>
        </p:txBody>
      </p:sp>
      <p:sp>
        <p:nvSpPr>
          <p:cNvPr id="860164"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B7184688-FDE4-44AD-B100-C5D85670EBE9}" type="slidenum">
              <a:rPr lang="de-DE"/>
              <a:pPr/>
              <a:t>79</a:t>
            </a:fld>
            <a:endParaRPr lang="de-DE"/>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a:ln/>
        </p:spPr>
        <p:txBody>
          <a:bodyPr/>
          <a:lstStyle/>
          <a:p>
            <a:r>
              <a:rPr lang="de-CH"/>
              <a:t> </a:t>
            </a:r>
            <a:endParaRPr lang="en-GB"/>
          </a:p>
        </p:txBody>
      </p:sp>
      <p:sp>
        <p:nvSpPr>
          <p:cNvPr id="858116"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17"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18"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19"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0"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1"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2"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3"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4"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5"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6"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7"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8"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29"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858130"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6C0495AB-F8BD-4BDD-B87A-7CD6639BC854}" type="slidenum">
              <a:rPr lang="de-DE"/>
              <a:pPr/>
              <a:t>8</a:t>
            </a:fld>
            <a:endParaRPr lang="de-DE"/>
          </a:p>
        </p:txBody>
      </p:sp>
      <p:sp>
        <p:nvSpPr>
          <p:cNvPr id="882690" name="Rectangle 2"/>
          <p:cNvSpPr>
            <a:spLocks noGrp="1" noRot="1" noChangeAspect="1" noChangeArrowheads="1" noTextEdit="1"/>
          </p:cNvSpPr>
          <p:nvPr>
            <p:ph type="sldImg"/>
          </p:nvPr>
        </p:nvSpPr>
        <p:spPr>
          <a:xfrm>
            <a:off x="928688" y="750888"/>
            <a:ext cx="4946650" cy="3709987"/>
          </a:xfrm>
          <a:ln/>
        </p:spPr>
      </p:sp>
      <p:sp>
        <p:nvSpPr>
          <p:cNvPr id="882691" name="Rectangle 3"/>
          <p:cNvSpPr>
            <a:spLocks noGrp="1" noChangeArrowheads="1"/>
          </p:cNvSpPr>
          <p:nvPr>
            <p:ph type="body" idx="1"/>
          </p:nvPr>
        </p:nvSpPr>
        <p:spPr>
          <a:xfrm>
            <a:off x="903288" y="4727575"/>
            <a:ext cx="4986337" cy="4489450"/>
          </a:xfrm>
        </p:spPr>
        <p:txBody>
          <a:bodyPr/>
          <a:lstStyle/>
          <a:p>
            <a:r>
              <a:rPr lang="en-GB"/>
              <a:t>   </a:t>
            </a:r>
          </a:p>
        </p:txBody>
      </p:sp>
      <p:sp>
        <p:nvSpPr>
          <p:cNvPr id="882692"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749E463B-5EB7-40B0-9F74-8DA881DE10D2}" type="slidenum">
              <a:rPr lang="de-DE"/>
              <a:pPr/>
              <a:t>80</a:t>
            </a:fld>
            <a:endParaRPr lang="de-DE"/>
          </a:p>
        </p:txBody>
      </p:sp>
      <p:sp>
        <p:nvSpPr>
          <p:cNvPr id="906242" name="Rectangle 2"/>
          <p:cNvSpPr>
            <a:spLocks noGrp="1" noRot="1" noChangeAspect="1" noChangeArrowheads="1" noTextEdit="1"/>
          </p:cNvSpPr>
          <p:nvPr>
            <p:ph type="sldImg"/>
          </p:nvPr>
        </p:nvSpPr>
        <p:spPr>
          <a:xfrm>
            <a:off x="928688" y="750888"/>
            <a:ext cx="4946650" cy="3709987"/>
          </a:xfrm>
          <a:ln/>
        </p:spPr>
      </p:sp>
      <p:sp>
        <p:nvSpPr>
          <p:cNvPr id="906243" name="Rectangle 3"/>
          <p:cNvSpPr>
            <a:spLocks noGrp="1" noChangeArrowheads="1"/>
          </p:cNvSpPr>
          <p:nvPr>
            <p:ph type="body" idx="1"/>
          </p:nvPr>
        </p:nvSpPr>
        <p:spPr>
          <a:xfrm>
            <a:off x="903288" y="4727575"/>
            <a:ext cx="4986337" cy="4489450"/>
          </a:xfrm>
        </p:spPr>
        <p:txBody>
          <a:bodyPr/>
          <a:lstStyle/>
          <a:p>
            <a:r>
              <a:rPr lang="en-GB"/>
              <a:t>   </a:t>
            </a:r>
          </a:p>
        </p:txBody>
      </p:sp>
      <p:sp>
        <p:nvSpPr>
          <p:cNvPr id="906244"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3F1415D2-D0C7-4EBC-A4A1-3979453ECA98}" type="slidenum">
              <a:rPr lang="de-DE"/>
              <a:pPr/>
              <a:t>81</a:t>
            </a:fld>
            <a:endParaRPr lang="de-DE"/>
          </a:p>
        </p:txBody>
      </p:sp>
      <p:sp>
        <p:nvSpPr>
          <p:cNvPr id="886786" name="Rectangle 2"/>
          <p:cNvSpPr>
            <a:spLocks noGrp="1" noRot="1" noChangeAspect="1" noChangeArrowheads="1" noTextEdit="1"/>
          </p:cNvSpPr>
          <p:nvPr>
            <p:ph type="sldImg"/>
          </p:nvPr>
        </p:nvSpPr>
        <p:spPr>
          <a:xfrm>
            <a:off x="928688" y="750888"/>
            <a:ext cx="4946650" cy="3709987"/>
          </a:xfrm>
          <a:ln/>
        </p:spPr>
      </p:sp>
      <p:sp>
        <p:nvSpPr>
          <p:cNvPr id="886787" name="Rectangle 3"/>
          <p:cNvSpPr>
            <a:spLocks noGrp="1" noChangeArrowheads="1"/>
          </p:cNvSpPr>
          <p:nvPr>
            <p:ph type="body" idx="1"/>
          </p:nvPr>
        </p:nvSpPr>
        <p:spPr>
          <a:xfrm>
            <a:off x="903288" y="4727575"/>
            <a:ext cx="4986337" cy="4489450"/>
          </a:xfrm>
        </p:spPr>
        <p:txBody>
          <a:bodyPr/>
          <a:lstStyle/>
          <a:p>
            <a:r>
              <a:rPr lang="en-GB"/>
              <a:t>   </a:t>
            </a:r>
          </a:p>
        </p:txBody>
      </p:sp>
      <p:sp>
        <p:nvSpPr>
          <p:cNvPr id="886788"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579BB710-8CB1-48D3-B430-15FA2967975F}" type="slidenum">
              <a:rPr lang="de-DE"/>
              <a:pPr/>
              <a:t>82</a:t>
            </a:fld>
            <a:endParaRPr lang="de-DE"/>
          </a:p>
        </p:txBody>
      </p:sp>
      <p:sp>
        <p:nvSpPr>
          <p:cNvPr id="888834" name="Rectangle 2"/>
          <p:cNvSpPr>
            <a:spLocks noGrp="1" noRot="1" noChangeAspect="1" noChangeArrowheads="1" noTextEdit="1"/>
          </p:cNvSpPr>
          <p:nvPr>
            <p:ph type="sldImg"/>
          </p:nvPr>
        </p:nvSpPr>
        <p:spPr>
          <a:xfrm>
            <a:off x="928688" y="750888"/>
            <a:ext cx="4946650" cy="3709987"/>
          </a:xfrm>
          <a:ln/>
        </p:spPr>
      </p:sp>
      <p:sp>
        <p:nvSpPr>
          <p:cNvPr id="888835" name="Rectangle 3"/>
          <p:cNvSpPr>
            <a:spLocks noGrp="1" noChangeArrowheads="1"/>
          </p:cNvSpPr>
          <p:nvPr>
            <p:ph type="body" idx="1"/>
          </p:nvPr>
        </p:nvSpPr>
        <p:spPr>
          <a:xfrm>
            <a:off x="903288" y="4727575"/>
            <a:ext cx="4986337" cy="4489450"/>
          </a:xfrm>
        </p:spPr>
        <p:txBody>
          <a:bodyPr/>
          <a:lstStyle/>
          <a:p>
            <a:r>
              <a:rPr lang="en-GB"/>
              <a:t>   </a:t>
            </a:r>
          </a:p>
        </p:txBody>
      </p:sp>
      <p:sp>
        <p:nvSpPr>
          <p:cNvPr id="888836"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5"/>
          </p:nvPr>
        </p:nvSpPr>
        <p:spPr>
          <a:ln/>
        </p:spPr>
        <p:txBody>
          <a:bodyPr/>
          <a:lstStyle/>
          <a:p>
            <a:fld id="{17A3B618-9B7A-4F3D-96E0-520C9BED89E7}" type="slidenum">
              <a:rPr lang="de-DE"/>
              <a:pPr/>
              <a:t>83</a:t>
            </a:fld>
            <a:endParaRPr lang="de-DE"/>
          </a:p>
        </p:txBody>
      </p:sp>
      <p:sp>
        <p:nvSpPr>
          <p:cNvPr id="890882" name="Rectangle 2"/>
          <p:cNvSpPr>
            <a:spLocks noGrp="1" noRot="1" noChangeAspect="1" noChangeArrowheads="1" noTextEdit="1"/>
          </p:cNvSpPr>
          <p:nvPr>
            <p:ph type="sldImg"/>
          </p:nvPr>
        </p:nvSpPr>
        <p:spPr>
          <a:xfrm>
            <a:off x="928688" y="750888"/>
            <a:ext cx="4946650" cy="3709987"/>
          </a:xfrm>
          <a:ln/>
        </p:spPr>
      </p:sp>
      <p:sp>
        <p:nvSpPr>
          <p:cNvPr id="890883" name="Rectangle 3"/>
          <p:cNvSpPr>
            <a:spLocks noGrp="1" noChangeArrowheads="1"/>
          </p:cNvSpPr>
          <p:nvPr>
            <p:ph type="body" idx="1"/>
          </p:nvPr>
        </p:nvSpPr>
        <p:spPr>
          <a:xfrm>
            <a:off x="903288" y="4727575"/>
            <a:ext cx="4986337" cy="4489450"/>
          </a:xfrm>
        </p:spPr>
        <p:txBody>
          <a:bodyPr/>
          <a:lstStyle/>
          <a:p>
            <a:r>
              <a:rPr lang="en-GB"/>
              <a:t>   </a:t>
            </a:r>
          </a:p>
        </p:txBody>
      </p:sp>
      <p:sp>
        <p:nvSpPr>
          <p:cNvPr id="890884" name="Rectangle 4"/>
          <p:cNvSpPr>
            <a:spLocks noChangeArrowheads="1"/>
          </p:cNvSpPr>
          <p:nvPr/>
        </p:nvSpPr>
        <p:spPr bwMode="auto">
          <a:xfrm>
            <a:off x="1052513" y="4667250"/>
            <a:ext cx="4987925" cy="4489450"/>
          </a:xfrm>
          <a:prstGeom prst="rect">
            <a:avLst/>
          </a:prstGeom>
          <a:noFill/>
          <a:ln w="12700">
            <a:noFill/>
            <a:miter lim="800000"/>
            <a:headEnd/>
            <a:tailEnd/>
          </a:ln>
          <a:effectLst/>
        </p:spPr>
        <p:txBody>
          <a:bodyPr lIns="96815" tIns="48409" rIns="96815" bIns="48409"/>
          <a:lstStyle/>
          <a:p>
            <a:pPr>
              <a:spcBef>
                <a:spcPct val="30000"/>
              </a:spcBef>
              <a:buClrTx/>
              <a:buSzTx/>
              <a:buFontTx/>
              <a:buNone/>
            </a:pPr>
            <a:endParaRPr lang="en-US" sz="10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Grp="1" noChangeArrowheads="1"/>
          </p:cNvSpPr>
          <p:nvPr>
            <p:ph type="sldNum" sz="quarter" idx="5"/>
          </p:nvPr>
        </p:nvSpPr>
        <p:spPr>
          <a:ln/>
        </p:spPr>
        <p:txBody>
          <a:bodyPr/>
          <a:lstStyle/>
          <a:p>
            <a:fld id="{0F57C9E0-BEF0-406C-A546-E416A7915DFB}" type="slidenum">
              <a:rPr lang="de-DE"/>
              <a:pPr/>
              <a:t>9</a:t>
            </a:fld>
            <a:endParaRPr lang="de-DE"/>
          </a:p>
        </p:txBody>
      </p:sp>
      <p:sp>
        <p:nvSpPr>
          <p:cNvPr id="930818" name="Rectangle 2"/>
          <p:cNvSpPr>
            <a:spLocks noGrp="1" noRot="1" noChangeAspect="1" noChangeArrowheads="1" noTextEdit="1"/>
          </p:cNvSpPr>
          <p:nvPr>
            <p:ph type="sldImg"/>
          </p:nvPr>
        </p:nvSpPr>
        <p:spPr>
          <a:ln/>
        </p:spPr>
      </p:sp>
      <p:sp>
        <p:nvSpPr>
          <p:cNvPr id="930819" name="Rectangle 3"/>
          <p:cNvSpPr>
            <a:spLocks noGrp="1" noChangeArrowheads="1"/>
          </p:cNvSpPr>
          <p:nvPr>
            <p:ph type="body" idx="1"/>
          </p:nvPr>
        </p:nvSpPr>
        <p:spPr>
          <a:ln/>
        </p:spPr>
        <p:txBody>
          <a:bodyPr/>
          <a:lstStyle/>
          <a:p>
            <a:r>
              <a:rPr lang="de-CH"/>
              <a:t> </a:t>
            </a:r>
            <a:endParaRPr lang="en-GB"/>
          </a:p>
        </p:txBody>
      </p:sp>
      <p:sp>
        <p:nvSpPr>
          <p:cNvPr id="930820" name="Line 4"/>
          <p:cNvSpPr>
            <a:spLocks noChangeShapeType="1"/>
          </p:cNvSpPr>
          <p:nvPr/>
        </p:nvSpPr>
        <p:spPr bwMode="auto">
          <a:xfrm>
            <a:off x="723900" y="48847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1" name="Line 5"/>
          <p:cNvSpPr>
            <a:spLocks noChangeShapeType="1"/>
          </p:cNvSpPr>
          <p:nvPr/>
        </p:nvSpPr>
        <p:spPr bwMode="auto">
          <a:xfrm>
            <a:off x="723900" y="51673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2" name="Line 6"/>
          <p:cNvSpPr>
            <a:spLocks noChangeShapeType="1"/>
          </p:cNvSpPr>
          <p:nvPr/>
        </p:nvSpPr>
        <p:spPr bwMode="auto">
          <a:xfrm>
            <a:off x="723900" y="54514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3" name="Line 7"/>
          <p:cNvSpPr>
            <a:spLocks noChangeShapeType="1"/>
          </p:cNvSpPr>
          <p:nvPr/>
        </p:nvSpPr>
        <p:spPr bwMode="auto">
          <a:xfrm>
            <a:off x="723900" y="573563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4" name="Line 8"/>
          <p:cNvSpPr>
            <a:spLocks noChangeShapeType="1"/>
          </p:cNvSpPr>
          <p:nvPr/>
        </p:nvSpPr>
        <p:spPr bwMode="auto">
          <a:xfrm>
            <a:off x="723900" y="60166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5" name="Line 9"/>
          <p:cNvSpPr>
            <a:spLocks noChangeShapeType="1"/>
          </p:cNvSpPr>
          <p:nvPr/>
        </p:nvSpPr>
        <p:spPr bwMode="auto">
          <a:xfrm>
            <a:off x="723900" y="63007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6" name="Line 10"/>
          <p:cNvSpPr>
            <a:spLocks noChangeShapeType="1"/>
          </p:cNvSpPr>
          <p:nvPr/>
        </p:nvSpPr>
        <p:spPr bwMode="auto">
          <a:xfrm>
            <a:off x="723900" y="658336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7" name="Line 11"/>
          <p:cNvSpPr>
            <a:spLocks noChangeShapeType="1"/>
          </p:cNvSpPr>
          <p:nvPr/>
        </p:nvSpPr>
        <p:spPr bwMode="auto">
          <a:xfrm>
            <a:off x="723900" y="68675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8" name="Line 12"/>
          <p:cNvSpPr>
            <a:spLocks noChangeShapeType="1"/>
          </p:cNvSpPr>
          <p:nvPr/>
        </p:nvSpPr>
        <p:spPr bwMode="auto">
          <a:xfrm>
            <a:off x="723900" y="71516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29" name="Line 13"/>
          <p:cNvSpPr>
            <a:spLocks noChangeShapeType="1"/>
          </p:cNvSpPr>
          <p:nvPr/>
        </p:nvSpPr>
        <p:spPr bwMode="auto">
          <a:xfrm>
            <a:off x="723900" y="74358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30" name="Line 14"/>
          <p:cNvSpPr>
            <a:spLocks noChangeShapeType="1"/>
          </p:cNvSpPr>
          <p:nvPr/>
        </p:nvSpPr>
        <p:spPr bwMode="auto">
          <a:xfrm>
            <a:off x="723900" y="771842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31" name="Line 15"/>
          <p:cNvSpPr>
            <a:spLocks noChangeShapeType="1"/>
          </p:cNvSpPr>
          <p:nvPr/>
        </p:nvSpPr>
        <p:spPr bwMode="auto">
          <a:xfrm>
            <a:off x="723900" y="8004175"/>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32" name="Line 16"/>
          <p:cNvSpPr>
            <a:spLocks noChangeShapeType="1"/>
          </p:cNvSpPr>
          <p:nvPr/>
        </p:nvSpPr>
        <p:spPr bwMode="auto">
          <a:xfrm>
            <a:off x="723900" y="8286750"/>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33" name="Line 17"/>
          <p:cNvSpPr>
            <a:spLocks noChangeShapeType="1"/>
          </p:cNvSpPr>
          <p:nvPr/>
        </p:nvSpPr>
        <p:spPr bwMode="auto">
          <a:xfrm>
            <a:off x="723900" y="8570913"/>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
        <p:nvSpPr>
          <p:cNvPr id="930834" name="Line 18"/>
          <p:cNvSpPr>
            <a:spLocks noChangeShapeType="1"/>
          </p:cNvSpPr>
          <p:nvPr/>
        </p:nvSpPr>
        <p:spPr bwMode="auto">
          <a:xfrm>
            <a:off x="723900" y="8853488"/>
            <a:ext cx="5349875" cy="0"/>
          </a:xfrm>
          <a:prstGeom prst="line">
            <a:avLst/>
          </a:prstGeom>
          <a:noFill/>
          <a:ln w="12700" cap="rnd">
            <a:solidFill>
              <a:schemeClr val="tx1"/>
            </a:solidFill>
            <a:prstDash val="sysDot"/>
            <a:round/>
            <a:headEnd/>
            <a:tailEnd/>
          </a:ln>
          <a:effectLst/>
        </p:spPr>
        <p:txBody>
          <a:bodyPr tIns="108000" bIns="108000"/>
          <a:lstStyle/>
          <a:p>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19300" cy="6096000"/>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533400" y="228600"/>
            <a:ext cx="59055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533400" y="12192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2192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5910263" cy="609600"/>
          </a:xfrm>
          <a:prstGeom prst="rect">
            <a:avLst/>
          </a:prstGeom>
          <a:noFill/>
          <a:ln w="12700">
            <a:noFill/>
            <a:miter lim="800000"/>
            <a:headEnd/>
            <a:tailEnd/>
          </a:ln>
          <a:effectLst/>
        </p:spPr>
        <p:txBody>
          <a:bodyPr vert="horz" wrap="square" lIns="85725" tIns="42862" rIns="85725" bIns="42862" numCol="1" anchor="ctr" anchorCtr="0" compatLnSpc="1">
            <a:prstTxWarp prst="textNoShape">
              <a:avLst/>
            </a:prstTxWarp>
          </a:bodyPr>
          <a:lstStyle/>
          <a:p>
            <a:pPr lvl="0"/>
            <a:r>
              <a:rPr lang="de-CH" smtClean="0"/>
              <a:t>Gaga</a:t>
            </a:r>
          </a:p>
        </p:txBody>
      </p:sp>
      <p:sp>
        <p:nvSpPr>
          <p:cNvPr id="1027" name="Rectangle 3"/>
          <p:cNvSpPr>
            <a:spLocks noGrp="1" noChangeArrowheads="1"/>
          </p:cNvSpPr>
          <p:nvPr>
            <p:ph type="body" idx="1"/>
          </p:nvPr>
        </p:nvSpPr>
        <p:spPr bwMode="auto">
          <a:xfrm>
            <a:off x="533400" y="1219200"/>
            <a:ext cx="8077200" cy="5105400"/>
          </a:xfrm>
          <a:prstGeom prst="rect">
            <a:avLst/>
          </a:prstGeom>
          <a:noFill/>
          <a:ln w="12700">
            <a:noFill/>
            <a:miter lim="800000"/>
            <a:headEnd/>
            <a:tailEnd/>
          </a:ln>
          <a:effectLst/>
        </p:spPr>
        <p:txBody>
          <a:bodyPr vert="horz" wrap="square" lIns="85725" tIns="42862" rIns="85725" bIns="42862"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40" name="Rectangle 16"/>
          <p:cNvSpPr>
            <a:spLocks noChangeArrowheads="1"/>
          </p:cNvSpPr>
          <p:nvPr/>
        </p:nvSpPr>
        <p:spPr bwMode="auto">
          <a:xfrm>
            <a:off x="5539247" y="6400800"/>
            <a:ext cx="3071353" cy="212237"/>
          </a:xfrm>
          <a:prstGeom prst="rect">
            <a:avLst/>
          </a:prstGeom>
          <a:noFill/>
          <a:ln w="12700">
            <a:noFill/>
            <a:miter lim="800000"/>
            <a:headEnd/>
            <a:tailEnd/>
          </a:ln>
          <a:effectLst/>
        </p:spPr>
        <p:txBody>
          <a:bodyPr wrap="none" lIns="74612" tIns="36512" rIns="74612" bIns="36512">
            <a:spAutoFit/>
          </a:bodyPr>
          <a:lstStyle/>
          <a:p>
            <a:pPr algn="r" defTabSz="631825">
              <a:spcBef>
                <a:spcPct val="0"/>
              </a:spcBef>
              <a:buClrTx/>
              <a:buSzTx/>
              <a:buFontTx/>
              <a:buNone/>
            </a:pPr>
            <a:r>
              <a:rPr lang="de-DE" sz="900" dirty="0"/>
              <a:t>Andreas Steffen, </a:t>
            </a:r>
            <a:r>
              <a:rPr lang="de-DE" sz="900" dirty="0" smtClean="0"/>
              <a:t>27.10.2009, LinuxKongress2009.ppt </a:t>
            </a:r>
            <a:fld id="{51D5FE5A-9A52-492A-A3D4-1ABE5170E0B3}" type="slidenum">
              <a:rPr lang="de-DE" sz="900"/>
              <a:pPr algn="r" defTabSz="631825">
                <a:spcBef>
                  <a:spcPct val="0"/>
                </a:spcBef>
                <a:buClrTx/>
                <a:buSzTx/>
                <a:buFontTx/>
                <a:buNone/>
              </a:pPr>
              <a:t>‹#›</a:t>
            </a:fld>
            <a:endParaRPr lang="de-DE" sz="900" dirty="0"/>
          </a:p>
        </p:txBody>
      </p:sp>
      <p:sp>
        <p:nvSpPr>
          <p:cNvPr id="1060" name="Line 36"/>
          <p:cNvSpPr>
            <a:spLocks noChangeShapeType="1"/>
          </p:cNvSpPr>
          <p:nvPr/>
        </p:nvSpPr>
        <p:spPr bwMode="auto">
          <a:xfrm>
            <a:off x="5486400" y="6324600"/>
            <a:ext cx="3048000" cy="0"/>
          </a:xfrm>
          <a:prstGeom prst="line">
            <a:avLst/>
          </a:prstGeom>
          <a:noFill/>
          <a:ln w="28575">
            <a:solidFill>
              <a:schemeClr val="tx1"/>
            </a:solidFill>
            <a:round/>
            <a:headEnd/>
            <a:tailEnd/>
          </a:ln>
          <a:effectLst/>
        </p:spPr>
        <p:txBody>
          <a:bodyPr/>
          <a:lstStyle/>
          <a:p>
            <a:endParaRPr lang="de-CH"/>
          </a:p>
        </p:txBody>
      </p:sp>
      <p:pic>
        <p:nvPicPr>
          <p:cNvPr id="1078" name="Picture 54" descr="logo_ita_pantone"/>
          <p:cNvPicPr>
            <a:picLocks noChangeAspect="1" noChangeArrowheads="1"/>
          </p:cNvPicPr>
          <p:nvPr/>
        </p:nvPicPr>
        <p:blipFill>
          <a:blip r:embed="rId13" cstate="print"/>
          <a:srcRect/>
          <a:stretch>
            <a:fillRect/>
          </a:stretch>
        </p:blipFill>
        <p:spPr bwMode="auto">
          <a:xfrm>
            <a:off x="6156325" y="188913"/>
            <a:ext cx="2519363" cy="59531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708025" rtl="0" eaLnBrk="0" fontAlgn="base" hangingPunct="0">
        <a:spcBef>
          <a:spcPct val="0"/>
        </a:spcBef>
        <a:spcAft>
          <a:spcPct val="0"/>
        </a:spcAft>
        <a:defRPr sz="2200">
          <a:solidFill>
            <a:schemeClr val="tx1"/>
          </a:solidFill>
          <a:latin typeface="+mj-lt"/>
          <a:ea typeface="+mj-ea"/>
          <a:cs typeface="+mj-cs"/>
        </a:defRPr>
      </a:lvl1pPr>
      <a:lvl2pPr algn="l" defTabSz="708025" rtl="0" eaLnBrk="0" fontAlgn="base" hangingPunct="0">
        <a:spcBef>
          <a:spcPct val="0"/>
        </a:spcBef>
        <a:spcAft>
          <a:spcPct val="0"/>
        </a:spcAft>
        <a:defRPr sz="2200">
          <a:solidFill>
            <a:schemeClr val="tx1"/>
          </a:solidFill>
          <a:latin typeface="Tahoma" pitchFamily="34" charset="0"/>
        </a:defRPr>
      </a:lvl2pPr>
      <a:lvl3pPr algn="l" defTabSz="708025" rtl="0" eaLnBrk="0" fontAlgn="base" hangingPunct="0">
        <a:spcBef>
          <a:spcPct val="0"/>
        </a:spcBef>
        <a:spcAft>
          <a:spcPct val="0"/>
        </a:spcAft>
        <a:defRPr sz="2200">
          <a:solidFill>
            <a:schemeClr val="tx1"/>
          </a:solidFill>
          <a:latin typeface="Tahoma" pitchFamily="34" charset="0"/>
        </a:defRPr>
      </a:lvl3pPr>
      <a:lvl4pPr algn="l" defTabSz="708025" rtl="0" eaLnBrk="0" fontAlgn="base" hangingPunct="0">
        <a:spcBef>
          <a:spcPct val="0"/>
        </a:spcBef>
        <a:spcAft>
          <a:spcPct val="0"/>
        </a:spcAft>
        <a:defRPr sz="2200">
          <a:solidFill>
            <a:schemeClr val="tx1"/>
          </a:solidFill>
          <a:latin typeface="Tahoma" pitchFamily="34" charset="0"/>
        </a:defRPr>
      </a:lvl4pPr>
      <a:lvl5pPr algn="l" defTabSz="708025" rtl="0" eaLnBrk="0" fontAlgn="base" hangingPunct="0">
        <a:spcBef>
          <a:spcPct val="0"/>
        </a:spcBef>
        <a:spcAft>
          <a:spcPct val="0"/>
        </a:spcAft>
        <a:defRPr sz="2200">
          <a:solidFill>
            <a:schemeClr val="tx1"/>
          </a:solidFill>
          <a:latin typeface="Tahoma" pitchFamily="34" charset="0"/>
        </a:defRPr>
      </a:lvl5pPr>
      <a:lvl6pPr marL="457200" algn="l" defTabSz="708025" rtl="0" eaLnBrk="0" fontAlgn="base" hangingPunct="0">
        <a:spcBef>
          <a:spcPct val="0"/>
        </a:spcBef>
        <a:spcAft>
          <a:spcPct val="0"/>
        </a:spcAft>
        <a:defRPr sz="2200">
          <a:solidFill>
            <a:schemeClr val="tx1"/>
          </a:solidFill>
          <a:latin typeface="Tahoma" pitchFamily="34" charset="0"/>
        </a:defRPr>
      </a:lvl6pPr>
      <a:lvl7pPr marL="914400" algn="l" defTabSz="708025" rtl="0" eaLnBrk="0" fontAlgn="base" hangingPunct="0">
        <a:spcBef>
          <a:spcPct val="0"/>
        </a:spcBef>
        <a:spcAft>
          <a:spcPct val="0"/>
        </a:spcAft>
        <a:defRPr sz="2200">
          <a:solidFill>
            <a:schemeClr val="tx1"/>
          </a:solidFill>
          <a:latin typeface="Tahoma" pitchFamily="34" charset="0"/>
        </a:defRPr>
      </a:lvl7pPr>
      <a:lvl8pPr marL="1371600" algn="l" defTabSz="708025" rtl="0" eaLnBrk="0" fontAlgn="base" hangingPunct="0">
        <a:spcBef>
          <a:spcPct val="0"/>
        </a:spcBef>
        <a:spcAft>
          <a:spcPct val="0"/>
        </a:spcAft>
        <a:defRPr sz="2200">
          <a:solidFill>
            <a:schemeClr val="tx1"/>
          </a:solidFill>
          <a:latin typeface="Tahoma" pitchFamily="34" charset="0"/>
        </a:defRPr>
      </a:lvl8pPr>
      <a:lvl9pPr marL="1828800" algn="l" defTabSz="708025" rtl="0" eaLnBrk="0" fontAlgn="base" hangingPunct="0">
        <a:spcBef>
          <a:spcPct val="0"/>
        </a:spcBef>
        <a:spcAft>
          <a:spcPct val="0"/>
        </a:spcAft>
        <a:defRPr sz="2200">
          <a:solidFill>
            <a:schemeClr val="tx1"/>
          </a:solidFill>
          <a:latin typeface="Tahoma" pitchFamily="34" charset="0"/>
        </a:defRPr>
      </a:lvl9pPr>
    </p:titleStyle>
    <p:bodyStyle>
      <a:lvl1pPr marL="317500" indent="-317500" algn="l" defTabSz="708025" rtl="0" eaLnBrk="0" fontAlgn="base" hangingPunct="0">
        <a:spcBef>
          <a:spcPct val="40000"/>
        </a:spcBef>
        <a:spcAft>
          <a:spcPct val="0"/>
        </a:spcAft>
        <a:buClr>
          <a:srgbClr val="FF3517"/>
        </a:buClr>
        <a:buSzPct val="140000"/>
        <a:buChar char="•"/>
        <a:defRPr sz="2000">
          <a:solidFill>
            <a:schemeClr val="tx1"/>
          </a:solidFill>
          <a:latin typeface="+mn-lt"/>
          <a:ea typeface="+mn-ea"/>
          <a:cs typeface="+mn-cs"/>
        </a:defRPr>
      </a:lvl1pPr>
      <a:lvl2pPr marL="688975" indent="-231775" algn="l" defTabSz="708025" rtl="0" eaLnBrk="0" fontAlgn="base" hangingPunct="0">
        <a:spcBef>
          <a:spcPct val="20000"/>
        </a:spcBef>
        <a:spcAft>
          <a:spcPct val="0"/>
        </a:spcAft>
        <a:buClr>
          <a:schemeClr val="tx1"/>
        </a:buClr>
        <a:buSzPct val="120000"/>
        <a:buChar char="•"/>
        <a:defRPr>
          <a:solidFill>
            <a:schemeClr val="tx1"/>
          </a:solidFill>
          <a:latin typeface="+mn-lt"/>
        </a:defRPr>
      </a:lvl2pPr>
      <a:lvl3pPr marL="1060450" indent="-212725" algn="l" defTabSz="708025" rtl="0" eaLnBrk="0" fontAlgn="base" hangingPunct="0">
        <a:spcBef>
          <a:spcPct val="20000"/>
        </a:spcBef>
        <a:spcAft>
          <a:spcPct val="0"/>
        </a:spcAft>
        <a:buClr>
          <a:srgbClr val="FF3517"/>
        </a:buClr>
        <a:buSzPct val="68000"/>
        <a:buFont typeface="Wingdings" pitchFamily="2" charset="2"/>
        <a:buChar char="n"/>
        <a:defRPr sz="1700">
          <a:solidFill>
            <a:schemeClr val="tx1"/>
          </a:solidFill>
          <a:latin typeface="+mn-lt"/>
        </a:defRPr>
      </a:lvl3pPr>
      <a:lvl4pPr marL="1484313" indent="-211138" algn="l" defTabSz="708025" rtl="0" eaLnBrk="0" fontAlgn="base" hangingPunct="0">
        <a:spcBef>
          <a:spcPct val="20000"/>
        </a:spcBef>
        <a:spcAft>
          <a:spcPct val="0"/>
        </a:spcAft>
        <a:buClr>
          <a:srgbClr val="FF3517"/>
        </a:buClr>
        <a:buSzPct val="50000"/>
        <a:buFont typeface="Wingdings" pitchFamily="2" charset="2"/>
        <a:buChar char="n"/>
        <a:defRPr sz="1500">
          <a:solidFill>
            <a:schemeClr val="tx1"/>
          </a:solidFill>
          <a:latin typeface="+mn-lt"/>
        </a:defRPr>
      </a:lvl4pPr>
      <a:lvl5pPr marL="1909763" indent="-212725" algn="l" defTabSz="708025" rtl="0" eaLnBrk="0" fontAlgn="base" hangingPunct="0">
        <a:spcBef>
          <a:spcPct val="20000"/>
        </a:spcBef>
        <a:spcAft>
          <a:spcPct val="0"/>
        </a:spcAft>
        <a:buSzPct val="50000"/>
        <a:buFont typeface="Wingdings" pitchFamily="2" charset="2"/>
        <a:buChar char="n"/>
        <a:defRPr sz="1300">
          <a:solidFill>
            <a:schemeClr val="tx1"/>
          </a:solidFill>
          <a:latin typeface="+mn-lt"/>
        </a:defRPr>
      </a:lvl5pPr>
      <a:lvl6pPr marL="2366963" indent="-212725" algn="l" defTabSz="708025" rtl="0" eaLnBrk="0" fontAlgn="base" hangingPunct="0">
        <a:spcBef>
          <a:spcPct val="20000"/>
        </a:spcBef>
        <a:spcAft>
          <a:spcPct val="0"/>
        </a:spcAft>
        <a:buSzPct val="50000"/>
        <a:buFont typeface="Wingdings" pitchFamily="2" charset="2"/>
        <a:buChar char="n"/>
        <a:defRPr sz="1300">
          <a:solidFill>
            <a:schemeClr val="tx1"/>
          </a:solidFill>
          <a:latin typeface="+mn-lt"/>
        </a:defRPr>
      </a:lvl6pPr>
      <a:lvl7pPr marL="2824163" indent="-212725" algn="l" defTabSz="708025" rtl="0" eaLnBrk="0" fontAlgn="base" hangingPunct="0">
        <a:spcBef>
          <a:spcPct val="20000"/>
        </a:spcBef>
        <a:spcAft>
          <a:spcPct val="0"/>
        </a:spcAft>
        <a:buSzPct val="50000"/>
        <a:buFont typeface="Wingdings" pitchFamily="2" charset="2"/>
        <a:buChar char="n"/>
        <a:defRPr sz="1300">
          <a:solidFill>
            <a:schemeClr val="tx1"/>
          </a:solidFill>
          <a:latin typeface="+mn-lt"/>
        </a:defRPr>
      </a:lvl7pPr>
      <a:lvl8pPr marL="3281363" indent="-212725" algn="l" defTabSz="708025" rtl="0" eaLnBrk="0" fontAlgn="base" hangingPunct="0">
        <a:spcBef>
          <a:spcPct val="20000"/>
        </a:spcBef>
        <a:spcAft>
          <a:spcPct val="0"/>
        </a:spcAft>
        <a:buSzPct val="50000"/>
        <a:buFont typeface="Wingdings" pitchFamily="2" charset="2"/>
        <a:buChar char="n"/>
        <a:defRPr sz="1300">
          <a:solidFill>
            <a:schemeClr val="tx1"/>
          </a:solidFill>
          <a:latin typeface="+mn-lt"/>
        </a:defRPr>
      </a:lvl8pPr>
      <a:lvl9pPr marL="3738563" indent="-212725" algn="l" defTabSz="708025" rtl="0" eaLnBrk="0" fontAlgn="base" hangingPunct="0">
        <a:spcBef>
          <a:spcPct val="20000"/>
        </a:spcBef>
        <a:spcAft>
          <a:spcPct val="0"/>
        </a:spcAft>
        <a:buSzPct val="50000"/>
        <a:buFont typeface="Wingdings" pitchFamily="2" charset="2"/>
        <a:buChar char="n"/>
        <a:defRPr sz="13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wmf"/><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697348" name="Text Box 4"/>
          <p:cNvSpPr txBox="1">
            <a:spLocks noChangeArrowheads="1"/>
          </p:cNvSpPr>
          <p:nvPr/>
        </p:nvSpPr>
        <p:spPr bwMode="auto">
          <a:xfrm>
            <a:off x="611188" y="1928802"/>
            <a:ext cx="7921625" cy="3024188"/>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IKEv2-based VPNs using strongSwan</a:t>
            </a:r>
            <a:endParaRPr lang="de-CH" sz="4400" dirty="0"/>
          </a:p>
          <a:p>
            <a:pPr algn="ctr">
              <a:spcBef>
                <a:spcPts val="3600"/>
              </a:spcBef>
              <a:buClrTx/>
              <a:buSzTx/>
              <a:buFontTx/>
              <a:buNone/>
            </a:pPr>
            <a:r>
              <a:rPr lang="de-CH" sz="2400" dirty="0">
                <a:solidFill>
                  <a:srgbClr val="005B99"/>
                </a:solidFill>
              </a:rPr>
              <a:t>Prof. Dr. Andreas Steffen</a:t>
            </a:r>
          </a:p>
          <a:p>
            <a:pPr algn="ctr">
              <a:spcBef>
                <a:spcPts val="1500"/>
              </a:spcBef>
              <a:buClrTx/>
              <a:buSzTx/>
              <a:buFontTx/>
              <a:buNone/>
            </a:pPr>
            <a:r>
              <a:rPr lang="de-CH" sz="2400" dirty="0" err="1"/>
              <a:t>andreas.steffen@strongswan.org</a:t>
            </a:r>
            <a:endParaRPr lang="de-CH" sz="2400" dirty="0"/>
          </a:p>
        </p:txBody>
      </p:sp>
      <p:sp>
        <p:nvSpPr>
          <p:cNvPr id="697350" name="Rectangle 6"/>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697359" name="Picture 15"/>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pic>
        <p:nvPicPr>
          <p:cNvPr id="7"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IVEv1 versus IKEv2</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r>
              <a:rPr lang="de-DE"/>
              <a:t>Internet Key Exchange – IKEv1 Main Mode</a:t>
            </a:r>
          </a:p>
        </p:txBody>
      </p:sp>
      <p:grpSp>
        <p:nvGrpSpPr>
          <p:cNvPr id="824327" name="Group 7"/>
          <p:cNvGrpSpPr>
            <a:grpSpLocks/>
          </p:cNvGrpSpPr>
          <p:nvPr/>
        </p:nvGrpSpPr>
        <p:grpSpPr bwMode="auto">
          <a:xfrm>
            <a:off x="3733800" y="3657600"/>
            <a:ext cx="4572000" cy="609600"/>
            <a:chOff x="2400" y="2400"/>
            <a:chExt cx="2880" cy="384"/>
          </a:xfrm>
        </p:grpSpPr>
        <p:sp>
          <p:nvSpPr>
            <p:cNvPr id="824328" name="Rectangle 8"/>
            <p:cNvSpPr>
              <a:spLocks noChangeArrowheads="1"/>
            </p:cNvSpPr>
            <p:nvPr/>
          </p:nvSpPr>
          <p:spPr bwMode="auto">
            <a:xfrm>
              <a:off x="3456" y="2400"/>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4329" name="Rectangle 9"/>
            <p:cNvSpPr>
              <a:spLocks noChangeArrowheads="1"/>
            </p:cNvSpPr>
            <p:nvPr/>
          </p:nvSpPr>
          <p:spPr bwMode="auto">
            <a:xfrm>
              <a:off x="4080" y="2400"/>
              <a:ext cx="816"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DH Key</a:t>
              </a:r>
              <a:br>
                <a:rPr lang="de-DE" sz="1800"/>
              </a:br>
              <a:r>
                <a:rPr lang="de-DE" sz="1800"/>
                <a:t>Exchange</a:t>
              </a:r>
            </a:p>
          </p:txBody>
        </p:sp>
        <p:sp>
          <p:nvSpPr>
            <p:cNvPr id="824330" name="Rectangle 10"/>
            <p:cNvSpPr>
              <a:spLocks noChangeArrowheads="1"/>
            </p:cNvSpPr>
            <p:nvPr/>
          </p:nvSpPr>
          <p:spPr bwMode="auto">
            <a:xfrm>
              <a:off x="4896" y="2400"/>
              <a:ext cx="38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N</a:t>
              </a:r>
              <a:r>
                <a:rPr lang="de-DE" sz="2400" baseline="-25000"/>
                <a:t>r</a:t>
              </a:r>
            </a:p>
          </p:txBody>
        </p:sp>
        <p:sp>
          <p:nvSpPr>
            <p:cNvPr id="824331" name="Line 11"/>
            <p:cNvSpPr>
              <a:spLocks noChangeShapeType="1"/>
            </p:cNvSpPr>
            <p:nvPr/>
          </p:nvSpPr>
          <p:spPr bwMode="auto">
            <a:xfrm>
              <a:off x="2400" y="2592"/>
              <a:ext cx="912" cy="0"/>
            </a:xfrm>
            <a:prstGeom prst="line">
              <a:avLst/>
            </a:prstGeom>
            <a:noFill/>
            <a:ln w="57150">
              <a:solidFill>
                <a:srgbClr val="FF0000"/>
              </a:solidFill>
              <a:round/>
              <a:headEnd type="triangle" w="med" len="med"/>
              <a:tailEnd/>
            </a:ln>
            <a:effectLst/>
          </p:spPr>
          <p:txBody>
            <a:bodyPr wrap="none" lIns="85725" tIns="42862" rIns="85725" bIns="42862" anchor="ctr"/>
            <a:lstStyle/>
            <a:p>
              <a:endParaRPr lang="de-CH"/>
            </a:p>
          </p:txBody>
        </p:sp>
        <p:sp>
          <p:nvSpPr>
            <p:cNvPr id="824332" name="Oval 12"/>
            <p:cNvSpPr>
              <a:spLocks noChangeArrowheads="1"/>
            </p:cNvSpPr>
            <p:nvPr/>
          </p:nvSpPr>
          <p:spPr bwMode="auto">
            <a:xfrm>
              <a:off x="2784" y="2496"/>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4</a:t>
              </a:r>
            </a:p>
          </p:txBody>
        </p:sp>
      </p:grpSp>
      <p:grpSp>
        <p:nvGrpSpPr>
          <p:cNvPr id="824333" name="Group 13"/>
          <p:cNvGrpSpPr>
            <a:grpSpLocks/>
          </p:cNvGrpSpPr>
          <p:nvPr/>
        </p:nvGrpSpPr>
        <p:grpSpPr bwMode="auto">
          <a:xfrm>
            <a:off x="685800" y="2971800"/>
            <a:ext cx="4648200" cy="609600"/>
            <a:chOff x="480" y="1968"/>
            <a:chExt cx="2928" cy="384"/>
          </a:xfrm>
        </p:grpSpPr>
        <p:sp>
          <p:nvSpPr>
            <p:cNvPr id="824334" name="Line 14"/>
            <p:cNvSpPr>
              <a:spLocks noChangeShapeType="1"/>
            </p:cNvSpPr>
            <p:nvPr/>
          </p:nvSpPr>
          <p:spPr bwMode="auto">
            <a:xfrm>
              <a:off x="2448" y="2160"/>
              <a:ext cx="960" cy="0"/>
            </a:xfrm>
            <a:prstGeom prst="line">
              <a:avLst/>
            </a:prstGeom>
            <a:noFill/>
            <a:ln w="57150">
              <a:solidFill>
                <a:srgbClr val="FF0000"/>
              </a:solidFill>
              <a:round/>
              <a:headEnd/>
              <a:tailEnd type="triangle" w="med" len="med"/>
            </a:ln>
            <a:effectLst/>
          </p:spPr>
          <p:txBody>
            <a:bodyPr wrap="none" lIns="85725" tIns="42862" rIns="85725" bIns="42862" anchor="ctr"/>
            <a:lstStyle/>
            <a:p>
              <a:endParaRPr lang="de-CH"/>
            </a:p>
          </p:txBody>
        </p:sp>
        <p:sp>
          <p:nvSpPr>
            <p:cNvPr id="824335" name="Oval 15"/>
            <p:cNvSpPr>
              <a:spLocks noChangeArrowheads="1"/>
            </p:cNvSpPr>
            <p:nvPr/>
          </p:nvSpPr>
          <p:spPr bwMode="auto">
            <a:xfrm>
              <a:off x="2784" y="2064"/>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3</a:t>
              </a:r>
            </a:p>
          </p:txBody>
        </p:sp>
        <p:sp>
          <p:nvSpPr>
            <p:cNvPr id="824336" name="Rectangle 16"/>
            <p:cNvSpPr>
              <a:spLocks noChangeArrowheads="1"/>
            </p:cNvSpPr>
            <p:nvPr/>
          </p:nvSpPr>
          <p:spPr bwMode="auto">
            <a:xfrm>
              <a:off x="480" y="1968"/>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4337" name="Rectangle 17"/>
            <p:cNvSpPr>
              <a:spLocks noChangeArrowheads="1"/>
            </p:cNvSpPr>
            <p:nvPr/>
          </p:nvSpPr>
          <p:spPr bwMode="auto">
            <a:xfrm>
              <a:off x="1104" y="1968"/>
              <a:ext cx="864"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DH Key</a:t>
              </a:r>
              <a:br>
                <a:rPr lang="de-DE" sz="1800"/>
              </a:br>
              <a:r>
                <a:rPr lang="de-DE" sz="1800"/>
                <a:t>Exchange</a:t>
              </a:r>
            </a:p>
          </p:txBody>
        </p:sp>
        <p:sp>
          <p:nvSpPr>
            <p:cNvPr id="824338" name="Rectangle 18"/>
            <p:cNvSpPr>
              <a:spLocks noChangeArrowheads="1"/>
            </p:cNvSpPr>
            <p:nvPr/>
          </p:nvSpPr>
          <p:spPr bwMode="auto">
            <a:xfrm>
              <a:off x="1968" y="1968"/>
              <a:ext cx="38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N</a:t>
              </a:r>
              <a:r>
                <a:rPr lang="de-DE" sz="2400" baseline="-25000"/>
                <a:t>i</a:t>
              </a:r>
            </a:p>
          </p:txBody>
        </p:sp>
      </p:grpSp>
      <p:grpSp>
        <p:nvGrpSpPr>
          <p:cNvPr id="824339" name="Group 19"/>
          <p:cNvGrpSpPr>
            <a:grpSpLocks/>
          </p:cNvGrpSpPr>
          <p:nvPr/>
        </p:nvGrpSpPr>
        <p:grpSpPr bwMode="auto">
          <a:xfrm>
            <a:off x="685800" y="1600200"/>
            <a:ext cx="4648200" cy="609600"/>
            <a:chOff x="480" y="1104"/>
            <a:chExt cx="2928" cy="384"/>
          </a:xfrm>
        </p:grpSpPr>
        <p:sp>
          <p:nvSpPr>
            <p:cNvPr id="824340" name="Rectangle 20"/>
            <p:cNvSpPr>
              <a:spLocks noChangeArrowheads="1"/>
            </p:cNvSpPr>
            <p:nvPr/>
          </p:nvSpPr>
          <p:spPr bwMode="auto">
            <a:xfrm>
              <a:off x="480" y="1104"/>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4341" name="Rectangle 21"/>
            <p:cNvSpPr>
              <a:spLocks noChangeArrowheads="1"/>
            </p:cNvSpPr>
            <p:nvPr/>
          </p:nvSpPr>
          <p:spPr bwMode="auto">
            <a:xfrm>
              <a:off x="1104" y="1104"/>
              <a:ext cx="864" cy="384"/>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ISAKMP SA</a:t>
              </a:r>
              <a:br>
                <a:rPr lang="de-DE" sz="1800"/>
              </a:br>
              <a:r>
                <a:rPr lang="de-DE" sz="1800"/>
                <a:t>Proposal</a:t>
              </a:r>
            </a:p>
          </p:txBody>
        </p:sp>
        <p:sp>
          <p:nvSpPr>
            <p:cNvPr id="824342" name="Line 22"/>
            <p:cNvSpPr>
              <a:spLocks noChangeShapeType="1"/>
            </p:cNvSpPr>
            <p:nvPr/>
          </p:nvSpPr>
          <p:spPr bwMode="auto">
            <a:xfrm>
              <a:off x="2448" y="1296"/>
              <a:ext cx="960" cy="0"/>
            </a:xfrm>
            <a:prstGeom prst="line">
              <a:avLst/>
            </a:prstGeom>
            <a:noFill/>
            <a:ln w="57150">
              <a:solidFill>
                <a:srgbClr val="FF0000"/>
              </a:solidFill>
              <a:round/>
              <a:headEnd/>
              <a:tailEnd type="triangle" w="med" len="med"/>
            </a:ln>
            <a:effectLst/>
          </p:spPr>
          <p:txBody>
            <a:bodyPr wrap="none" lIns="85725" tIns="42862" rIns="85725" bIns="42862" anchor="ctr"/>
            <a:lstStyle/>
            <a:p>
              <a:endParaRPr lang="de-CH"/>
            </a:p>
          </p:txBody>
        </p:sp>
        <p:sp>
          <p:nvSpPr>
            <p:cNvPr id="824343" name="Oval 23"/>
            <p:cNvSpPr>
              <a:spLocks noChangeArrowheads="1"/>
            </p:cNvSpPr>
            <p:nvPr/>
          </p:nvSpPr>
          <p:spPr bwMode="auto">
            <a:xfrm>
              <a:off x="2784" y="1200"/>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1</a:t>
              </a:r>
            </a:p>
          </p:txBody>
        </p:sp>
      </p:grpSp>
      <p:grpSp>
        <p:nvGrpSpPr>
          <p:cNvPr id="824344" name="Group 24"/>
          <p:cNvGrpSpPr>
            <a:grpSpLocks/>
          </p:cNvGrpSpPr>
          <p:nvPr/>
        </p:nvGrpSpPr>
        <p:grpSpPr bwMode="auto">
          <a:xfrm>
            <a:off x="3733800" y="2286000"/>
            <a:ext cx="4038600" cy="609600"/>
            <a:chOff x="2400" y="1536"/>
            <a:chExt cx="2544" cy="384"/>
          </a:xfrm>
        </p:grpSpPr>
        <p:sp>
          <p:nvSpPr>
            <p:cNvPr id="824345" name="Rectangle 25"/>
            <p:cNvSpPr>
              <a:spLocks noChangeArrowheads="1"/>
            </p:cNvSpPr>
            <p:nvPr/>
          </p:nvSpPr>
          <p:spPr bwMode="auto">
            <a:xfrm>
              <a:off x="3456" y="1536"/>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4346" name="Rectangle 26"/>
            <p:cNvSpPr>
              <a:spLocks noChangeArrowheads="1"/>
            </p:cNvSpPr>
            <p:nvPr/>
          </p:nvSpPr>
          <p:spPr bwMode="auto">
            <a:xfrm>
              <a:off x="4080" y="1536"/>
              <a:ext cx="864" cy="384"/>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ISAKMP SA</a:t>
              </a:r>
              <a:br>
                <a:rPr lang="de-DE" sz="1800"/>
              </a:br>
              <a:r>
                <a:rPr lang="de-DE" sz="1800"/>
                <a:t>Response</a:t>
              </a:r>
            </a:p>
          </p:txBody>
        </p:sp>
        <p:sp>
          <p:nvSpPr>
            <p:cNvPr id="824347" name="Line 27"/>
            <p:cNvSpPr>
              <a:spLocks noChangeShapeType="1"/>
            </p:cNvSpPr>
            <p:nvPr/>
          </p:nvSpPr>
          <p:spPr bwMode="auto">
            <a:xfrm>
              <a:off x="2400" y="1728"/>
              <a:ext cx="960" cy="0"/>
            </a:xfrm>
            <a:prstGeom prst="line">
              <a:avLst/>
            </a:prstGeom>
            <a:noFill/>
            <a:ln w="57150">
              <a:solidFill>
                <a:srgbClr val="FF0000"/>
              </a:solidFill>
              <a:round/>
              <a:headEnd type="triangle" w="med" len="med"/>
              <a:tailEnd/>
            </a:ln>
            <a:effectLst/>
          </p:spPr>
          <p:txBody>
            <a:bodyPr wrap="none" lIns="85725" tIns="42862" rIns="85725" bIns="42862" anchor="ctr"/>
            <a:lstStyle/>
            <a:p>
              <a:endParaRPr lang="de-CH"/>
            </a:p>
          </p:txBody>
        </p:sp>
        <p:sp>
          <p:nvSpPr>
            <p:cNvPr id="824348" name="Oval 28"/>
            <p:cNvSpPr>
              <a:spLocks noChangeArrowheads="1"/>
            </p:cNvSpPr>
            <p:nvPr/>
          </p:nvSpPr>
          <p:spPr bwMode="auto">
            <a:xfrm>
              <a:off x="2784" y="1632"/>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2</a:t>
              </a:r>
            </a:p>
          </p:txBody>
        </p:sp>
      </p:grpSp>
      <p:grpSp>
        <p:nvGrpSpPr>
          <p:cNvPr id="824349" name="Group 29"/>
          <p:cNvGrpSpPr>
            <a:grpSpLocks/>
          </p:cNvGrpSpPr>
          <p:nvPr/>
        </p:nvGrpSpPr>
        <p:grpSpPr bwMode="auto">
          <a:xfrm>
            <a:off x="685800" y="3962400"/>
            <a:ext cx="4648200" cy="990600"/>
            <a:chOff x="480" y="2592"/>
            <a:chExt cx="2928" cy="624"/>
          </a:xfrm>
        </p:grpSpPr>
        <p:sp>
          <p:nvSpPr>
            <p:cNvPr id="824350" name="Line 30"/>
            <p:cNvSpPr>
              <a:spLocks noChangeShapeType="1"/>
            </p:cNvSpPr>
            <p:nvPr/>
          </p:nvSpPr>
          <p:spPr bwMode="auto">
            <a:xfrm>
              <a:off x="2448" y="3024"/>
              <a:ext cx="960" cy="0"/>
            </a:xfrm>
            <a:prstGeom prst="line">
              <a:avLst/>
            </a:prstGeom>
            <a:noFill/>
            <a:ln w="57150">
              <a:solidFill>
                <a:srgbClr val="FF0000"/>
              </a:solidFill>
              <a:round/>
              <a:headEnd/>
              <a:tailEnd type="triangle" w="med" len="med"/>
            </a:ln>
            <a:effectLst/>
          </p:spPr>
          <p:txBody>
            <a:bodyPr wrap="none" lIns="85725" tIns="42862" rIns="85725" bIns="42862" anchor="ctr"/>
            <a:lstStyle/>
            <a:p>
              <a:endParaRPr lang="de-CH"/>
            </a:p>
          </p:txBody>
        </p:sp>
        <p:sp>
          <p:nvSpPr>
            <p:cNvPr id="824351" name="Oval 31"/>
            <p:cNvSpPr>
              <a:spLocks noChangeArrowheads="1"/>
            </p:cNvSpPr>
            <p:nvPr/>
          </p:nvSpPr>
          <p:spPr bwMode="auto">
            <a:xfrm>
              <a:off x="2784" y="2928"/>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5</a:t>
              </a:r>
            </a:p>
          </p:txBody>
        </p:sp>
        <p:sp>
          <p:nvSpPr>
            <p:cNvPr id="824352" name="Rectangle 32"/>
            <p:cNvSpPr>
              <a:spLocks noChangeArrowheads="1"/>
            </p:cNvSpPr>
            <p:nvPr/>
          </p:nvSpPr>
          <p:spPr bwMode="auto">
            <a:xfrm>
              <a:off x="480" y="2832"/>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p>
          </p:txBody>
        </p:sp>
        <p:sp>
          <p:nvSpPr>
            <p:cNvPr id="824353" name="Text Box 33"/>
            <p:cNvSpPr txBox="1">
              <a:spLocks noChangeArrowheads="1"/>
            </p:cNvSpPr>
            <p:nvPr/>
          </p:nvSpPr>
          <p:spPr bwMode="auto">
            <a:xfrm>
              <a:off x="1296" y="2592"/>
              <a:ext cx="816" cy="227"/>
            </a:xfrm>
            <a:prstGeom prst="rect">
              <a:avLst/>
            </a:prstGeom>
            <a:solidFill>
              <a:schemeClr val="bg1"/>
            </a:solid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0033CC"/>
                  </a:solidFill>
                </a:rPr>
                <a:t>encrypted</a:t>
              </a:r>
            </a:p>
          </p:txBody>
        </p:sp>
        <p:sp>
          <p:nvSpPr>
            <p:cNvPr id="824354" name="Rectangle 34" descr="5%"/>
            <p:cNvSpPr>
              <a:spLocks noChangeArrowheads="1"/>
            </p:cNvSpPr>
            <p:nvPr/>
          </p:nvSpPr>
          <p:spPr bwMode="auto">
            <a:xfrm>
              <a:off x="1104" y="2832"/>
              <a:ext cx="384" cy="384"/>
            </a:xfrm>
            <a:prstGeom prst="rect">
              <a:avLst/>
            </a:prstGeom>
            <a:pattFill prst="pct5">
              <a:fgClr>
                <a:srgbClr val="0033CC"/>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ID</a:t>
              </a:r>
              <a:r>
                <a:rPr lang="de-DE" sz="2400" baseline="-25000"/>
                <a:t>i</a:t>
              </a:r>
              <a:endParaRPr lang="de-DE"/>
            </a:p>
          </p:txBody>
        </p:sp>
        <p:sp>
          <p:nvSpPr>
            <p:cNvPr id="824355" name="Rectangle 35" descr="5%"/>
            <p:cNvSpPr>
              <a:spLocks noChangeArrowheads="1"/>
            </p:cNvSpPr>
            <p:nvPr/>
          </p:nvSpPr>
          <p:spPr bwMode="auto">
            <a:xfrm>
              <a:off x="1488" y="2832"/>
              <a:ext cx="432" cy="384"/>
            </a:xfrm>
            <a:prstGeom prst="rect">
              <a:avLst/>
            </a:prstGeom>
            <a:pattFill prst="pct5">
              <a:fgClr>
                <a:schemeClr val="tx1"/>
              </a:fgClr>
              <a:bgClr>
                <a:srgbClr val="A3FBB8"/>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Cert</a:t>
              </a:r>
              <a:r>
                <a:rPr lang="de-DE" sz="2400" baseline="-25000"/>
                <a:t>i</a:t>
              </a:r>
              <a:endParaRPr lang="de-DE"/>
            </a:p>
          </p:txBody>
        </p:sp>
        <p:sp>
          <p:nvSpPr>
            <p:cNvPr id="824356" name="Rectangle 36" descr="5%"/>
            <p:cNvSpPr>
              <a:spLocks noChangeArrowheads="1"/>
            </p:cNvSpPr>
            <p:nvPr/>
          </p:nvSpPr>
          <p:spPr bwMode="auto">
            <a:xfrm>
              <a:off x="1920" y="2832"/>
              <a:ext cx="432" cy="384"/>
            </a:xfrm>
            <a:prstGeom prst="rect">
              <a:avLst/>
            </a:prstGeom>
            <a:pattFill prst="pct5">
              <a:fgClr>
                <a:srgbClr val="0033CC"/>
              </a:fgClr>
              <a:bgClr>
                <a:schemeClr val="accent1"/>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Sig</a:t>
              </a:r>
              <a:r>
                <a:rPr lang="de-DE" sz="2400" baseline="-25000"/>
                <a:t>i</a:t>
              </a:r>
            </a:p>
          </p:txBody>
        </p:sp>
      </p:grpSp>
      <p:grpSp>
        <p:nvGrpSpPr>
          <p:cNvPr id="824357" name="Group 37"/>
          <p:cNvGrpSpPr>
            <a:grpSpLocks/>
          </p:cNvGrpSpPr>
          <p:nvPr/>
        </p:nvGrpSpPr>
        <p:grpSpPr bwMode="auto">
          <a:xfrm>
            <a:off x="3733800" y="4648200"/>
            <a:ext cx="4648200" cy="990600"/>
            <a:chOff x="2400" y="3024"/>
            <a:chExt cx="2928" cy="624"/>
          </a:xfrm>
        </p:grpSpPr>
        <p:sp>
          <p:nvSpPr>
            <p:cNvPr id="824358" name="Line 38"/>
            <p:cNvSpPr>
              <a:spLocks noChangeShapeType="1"/>
            </p:cNvSpPr>
            <p:nvPr/>
          </p:nvSpPr>
          <p:spPr bwMode="auto">
            <a:xfrm>
              <a:off x="2400" y="3456"/>
              <a:ext cx="960" cy="0"/>
            </a:xfrm>
            <a:prstGeom prst="line">
              <a:avLst/>
            </a:prstGeom>
            <a:noFill/>
            <a:ln w="57150">
              <a:solidFill>
                <a:srgbClr val="FF0000"/>
              </a:solidFill>
              <a:round/>
              <a:headEnd type="triangle" w="med" len="med"/>
              <a:tailEnd/>
            </a:ln>
            <a:effectLst/>
          </p:spPr>
          <p:txBody>
            <a:bodyPr wrap="none" lIns="85725" tIns="42862" rIns="85725" bIns="42862" anchor="ctr"/>
            <a:lstStyle/>
            <a:p>
              <a:endParaRPr lang="de-CH"/>
            </a:p>
          </p:txBody>
        </p:sp>
        <p:sp>
          <p:nvSpPr>
            <p:cNvPr id="824359" name="Text Box 39"/>
            <p:cNvSpPr txBox="1">
              <a:spLocks noChangeArrowheads="1"/>
            </p:cNvSpPr>
            <p:nvPr/>
          </p:nvSpPr>
          <p:spPr bwMode="auto">
            <a:xfrm>
              <a:off x="4224" y="3024"/>
              <a:ext cx="816" cy="227"/>
            </a:xfrm>
            <a:prstGeom prst="rect">
              <a:avLst/>
            </a:prstGeom>
            <a:solidFill>
              <a:schemeClr val="bg1"/>
            </a:solid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0033CC"/>
                  </a:solidFill>
                </a:rPr>
                <a:t>encrypted</a:t>
              </a:r>
            </a:p>
          </p:txBody>
        </p:sp>
        <p:sp>
          <p:nvSpPr>
            <p:cNvPr id="824360" name="Rectangle 40"/>
            <p:cNvSpPr>
              <a:spLocks noChangeArrowheads="1"/>
            </p:cNvSpPr>
            <p:nvPr/>
          </p:nvSpPr>
          <p:spPr bwMode="auto">
            <a:xfrm>
              <a:off x="3456" y="3264"/>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4361" name="Oval 41"/>
            <p:cNvSpPr>
              <a:spLocks noChangeArrowheads="1"/>
            </p:cNvSpPr>
            <p:nvPr/>
          </p:nvSpPr>
          <p:spPr bwMode="auto">
            <a:xfrm>
              <a:off x="2784" y="3360"/>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6</a:t>
              </a:r>
            </a:p>
          </p:txBody>
        </p:sp>
        <p:sp>
          <p:nvSpPr>
            <p:cNvPr id="824362" name="Rectangle 42" descr="5%"/>
            <p:cNvSpPr>
              <a:spLocks noChangeArrowheads="1"/>
            </p:cNvSpPr>
            <p:nvPr/>
          </p:nvSpPr>
          <p:spPr bwMode="auto">
            <a:xfrm>
              <a:off x="4080" y="3264"/>
              <a:ext cx="384" cy="384"/>
            </a:xfrm>
            <a:prstGeom prst="rect">
              <a:avLst/>
            </a:prstGeom>
            <a:pattFill prst="pct5">
              <a:fgClr>
                <a:srgbClr val="0033CC"/>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ID</a:t>
              </a:r>
              <a:r>
                <a:rPr lang="de-DE" sz="2400" baseline="-25000"/>
                <a:t>r</a:t>
              </a:r>
              <a:endParaRPr lang="de-DE"/>
            </a:p>
          </p:txBody>
        </p:sp>
        <p:sp>
          <p:nvSpPr>
            <p:cNvPr id="824363" name="Rectangle 43" descr="5%"/>
            <p:cNvSpPr>
              <a:spLocks noChangeArrowheads="1"/>
            </p:cNvSpPr>
            <p:nvPr/>
          </p:nvSpPr>
          <p:spPr bwMode="auto">
            <a:xfrm>
              <a:off x="4464" y="3264"/>
              <a:ext cx="432" cy="384"/>
            </a:xfrm>
            <a:prstGeom prst="rect">
              <a:avLst/>
            </a:prstGeom>
            <a:pattFill prst="pct5">
              <a:fgClr>
                <a:schemeClr val="tx1"/>
              </a:fgClr>
              <a:bgClr>
                <a:srgbClr val="A3FBB8"/>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Cert</a:t>
              </a:r>
              <a:r>
                <a:rPr lang="de-DE" sz="2400" baseline="-25000"/>
                <a:t>r</a:t>
              </a:r>
              <a:endParaRPr lang="de-DE"/>
            </a:p>
          </p:txBody>
        </p:sp>
        <p:sp>
          <p:nvSpPr>
            <p:cNvPr id="824364" name="Rectangle 44" descr="5%"/>
            <p:cNvSpPr>
              <a:spLocks noChangeArrowheads="1"/>
            </p:cNvSpPr>
            <p:nvPr/>
          </p:nvSpPr>
          <p:spPr bwMode="auto">
            <a:xfrm>
              <a:off x="4896" y="3264"/>
              <a:ext cx="432" cy="384"/>
            </a:xfrm>
            <a:prstGeom prst="rect">
              <a:avLst/>
            </a:prstGeom>
            <a:pattFill prst="pct5">
              <a:fgClr>
                <a:srgbClr val="0033CC"/>
              </a:fgClr>
              <a:bgClr>
                <a:schemeClr val="accent1"/>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Sig</a:t>
              </a:r>
              <a:r>
                <a:rPr lang="de-DE" sz="2400" baseline="-25000"/>
                <a:t>r</a:t>
              </a:r>
            </a:p>
          </p:txBody>
        </p:sp>
      </p:grpSp>
      <p:sp>
        <p:nvSpPr>
          <p:cNvPr id="824365" name="Rectangle 45"/>
          <p:cNvSpPr>
            <a:spLocks noChangeArrowheads="1"/>
          </p:cNvSpPr>
          <p:nvPr/>
        </p:nvSpPr>
        <p:spPr bwMode="auto">
          <a:xfrm>
            <a:off x="539750" y="5651500"/>
            <a:ext cx="5478463" cy="801688"/>
          </a:xfrm>
          <a:prstGeom prst="rect">
            <a:avLst/>
          </a:prstGeom>
          <a:noFill/>
          <a:ln w="12700">
            <a:noFill/>
            <a:miter lim="800000"/>
            <a:headEnd/>
            <a:tailEnd/>
          </a:ln>
          <a:effectLst/>
        </p:spPr>
        <p:txBody>
          <a:bodyPr lIns="85725" tIns="42862" rIns="85725" bIns="42862"/>
          <a:lstStyle/>
          <a:p>
            <a:pPr marL="317500" indent="-317500" defTabSz="708025">
              <a:spcBef>
                <a:spcPct val="20000"/>
              </a:spcBef>
              <a:buClr>
                <a:srgbClr val="FF0000"/>
              </a:buClr>
              <a:buSzPct val="140000"/>
              <a:buFontTx/>
              <a:buChar char="•"/>
            </a:pPr>
            <a:r>
              <a:rPr lang="de-DE" dirty="0"/>
              <a:t>IKEv1 Quick Mode – another three </a:t>
            </a:r>
            <a:br>
              <a:rPr lang="de-DE" dirty="0"/>
            </a:br>
            <a:r>
              <a:rPr lang="de-DE" dirty="0"/>
              <a:t>messages to negotiate traffic selectors</a:t>
            </a:r>
            <a:endParaRPr lang="de-DE" dirty="0">
              <a:solidFill>
                <a:srgbClr val="FF0000"/>
              </a:solidFill>
            </a:endParaRPr>
          </a:p>
        </p:txBody>
      </p:sp>
      <p:sp>
        <p:nvSpPr>
          <p:cNvPr id="824366" name="Rectangle 46"/>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grpSp>
        <p:nvGrpSpPr>
          <p:cNvPr id="824370" name="Group 50"/>
          <p:cNvGrpSpPr>
            <a:grpSpLocks/>
          </p:cNvGrpSpPr>
          <p:nvPr/>
        </p:nvGrpSpPr>
        <p:grpSpPr bwMode="auto">
          <a:xfrm>
            <a:off x="1219200" y="1052513"/>
            <a:ext cx="6096000" cy="374650"/>
            <a:chOff x="768" y="663"/>
            <a:chExt cx="3840" cy="236"/>
          </a:xfrm>
        </p:grpSpPr>
        <p:sp>
          <p:nvSpPr>
            <p:cNvPr id="824325" name="Text Box 5"/>
            <p:cNvSpPr txBox="1">
              <a:spLocks noChangeArrowheads="1"/>
            </p:cNvSpPr>
            <p:nvPr/>
          </p:nvSpPr>
          <p:spPr bwMode="auto">
            <a:xfrm>
              <a:off x="3648" y="672"/>
              <a:ext cx="96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Responder</a:t>
              </a:r>
            </a:p>
          </p:txBody>
        </p:sp>
        <p:sp>
          <p:nvSpPr>
            <p:cNvPr id="824326" name="Text Box 6"/>
            <p:cNvSpPr txBox="1">
              <a:spLocks noChangeArrowheads="1"/>
            </p:cNvSpPr>
            <p:nvPr/>
          </p:nvSpPr>
          <p:spPr bwMode="auto">
            <a:xfrm>
              <a:off x="768" y="672"/>
              <a:ext cx="72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Initiator</a:t>
              </a:r>
            </a:p>
          </p:txBody>
        </p:sp>
        <p:sp>
          <p:nvSpPr>
            <p:cNvPr id="824369" name="Text Box 49"/>
            <p:cNvSpPr txBox="1">
              <a:spLocks noChangeArrowheads="1"/>
            </p:cNvSpPr>
            <p:nvPr/>
          </p:nvSpPr>
          <p:spPr bwMode="auto">
            <a:xfrm>
              <a:off x="2472" y="663"/>
              <a:ext cx="72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FF0000"/>
                  </a:solidFill>
                </a:rPr>
                <a:t>UDP/500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4370"/>
                                        </p:tgtEl>
                                        <p:attrNameLst>
                                          <p:attrName>style.visibility</p:attrName>
                                        </p:attrNameLst>
                                      </p:cBhvr>
                                      <p:to>
                                        <p:strVal val="visible"/>
                                      </p:to>
                                    </p:set>
                                    <p:animEffect transition="in" filter="wipe(left)">
                                      <p:cBhvr>
                                        <p:cTn id="7" dur="500"/>
                                        <p:tgtEl>
                                          <p:spTgt spid="824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4339"/>
                                        </p:tgtEl>
                                        <p:attrNameLst>
                                          <p:attrName>style.visibility</p:attrName>
                                        </p:attrNameLst>
                                      </p:cBhvr>
                                      <p:to>
                                        <p:strVal val="visible"/>
                                      </p:to>
                                    </p:set>
                                    <p:animEffect transition="in" filter="wipe(left)">
                                      <p:cBhvr>
                                        <p:cTn id="12" dur="500"/>
                                        <p:tgtEl>
                                          <p:spTgt spid="824339"/>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24344"/>
                                        </p:tgtEl>
                                        <p:attrNameLst>
                                          <p:attrName>style.visibility</p:attrName>
                                        </p:attrNameLst>
                                      </p:cBhvr>
                                      <p:to>
                                        <p:strVal val="visible"/>
                                      </p:to>
                                    </p:set>
                                    <p:animEffect transition="in" filter="wipe(right)">
                                      <p:cBhvr>
                                        <p:cTn id="16" dur="500"/>
                                        <p:tgtEl>
                                          <p:spTgt spid="8243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24333"/>
                                        </p:tgtEl>
                                        <p:attrNameLst>
                                          <p:attrName>style.visibility</p:attrName>
                                        </p:attrNameLst>
                                      </p:cBhvr>
                                      <p:to>
                                        <p:strVal val="visible"/>
                                      </p:to>
                                    </p:set>
                                    <p:animEffect transition="in" filter="wipe(left)">
                                      <p:cBhvr>
                                        <p:cTn id="21" dur="500"/>
                                        <p:tgtEl>
                                          <p:spTgt spid="824333"/>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824327"/>
                                        </p:tgtEl>
                                        <p:attrNameLst>
                                          <p:attrName>style.visibility</p:attrName>
                                        </p:attrNameLst>
                                      </p:cBhvr>
                                      <p:to>
                                        <p:strVal val="visible"/>
                                      </p:to>
                                    </p:set>
                                    <p:animEffect transition="in" filter="wipe(right)">
                                      <p:cBhvr>
                                        <p:cTn id="25" dur="500"/>
                                        <p:tgtEl>
                                          <p:spTgt spid="8243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24349"/>
                                        </p:tgtEl>
                                        <p:attrNameLst>
                                          <p:attrName>style.visibility</p:attrName>
                                        </p:attrNameLst>
                                      </p:cBhvr>
                                      <p:to>
                                        <p:strVal val="visible"/>
                                      </p:to>
                                    </p:set>
                                    <p:animEffect transition="in" filter="wipe(left)">
                                      <p:cBhvr>
                                        <p:cTn id="30" dur="500"/>
                                        <p:tgtEl>
                                          <p:spTgt spid="824349"/>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824357"/>
                                        </p:tgtEl>
                                        <p:attrNameLst>
                                          <p:attrName>style.visibility</p:attrName>
                                        </p:attrNameLst>
                                      </p:cBhvr>
                                      <p:to>
                                        <p:strVal val="visible"/>
                                      </p:to>
                                    </p:set>
                                    <p:animEffect transition="in" filter="wipe(right)">
                                      <p:cBhvr>
                                        <p:cTn id="34" dur="500"/>
                                        <p:tgtEl>
                                          <p:spTgt spid="82435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24365"/>
                                        </p:tgtEl>
                                        <p:attrNameLst>
                                          <p:attrName>style.visibility</p:attrName>
                                        </p:attrNameLst>
                                      </p:cBhvr>
                                      <p:to>
                                        <p:strVal val="visible"/>
                                      </p:to>
                                    </p:set>
                                    <p:animEffect transition="in" filter="wipe(left)">
                                      <p:cBhvr>
                                        <p:cTn id="39" dur="500"/>
                                        <p:tgtEl>
                                          <p:spTgt spid="824365"/>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824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65" grpId="0" autoUpdateAnimBg="0"/>
      <p:bldP spid="82436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de-DE"/>
              <a:t>IKEv2 – Authentication and first Child SA</a:t>
            </a:r>
          </a:p>
        </p:txBody>
      </p:sp>
      <p:sp>
        <p:nvSpPr>
          <p:cNvPr id="826371" name="Rectangle 3"/>
          <p:cNvSpPr>
            <a:spLocks noGrp="1" noChangeArrowheads="1"/>
          </p:cNvSpPr>
          <p:nvPr>
            <p:ph type="body" idx="1"/>
          </p:nvPr>
        </p:nvSpPr>
        <p:spPr>
          <a:xfrm>
            <a:off x="539750" y="2852738"/>
            <a:ext cx="4344988" cy="381000"/>
          </a:xfrm>
          <a:noFill/>
          <a:ln/>
        </p:spPr>
        <p:txBody>
          <a:bodyPr/>
          <a:lstStyle/>
          <a:p>
            <a:pPr>
              <a:lnSpc>
                <a:spcPct val="90000"/>
              </a:lnSpc>
              <a:spcBef>
                <a:spcPct val="20000"/>
              </a:spcBef>
              <a:buClr>
                <a:srgbClr val="FF0000"/>
              </a:buClr>
            </a:pPr>
            <a:r>
              <a:rPr lang="de-DE"/>
              <a:t>IKE_SA_INIT exchange pair</a:t>
            </a:r>
            <a:endParaRPr lang="de-DE">
              <a:solidFill>
                <a:srgbClr val="FF0000"/>
              </a:solidFill>
            </a:endParaRPr>
          </a:p>
        </p:txBody>
      </p:sp>
      <p:sp>
        <p:nvSpPr>
          <p:cNvPr id="826375" name="Rectangle 7"/>
          <p:cNvSpPr>
            <a:spLocks noChangeArrowheads="1"/>
          </p:cNvSpPr>
          <p:nvPr/>
        </p:nvSpPr>
        <p:spPr bwMode="auto">
          <a:xfrm>
            <a:off x="539750" y="5661025"/>
            <a:ext cx="4202113" cy="381000"/>
          </a:xfrm>
          <a:prstGeom prst="rect">
            <a:avLst/>
          </a:prstGeom>
          <a:noFill/>
          <a:ln w="12700">
            <a:noFill/>
            <a:miter lim="800000"/>
            <a:headEnd/>
            <a:tailEnd/>
          </a:ln>
          <a:effectLst/>
        </p:spPr>
        <p:txBody>
          <a:bodyPr lIns="85725" tIns="42862" rIns="85725" bIns="42862"/>
          <a:lstStyle/>
          <a:p>
            <a:pPr marL="317500" indent="-317500" defTabSz="708025">
              <a:spcBef>
                <a:spcPct val="20000"/>
              </a:spcBef>
              <a:buClr>
                <a:srgbClr val="FF0000"/>
              </a:buClr>
              <a:buSzPct val="140000"/>
              <a:buFontTx/>
              <a:buChar char="•"/>
            </a:pPr>
            <a:r>
              <a:rPr lang="de-DE"/>
              <a:t>IKE_AUTH exchange pair</a:t>
            </a:r>
            <a:endParaRPr lang="de-DE">
              <a:solidFill>
                <a:srgbClr val="FF0000"/>
              </a:solidFill>
            </a:endParaRPr>
          </a:p>
        </p:txBody>
      </p:sp>
      <p:sp>
        <p:nvSpPr>
          <p:cNvPr id="826376" name="Rectangle 8"/>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grpSp>
        <p:nvGrpSpPr>
          <p:cNvPr id="826377" name="Group 9"/>
          <p:cNvGrpSpPr>
            <a:grpSpLocks/>
          </p:cNvGrpSpPr>
          <p:nvPr/>
        </p:nvGrpSpPr>
        <p:grpSpPr bwMode="auto">
          <a:xfrm>
            <a:off x="611188" y="1628775"/>
            <a:ext cx="4722812" cy="609600"/>
            <a:chOff x="385" y="1026"/>
            <a:chExt cx="2975" cy="384"/>
          </a:xfrm>
        </p:grpSpPr>
        <p:sp>
          <p:nvSpPr>
            <p:cNvPr id="826378" name="Rectangle 10"/>
            <p:cNvSpPr>
              <a:spLocks noChangeArrowheads="1"/>
            </p:cNvSpPr>
            <p:nvPr/>
          </p:nvSpPr>
          <p:spPr bwMode="auto">
            <a:xfrm>
              <a:off x="385" y="1026"/>
              <a:ext cx="590"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6379" name="Line 11"/>
            <p:cNvSpPr>
              <a:spLocks noChangeShapeType="1"/>
            </p:cNvSpPr>
            <p:nvPr/>
          </p:nvSpPr>
          <p:spPr bwMode="auto">
            <a:xfrm>
              <a:off x="2400" y="1200"/>
              <a:ext cx="960" cy="0"/>
            </a:xfrm>
            <a:prstGeom prst="line">
              <a:avLst/>
            </a:prstGeom>
            <a:noFill/>
            <a:ln w="57150">
              <a:solidFill>
                <a:srgbClr val="FF0000"/>
              </a:solidFill>
              <a:round/>
              <a:headEnd/>
              <a:tailEnd type="triangle" w="med" len="med"/>
            </a:ln>
            <a:effectLst/>
          </p:spPr>
          <p:txBody>
            <a:bodyPr wrap="none" lIns="85725" tIns="42862" rIns="85725" bIns="42862" anchor="ctr"/>
            <a:lstStyle/>
            <a:p>
              <a:endParaRPr lang="de-CH"/>
            </a:p>
          </p:txBody>
        </p:sp>
        <p:sp>
          <p:nvSpPr>
            <p:cNvPr id="826380" name="Oval 12"/>
            <p:cNvSpPr>
              <a:spLocks noChangeArrowheads="1"/>
            </p:cNvSpPr>
            <p:nvPr/>
          </p:nvSpPr>
          <p:spPr bwMode="auto">
            <a:xfrm>
              <a:off x="2736" y="1104"/>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1</a:t>
              </a:r>
            </a:p>
          </p:txBody>
        </p:sp>
        <p:sp>
          <p:nvSpPr>
            <p:cNvPr id="826381" name="Rectangle 13"/>
            <p:cNvSpPr>
              <a:spLocks noChangeArrowheads="1"/>
            </p:cNvSpPr>
            <p:nvPr/>
          </p:nvSpPr>
          <p:spPr bwMode="auto">
            <a:xfrm>
              <a:off x="975" y="1026"/>
              <a:ext cx="408" cy="384"/>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SA1</a:t>
              </a:r>
              <a:r>
                <a:rPr lang="de-DE" sz="2400" baseline="-25000"/>
                <a:t>i</a:t>
              </a:r>
            </a:p>
          </p:txBody>
        </p:sp>
        <p:sp>
          <p:nvSpPr>
            <p:cNvPr id="826382" name="Rectangle 14"/>
            <p:cNvSpPr>
              <a:spLocks noChangeArrowheads="1"/>
            </p:cNvSpPr>
            <p:nvPr/>
          </p:nvSpPr>
          <p:spPr bwMode="auto">
            <a:xfrm>
              <a:off x="1383" y="1026"/>
              <a:ext cx="363"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KE</a:t>
              </a:r>
              <a:r>
                <a:rPr lang="de-DE" sz="2400" baseline="-25000"/>
                <a:t>i</a:t>
              </a:r>
            </a:p>
          </p:txBody>
        </p:sp>
        <p:sp>
          <p:nvSpPr>
            <p:cNvPr id="826383" name="Rectangle 15"/>
            <p:cNvSpPr>
              <a:spLocks noChangeArrowheads="1"/>
            </p:cNvSpPr>
            <p:nvPr/>
          </p:nvSpPr>
          <p:spPr bwMode="auto">
            <a:xfrm>
              <a:off x="1746" y="1026"/>
              <a:ext cx="363"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N</a:t>
              </a:r>
              <a:r>
                <a:rPr lang="de-DE" sz="2400" baseline="-25000"/>
                <a:t>i</a:t>
              </a:r>
            </a:p>
          </p:txBody>
        </p:sp>
      </p:grpSp>
      <p:grpSp>
        <p:nvGrpSpPr>
          <p:cNvPr id="826384" name="Group 16"/>
          <p:cNvGrpSpPr>
            <a:grpSpLocks/>
          </p:cNvGrpSpPr>
          <p:nvPr/>
        </p:nvGrpSpPr>
        <p:grpSpPr bwMode="auto">
          <a:xfrm>
            <a:off x="3733800" y="2276475"/>
            <a:ext cx="4367213" cy="609600"/>
            <a:chOff x="2352" y="1434"/>
            <a:chExt cx="2751" cy="384"/>
          </a:xfrm>
        </p:grpSpPr>
        <p:sp>
          <p:nvSpPr>
            <p:cNvPr id="826385" name="Line 17"/>
            <p:cNvSpPr>
              <a:spLocks noChangeShapeType="1"/>
            </p:cNvSpPr>
            <p:nvPr/>
          </p:nvSpPr>
          <p:spPr bwMode="auto">
            <a:xfrm>
              <a:off x="2352" y="1632"/>
              <a:ext cx="960" cy="0"/>
            </a:xfrm>
            <a:prstGeom prst="line">
              <a:avLst/>
            </a:prstGeom>
            <a:noFill/>
            <a:ln w="57150">
              <a:solidFill>
                <a:srgbClr val="FF0000"/>
              </a:solidFill>
              <a:round/>
              <a:headEnd type="triangle" w="med" len="med"/>
              <a:tailEnd/>
            </a:ln>
            <a:effectLst/>
          </p:spPr>
          <p:txBody>
            <a:bodyPr wrap="none" lIns="85725" tIns="42862" rIns="85725" bIns="42862" anchor="ctr"/>
            <a:lstStyle/>
            <a:p>
              <a:endParaRPr lang="de-CH"/>
            </a:p>
          </p:txBody>
        </p:sp>
        <p:sp>
          <p:nvSpPr>
            <p:cNvPr id="826386" name="Oval 18"/>
            <p:cNvSpPr>
              <a:spLocks noChangeArrowheads="1"/>
            </p:cNvSpPr>
            <p:nvPr/>
          </p:nvSpPr>
          <p:spPr bwMode="auto">
            <a:xfrm>
              <a:off x="2736" y="1536"/>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2</a:t>
              </a:r>
            </a:p>
          </p:txBody>
        </p:sp>
        <p:sp>
          <p:nvSpPr>
            <p:cNvPr id="826387" name="Rectangle 19"/>
            <p:cNvSpPr>
              <a:spLocks noChangeArrowheads="1"/>
            </p:cNvSpPr>
            <p:nvPr/>
          </p:nvSpPr>
          <p:spPr bwMode="auto">
            <a:xfrm>
              <a:off x="3378" y="1434"/>
              <a:ext cx="590"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6388" name="Rectangle 20"/>
            <p:cNvSpPr>
              <a:spLocks noChangeArrowheads="1"/>
            </p:cNvSpPr>
            <p:nvPr/>
          </p:nvSpPr>
          <p:spPr bwMode="auto">
            <a:xfrm>
              <a:off x="3968" y="1434"/>
              <a:ext cx="409" cy="384"/>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SA1</a:t>
              </a:r>
              <a:r>
                <a:rPr lang="de-DE" sz="2400" baseline="-25000"/>
                <a:t>r</a:t>
              </a:r>
            </a:p>
          </p:txBody>
        </p:sp>
        <p:sp>
          <p:nvSpPr>
            <p:cNvPr id="826389" name="Rectangle 21"/>
            <p:cNvSpPr>
              <a:spLocks noChangeArrowheads="1"/>
            </p:cNvSpPr>
            <p:nvPr/>
          </p:nvSpPr>
          <p:spPr bwMode="auto">
            <a:xfrm>
              <a:off x="4377" y="1434"/>
              <a:ext cx="363"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KE</a:t>
              </a:r>
              <a:r>
                <a:rPr lang="de-DE" sz="2400" baseline="-25000"/>
                <a:t>r</a:t>
              </a:r>
            </a:p>
          </p:txBody>
        </p:sp>
        <p:sp>
          <p:nvSpPr>
            <p:cNvPr id="826390" name="Rectangle 22"/>
            <p:cNvSpPr>
              <a:spLocks noChangeArrowheads="1"/>
            </p:cNvSpPr>
            <p:nvPr/>
          </p:nvSpPr>
          <p:spPr bwMode="auto">
            <a:xfrm>
              <a:off x="4740" y="1434"/>
              <a:ext cx="363"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N</a:t>
              </a:r>
              <a:r>
                <a:rPr lang="de-DE" sz="2400" baseline="-25000"/>
                <a:t>r</a:t>
              </a:r>
            </a:p>
          </p:txBody>
        </p:sp>
      </p:grpSp>
      <p:grpSp>
        <p:nvGrpSpPr>
          <p:cNvPr id="826391" name="Group 23"/>
          <p:cNvGrpSpPr>
            <a:grpSpLocks/>
          </p:cNvGrpSpPr>
          <p:nvPr/>
        </p:nvGrpSpPr>
        <p:grpSpPr bwMode="auto">
          <a:xfrm>
            <a:off x="611188" y="3573463"/>
            <a:ext cx="4722812" cy="1728787"/>
            <a:chOff x="385" y="1842"/>
            <a:chExt cx="2975" cy="1089"/>
          </a:xfrm>
        </p:grpSpPr>
        <p:sp>
          <p:nvSpPr>
            <p:cNvPr id="826392" name="Line 24"/>
            <p:cNvSpPr>
              <a:spLocks noChangeShapeType="1"/>
            </p:cNvSpPr>
            <p:nvPr/>
          </p:nvSpPr>
          <p:spPr bwMode="auto">
            <a:xfrm>
              <a:off x="2400" y="2064"/>
              <a:ext cx="960" cy="0"/>
            </a:xfrm>
            <a:prstGeom prst="line">
              <a:avLst/>
            </a:prstGeom>
            <a:noFill/>
            <a:ln w="57150">
              <a:solidFill>
                <a:srgbClr val="FF0000"/>
              </a:solidFill>
              <a:round/>
              <a:headEnd/>
              <a:tailEnd type="triangle" w="med" len="med"/>
            </a:ln>
            <a:effectLst/>
          </p:spPr>
          <p:txBody>
            <a:bodyPr wrap="none" lIns="85725" tIns="42862" rIns="85725" bIns="42862" anchor="ctr"/>
            <a:lstStyle/>
            <a:p>
              <a:endParaRPr lang="de-CH"/>
            </a:p>
          </p:txBody>
        </p:sp>
        <p:sp>
          <p:nvSpPr>
            <p:cNvPr id="826393" name="Oval 25"/>
            <p:cNvSpPr>
              <a:spLocks noChangeArrowheads="1"/>
            </p:cNvSpPr>
            <p:nvPr/>
          </p:nvSpPr>
          <p:spPr bwMode="auto">
            <a:xfrm>
              <a:off x="2736" y="1968"/>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3</a:t>
              </a:r>
            </a:p>
          </p:txBody>
        </p:sp>
        <p:sp>
          <p:nvSpPr>
            <p:cNvPr id="826394" name="Rectangle 26"/>
            <p:cNvSpPr>
              <a:spLocks noChangeArrowheads="1"/>
            </p:cNvSpPr>
            <p:nvPr/>
          </p:nvSpPr>
          <p:spPr bwMode="auto">
            <a:xfrm>
              <a:off x="385" y="1842"/>
              <a:ext cx="545"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6395" name="Text Box 27"/>
            <p:cNvSpPr txBox="1">
              <a:spLocks noChangeArrowheads="1"/>
            </p:cNvSpPr>
            <p:nvPr/>
          </p:nvSpPr>
          <p:spPr bwMode="auto">
            <a:xfrm>
              <a:off x="1111" y="2704"/>
              <a:ext cx="816" cy="227"/>
            </a:xfrm>
            <a:prstGeom prst="rect">
              <a:avLst/>
            </a:prstGeom>
            <a:solidFill>
              <a:schemeClr val="bg1"/>
            </a:solid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0033CC"/>
                  </a:solidFill>
                </a:rPr>
                <a:t>encrypted</a:t>
              </a:r>
            </a:p>
          </p:txBody>
        </p:sp>
        <p:sp>
          <p:nvSpPr>
            <p:cNvPr id="826396" name="Rectangle 28" descr="5%"/>
            <p:cNvSpPr>
              <a:spLocks noChangeArrowheads="1"/>
            </p:cNvSpPr>
            <p:nvPr/>
          </p:nvSpPr>
          <p:spPr bwMode="auto">
            <a:xfrm>
              <a:off x="930" y="1842"/>
              <a:ext cx="363" cy="384"/>
            </a:xfrm>
            <a:prstGeom prst="rect">
              <a:avLst/>
            </a:prstGeom>
            <a:pattFill prst="pct5">
              <a:fgClr>
                <a:srgbClr val="0033CC"/>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ID</a:t>
              </a:r>
              <a:r>
                <a:rPr lang="de-DE" sz="2400" baseline="-25000"/>
                <a:t>i</a:t>
              </a:r>
              <a:endParaRPr lang="de-DE"/>
            </a:p>
          </p:txBody>
        </p:sp>
        <p:sp>
          <p:nvSpPr>
            <p:cNvPr id="826397" name="Rectangle 29" descr="5%"/>
            <p:cNvSpPr>
              <a:spLocks noChangeArrowheads="1"/>
            </p:cNvSpPr>
            <p:nvPr/>
          </p:nvSpPr>
          <p:spPr bwMode="auto">
            <a:xfrm>
              <a:off x="1292" y="1842"/>
              <a:ext cx="454" cy="384"/>
            </a:xfrm>
            <a:prstGeom prst="rect">
              <a:avLst/>
            </a:prstGeom>
            <a:pattFill prst="pct5">
              <a:fgClr>
                <a:schemeClr val="tx1"/>
              </a:fgClr>
              <a:bgClr>
                <a:srgbClr val="A3FBB8"/>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Cert</a:t>
              </a:r>
              <a:r>
                <a:rPr lang="de-DE" sz="2400" baseline="-25000"/>
                <a:t>i</a:t>
              </a:r>
              <a:endParaRPr lang="de-DE"/>
            </a:p>
          </p:txBody>
        </p:sp>
        <p:sp>
          <p:nvSpPr>
            <p:cNvPr id="826398" name="Rectangle 30" descr="5%"/>
            <p:cNvSpPr>
              <a:spLocks noChangeArrowheads="1"/>
            </p:cNvSpPr>
            <p:nvPr/>
          </p:nvSpPr>
          <p:spPr bwMode="auto">
            <a:xfrm>
              <a:off x="703" y="2251"/>
              <a:ext cx="453" cy="384"/>
            </a:xfrm>
            <a:prstGeom prst="rect">
              <a:avLst/>
            </a:prstGeom>
            <a:pattFill prst="pct5">
              <a:fgClr>
                <a:srgbClr val="0033CC"/>
              </a:fgClr>
              <a:bgClr>
                <a:schemeClr val="accent1"/>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Auth</a:t>
              </a:r>
              <a:r>
                <a:rPr lang="de-DE" sz="2400" baseline="-25000"/>
                <a:t>i</a:t>
              </a:r>
            </a:p>
          </p:txBody>
        </p:sp>
        <p:sp>
          <p:nvSpPr>
            <p:cNvPr id="826399" name="Rectangle 31" descr="5%"/>
            <p:cNvSpPr>
              <a:spLocks noChangeArrowheads="1"/>
            </p:cNvSpPr>
            <p:nvPr/>
          </p:nvSpPr>
          <p:spPr bwMode="auto">
            <a:xfrm>
              <a:off x="1746" y="1842"/>
              <a:ext cx="363" cy="384"/>
            </a:xfrm>
            <a:prstGeom prst="rect">
              <a:avLst/>
            </a:prstGeom>
            <a:pattFill prst="pct5">
              <a:fgClr>
                <a:srgbClr val="0033CC"/>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ID</a:t>
              </a:r>
              <a:r>
                <a:rPr lang="de-DE" sz="2400" baseline="-25000"/>
                <a:t>r</a:t>
              </a:r>
              <a:endParaRPr lang="de-DE"/>
            </a:p>
          </p:txBody>
        </p:sp>
        <p:sp>
          <p:nvSpPr>
            <p:cNvPr id="826400" name="Rectangle 32" descr="5%"/>
            <p:cNvSpPr>
              <a:spLocks noChangeArrowheads="1"/>
            </p:cNvSpPr>
            <p:nvPr/>
          </p:nvSpPr>
          <p:spPr bwMode="auto">
            <a:xfrm>
              <a:off x="1156" y="2251"/>
              <a:ext cx="408" cy="384"/>
            </a:xfrm>
            <a:prstGeom prst="rect">
              <a:avLst/>
            </a:prstGeom>
            <a:pattFill prst="pct5">
              <a:fgClr>
                <a:schemeClr val="tx1"/>
              </a:fgClr>
              <a:bgClr>
                <a:schemeClr val="hlink"/>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SA2</a:t>
              </a:r>
              <a:r>
                <a:rPr lang="de-DE" sz="2400" baseline="-25000"/>
                <a:t>i</a:t>
              </a:r>
            </a:p>
          </p:txBody>
        </p:sp>
        <p:sp>
          <p:nvSpPr>
            <p:cNvPr id="826401" name="Rectangle 33" descr="5%"/>
            <p:cNvSpPr>
              <a:spLocks noChangeArrowheads="1"/>
            </p:cNvSpPr>
            <p:nvPr/>
          </p:nvSpPr>
          <p:spPr bwMode="auto">
            <a:xfrm>
              <a:off x="1565" y="2251"/>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i</a:t>
              </a:r>
            </a:p>
          </p:txBody>
        </p:sp>
        <p:sp>
          <p:nvSpPr>
            <p:cNvPr id="826402" name="Rectangle 34" descr="5%"/>
            <p:cNvSpPr>
              <a:spLocks noChangeArrowheads="1"/>
            </p:cNvSpPr>
            <p:nvPr/>
          </p:nvSpPr>
          <p:spPr bwMode="auto">
            <a:xfrm>
              <a:off x="1928" y="2251"/>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r</a:t>
              </a:r>
            </a:p>
          </p:txBody>
        </p:sp>
      </p:grpSp>
      <p:grpSp>
        <p:nvGrpSpPr>
          <p:cNvPr id="826403" name="Group 35"/>
          <p:cNvGrpSpPr>
            <a:grpSpLocks/>
          </p:cNvGrpSpPr>
          <p:nvPr/>
        </p:nvGrpSpPr>
        <p:grpSpPr bwMode="auto">
          <a:xfrm>
            <a:off x="3733800" y="4870450"/>
            <a:ext cx="4799013" cy="1257300"/>
            <a:chOff x="2352" y="2659"/>
            <a:chExt cx="3023" cy="792"/>
          </a:xfrm>
        </p:grpSpPr>
        <p:sp>
          <p:nvSpPr>
            <p:cNvPr id="826404" name="Line 36"/>
            <p:cNvSpPr>
              <a:spLocks noChangeShapeType="1"/>
            </p:cNvSpPr>
            <p:nvPr/>
          </p:nvSpPr>
          <p:spPr bwMode="auto">
            <a:xfrm>
              <a:off x="2352" y="2859"/>
              <a:ext cx="912" cy="0"/>
            </a:xfrm>
            <a:prstGeom prst="line">
              <a:avLst/>
            </a:prstGeom>
            <a:noFill/>
            <a:ln w="57150">
              <a:solidFill>
                <a:srgbClr val="FF0000"/>
              </a:solidFill>
              <a:round/>
              <a:headEnd type="triangle" w="med" len="med"/>
              <a:tailEnd/>
            </a:ln>
            <a:effectLst/>
          </p:spPr>
          <p:txBody>
            <a:bodyPr wrap="none" lIns="85725" tIns="42862" rIns="85725" bIns="42862" anchor="ctr"/>
            <a:lstStyle/>
            <a:p>
              <a:endParaRPr lang="de-CH"/>
            </a:p>
          </p:txBody>
        </p:sp>
        <p:sp>
          <p:nvSpPr>
            <p:cNvPr id="826405" name="Oval 37"/>
            <p:cNvSpPr>
              <a:spLocks noChangeArrowheads="1"/>
            </p:cNvSpPr>
            <p:nvPr/>
          </p:nvSpPr>
          <p:spPr bwMode="auto">
            <a:xfrm>
              <a:off x="2736" y="2763"/>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4</a:t>
              </a:r>
            </a:p>
          </p:txBody>
        </p:sp>
        <p:sp>
          <p:nvSpPr>
            <p:cNvPr id="826406" name="Text Box 38"/>
            <p:cNvSpPr txBox="1">
              <a:spLocks noChangeArrowheads="1"/>
            </p:cNvSpPr>
            <p:nvPr/>
          </p:nvSpPr>
          <p:spPr bwMode="auto">
            <a:xfrm>
              <a:off x="3379" y="3158"/>
              <a:ext cx="816" cy="227"/>
            </a:xfrm>
            <a:prstGeom prst="rect">
              <a:avLst/>
            </a:prstGeom>
            <a:solidFill>
              <a:schemeClr val="bg1"/>
            </a:solid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0033CC"/>
                  </a:solidFill>
                </a:rPr>
                <a:t>encrypted</a:t>
              </a:r>
            </a:p>
          </p:txBody>
        </p:sp>
        <p:sp>
          <p:nvSpPr>
            <p:cNvPr id="826407" name="Rectangle 39"/>
            <p:cNvSpPr>
              <a:spLocks noChangeArrowheads="1"/>
            </p:cNvSpPr>
            <p:nvPr/>
          </p:nvSpPr>
          <p:spPr bwMode="auto">
            <a:xfrm>
              <a:off x="3379" y="2659"/>
              <a:ext cx="545"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6408" name="Rectangle 40" descr="5%"/>
            <p:cNvSpPr>
              <a:spLocks noChangeArrowheads="1"/>
            </p:cNvSpPr>
            <p:nvPr/>
          </p:nvSpPr>
          <p:spPr bwMode="auto">
            <a:xfrm>
              <a:off x="3924" y="2659"/>
              <a:ext cx="363" cy="384"/>
            </a:xfrm>
            <a:prstGeom prst="rect">
              <a:avLst/>
            </a:prstGeom>
            <a:pattFill prst="pct5">
              <a:fgClr>
                <a:srgbClr val="0033CC"/>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ID</a:t>
              </a:r>
              <a:r>
                <a:rPr lang="de-DE" sz="2400" baseline="-25000"/>
                <a:t>r</a:t>
              </a:r>
              <a:endParaRPr lang="de-DE"/>
            </a:p>
          </p:txBody>
        </p:sp>
        <p:sp>
          <p:nvSpPr>
            <p:cNvPr id="826409" name="Rectangle 41" descr="5%"/>
            <p:cNvSpPr>
              <a:spLocks noChangeArrowheads="1"/>
            </p:cNvSpPr>
            <p:nvPr/>
          </p:nvSpPr>
          <p:spPr bwMode="auto">
            <a:xfrm>
              <a:off x="4286" y="2659"/>
              <a:ext cx="454" cy="384"/>
            </a:xfrm>
            <a:prstGeom prst="rect">
              <a:avLst/>
            </a:prstGeom>
            <a:pattFill prst="pct5">
              <a:fgClr>
                <a:schemeClr val="tx1"/>
              </a:fgClr>
              <a:bgClr>
                <a:srgbClr val="A3FBB8"/>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Cert</a:t>
              </a:r>
              <a:r>
                <a:rPr lang="de-DE" sz="2400" baseline="-25000"/>
                <a:t>r</a:t>
              </a:r>
              <a:endParaRPr lang="de-DE"/>
            </a:p>
          </p:txBody>
        </p:sp>
        <p:sp>
          <p:nvSpPr>
            <p:cNvPr id="826410" name="Rectangle 42" descr="5%"/>
            <p:cNvSpPr>
              <a:spLocks noChangeArrowheads="1"/>
            </p:cNvSpPr>
            <p:nvPr/>
          </p:nvSpPr>
          <p:spPr bwMode="auto">
            <a:xfrm>
              <a:off x="4740" y="2659"/>
              <a:ext cx="453" cy="384"/>
            </a:xfrm>
            <a:prstGeom prst="rect">
              <a:avLst/>
            </a:prstGeom>
            <a:pattFill prst="pct5">
              <a:fgClr>
                <a:srgbClr val="0033CC"/>
              </a:fgClr>
              <a:bgClr>
                <a:schemeClr val="accent1"/>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Auth</a:t>
              </a:r>
              <a:r>
                <a:rPr lang="de-DE" sz="2400" baseline="-25000"/>
                <a:t>r</a:t>
              </a:r>
            </a:p>
          </p:txBody>
        </p:sp>
        <p:sp>
          <p:nvSpPr>
            <p:cNvPr id="826411" name="Rectangle 43" descr="5%"/>
            <p:cNvSpPr>
              <a:spLocks noChangeArrowheads="1"/>
            </p:cNvSpPr>
            <p:nvPr/>
          </p:nvSpPr>
          <p:spPr bwMode="auto">
            <a:xfrm>
              <a:off x="4240" y="3067"/>
              <a:ext cx="408" cy="384"/>
            </a:xfrm>
            <a:prstGeom prst="rect">
              <a:avLst/>
            </a:prstGeom>
            <a:pattFill prst="pct5">
              <a:fgClr>
                <a:schemeClr val="tx1"/>
              </a:fgClr>
              <a:bgClr>
                <a:schemeClr val="hlink"/>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SA2</a:t>
              </a:r>
              <a:r>
                <a:rPr lang="de-DE" sz="2400" baseline="-25000"/>
                <a:t>r</a:t>
              </a:r>
            </a:p>
          </p:txBody>
        </p:sp>
        <p:sp>
          <p:nvSpPr>
            <p:cNvPr id="826412" name="Rectangle 44" descr="5%"/>
            <p:cNvSpPr>
              <a:spLocks noChangeArrowheads="1"/>
            </p:cNvSpPr>
            <p:nvPr/>
          </p:nvSpPr>
          <p:spPr bwMode="auto">
            <a:xfrm>
              <a:off x="4649" y="3067"/>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i</a:t>
              </a:r>
            </a:p>
          </p:txBody>
        </p:sp>
        <p:sp>
          <p:nvSpPr>
            <p:cNvPr id="826413" name="Rectangle 45" descr="5%"/>
            <p:cNvSpPr>
              <a:spLocks noChangeArrowheads="1"/>
            </p:cNvSpPr>
            <p:nvPr/>
          </p:nvSpPr>
          <p:spPr bwMode="auto">
            <a:xfrm>
              <a:off x="5012" y="3067"/>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r</a:t>
              </a:r>
            </a:p>
          </p:txBody>
        </p:sp>
      </p:grpSp>
      <p:grpSp>
        <p:nvGrpSpPr>
          <p:cNvPr id="826414" name="Group 46"/>
          <p:cNvGrpSpPr>
            <a:grpSpLocks/>
          </p:cNvGrpSpPr>
          <p:nvPr/>
        </p:nvGrpSpPr>
        <p:grpSpPr bwMode="auto">
          <a:xfrm>
            <a:off x="1219200" y="1052513"/>
            <a:ext cx="6096000" cy="374650"/>
            <a:chOff x="768" y="663"/>
            <a:chExt cx="3840" cy="236"/>
          </a:xfrm>
        </p:grpSpPr>
        <p:sp>
          <p:nvSpPr>
            <p:cNvPr id="826415" name="Text Box 47"/>
            <p:cNvSpPr txBox="1">
              <a:spLocks noChangeArrowheads="1"/>
            </p:cNvSpPr>
            <p:nvPr/>
          </p:nvSpPr>
          <p:spPr bwMode="auto">
            <a:xfrm>
              <a:off x="3648" y="672"/>
              <a:ext cx="96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Responder</a:t>
              </a:r>
            </a:p>
          </p:txBody>
        </p:sp>
        <p:sp>
          <p:nvSpPr>
            <p:cNvPr id="826416" name="Text Box 48"/>
            <p:cNvSpPr txBox="1">
              <a:spLocks noChangeArrowheads="1"/>
            </p:cNvSpPr>
            <p:nvPr/>
          </p:nvSpPr>
          <p:spPr bwMode="auto">
            <a:xfrm>
              <a:off x="768" y="672"/>
              <a:ext cx="72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Initiator</a:t>
              </a:r>
            </a:p>
          </p:txBody>
        </p:sp>
        <p:sp>
          <p:nvSpPr>
            <p:cNvPr id="826417" name="Text Box 49"/>
            <p:cNvSpPr txBox="1">
              <a:spLocks noChangeArrowheads="1"/>
            </p:cNvSpPr>
            <p:nvPr/>
          </p:nvSpPr>
          <p:spPr bwMode="auto">
            <a:xfrm>
              <a:off x="2472" y="663"/>
              <a:ext cx="72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FF0000"/>
                  </a:solidFill>
                </a:rPr>
                <a:t>UDP/500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6377"/>
                                        </p:tgtEl>
                                        <p:attrNameLst>
                                          <p:attrName>style.visibility</p:attrName>
                                        </p:attrNameLst>
                                      </p:cBhvr>
                                      <p:to>
                                        <p:strVal val="visible"/>
                                      </p:to>
                                    </p:set>
                                    <p:animEffect transition="in" filter="wipe(left)">
                                      <p:cBhvr>
                                        <p:cTn id="7" dur="500"/>
                                        <p:tgtEl>
                                          <p:spTgt spid="826377"/>
                                        </p:tgtEl>
                                      </p:cBhvr>
                                    </p:animEffect>
                                  </p:childTnLst>
                                </p:cTn>
                              </p:par>
                            </p:childTnLst>
                          </p:cTn>
                        </p:par>
                        <p:par>
                          <p:cTn id="8" fill="hold">
                            <p:stCondLst>
                              <p:cond delay="500"/>
                            </p:stCondLst>
                            <p:childTnLst>
                              <p:par>
                                <p:cTn id="9" presetID="22" presetClass="entr" presetSubtype="2" fill="hold" nodeType="afterEffect">
                                  <p:stCondLst>
                                    <p:cond delay="500"/>
                                  </p:stCondLst>
                                  <p:childTnLst>
                                    <p:set>
                                      <p:cBhvr>
                                        <p:cTn id="10" dur="1" fill="hold">
                                          <p:stCondLst>
                                            <p:cond delay="0"/>
                                          </p:stCondLst>
                                        </p:cTn>
                                        <p:tgtEl>
                                          <p:spTgt spid="826384"/>
                                        </p:tgtEl>
                                        <p:attrNameLst>
                                          <p:attrName>style.visibility</p:attrName>
                                        </p:attrNameLst>
                                      </p:cBhvr>
                                      <p:to>
                                        <p:strVal val="visible"/>
                                      </p:to>
                                    </p:set>
                                    <p:animEffect transition="in" filter="wipe(right)">
                                      <p:cBhvr>
                                        <p:cTn id="11" dur="500"/>
                                        <p:tgtEl>
                                          <p:spTgt spid="826384"/>
                                        </p:tgtEl>
                                      </p:cBhvr>
                                    </p:animEffec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499"/>
                                          </p:stCondLst>
                                        </p:cTn>
                                        <p:tgtEl>
                                          <p:spTgt spid="82637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26391"/>
                                        </p:tgtEl>
                                        <p:attrNameLst>
                                          <p:attrName>style.visibility</p:attrName>
                                        </p:attrNameLst>
                                      </p:cBhvr>
                                      <p:to>
                                        <p:strVal val="visible"/>
                                      </p:to>
                                    </p:set>
                                    <p:animEffect transition="in" filter="wipe(left)">
                                      <p:cBhvr>
                                        <p:cTn id="19" dur="500"/>
                                        <p:tgtEl>
                                          <p:spTgt spid="826391"/>
                                        </p:tgtEl>
                                      </p:cBhvr>
                                    </p:animEffect>
                                  </p:childTnLst>
                                </p:cTn>
                              </p:par>
                            </p:childTnLst>
                          </p:cTn>
                        </p:par>
                        <p:par>
                          <p:cTn id="20" fill="hold">
                            <p:stCondLst>
                              <p:cond delay="500"/>
                            </p:stCondLst>
                            <p:childTnLst>
                              <p:par>
                                <p:cTn id="21" presetID="22" presetClass="entr" presetSubtype="2" fill="hold" nodeType="afterEffect">
                                  <p:stCondLst>
                                    <p:cond delay="500"/>
                                  </p:stCondLst>
                                  <p:childTnLst>
                                    <p:set>
                                      <p:cBhvr>
                                        <p:cTn id="22" dur="1" fill="hold">
                                          <p:stCondLst>
                                            <p:cond delay="0"/>
                                          </p:stCondLst>
                                        </p:cTn>
                                        <p:tgtEl>
                                          <p:spTgt spid="826403"/>
                                        </p:tgtEl>
                                        <p:attrNameLst>
                                          <p:attrName>style.visibility</p:attrName>
                                        </p:attrNameLst>
                                      </p:cBhvr>
                                      <p:to>
                                        <p:strVal val="visible"/>
                                      </p:to>
                                    </p:set>
                                    <p:animEffect transition="in" filter="wipe(right)">
                                      <p:cBhvr>
                                        <p:cTn id="23" dur="500"/>
                                        <p:tgtEl>
                                          <p:spTgt spid="826403"/>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26375"/>
                                        </p:tgtEl>
                                        <p:attrNameLst>
                                          <p:attrName>style.visibility</p:attrName>
                                        </p:attrNameLst>
                                      </p:cBhvr>
                                      <p:to>
                                        <p:strVal val="visible"/>
                                      </p:to>
                                    </p:set>
                                    <p:animEffect transition="in" filter="wipe(left)">
                                      <p:cBhvr>
                                        <p:cTn id="27" dur="500"/>
                                        <p:tgtEl>
                                          <p:spTgt spid="826375"/>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499"/>
                                          </p:stCondLst>
                                        </p:cTn>
                                        <p:tgtEl>
                                          <p:spTgt spid="826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autoUpdateAnimBg="0" advAuto="0"/>
      <p:bldP spid="826375" grpId="0" autoUpdateAnimBg="0"/>
      <p:bldP spid="82637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de-DE"/>
              <a:t>IKEv2 – Additional Child SAs</a:t>
            </a:r>
          </a:p>
        </p:txBody>
      </p:sp>
      <p:sp>
        <p:nvSpPr>
          <p:cNvPr id="828419" name="Rectangle 3"/>
          <p:cNvSpPr>
            <a:spLocks noGrp="1" noChangeArrowheads="1"/>
          </p:cNvSpPr>
          <p:nvPr>
            <p:ph type="body" idx="1"/>
          </p:nvPr>
        </p:nvSpPr>
        <p:spPr>
          <a:xfrm>
            <a:off x="611188" y="3789363"/>
            <a:ext cx="4537075" cy="381000"/>
          </a:xfrm>
          <a:noFill/>
          <a:ln/>
        </p:spPr>
        <p:txBody>
          <a:bodyPr/>
          <a:lstStyle/>
          <a:p>
            <a:pPr>
              <a:lnSpc>
                <a:spcPct val="90000"/>
              </a:lnSpc>
              <a:spcBef>
                <a:spcPct val="20000"/>
              </a:spcBef>
              <a:buClr>
                <a:srgbClr val="FF0000"/>
              </a:buClr>
            </a:pPr>
            <a:r>
              <a:rPr lang="de-DE"/>
              <a:t>CREATE_CHILD_SA exchange pair  </a:t>
            </a:r>
            <a:endParaRPr lang="de-DE">
              <a:solidFill>
                <a:srgbClr val="FF0000"/>
              </a:solidFill>
            </a:endParaRPr>
          </a:p>
        </p:txBody>
      </p:sp>
      <p:sp>
        <p:nvSpPr>
          <p:cNvPr id="828423" name="Rectangle 7"/>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grpSp>
        <p:nvGrpSpPr>
          <p:cNvPr id="828424" name="Group 8"/>
          <p:cNvGrpSpPr>
            <a:grpSpLocks/>
          </p:cNvGrpSpPr>
          <p:nvPr/>
        </p:nvGrpSpPr>
        <p:grpSpPr bwMode="auto">
          <a:xfrm>
            <a:off x="611188" y="1646238"/>
            <a:ext cx="4757737" cy="1239837"/>
            <a:chOff x="385" y="1037"/>
            <a:chExt cx="2997" cy="781"/>
          </a:xfrm>
        </p:grpSpPr>
        <p:sp>
          <p:nvSpPr>
            <p:cNvPr id="828425" name="Line 9"/>
            <p:cNvSpPr>
              <a:spLocks noChangeShapeType="1"/>
            </p:cNvSpPr>
            <p:nvPr/>
          </p:nvSpPr>
          <p:spPr bwMode="auto">
            <a:xfrm>
              <a:off x="2422" y="1258"/>
              <a:ext cx="960" cy="0"/>
            </a:xfrm>
            <a:prstGeom prst="line">
              <a:avLst/>
            </a:prstGeom>
            <a:noFill/>
            <a:ln w="57150">
              <a:solidFill>
                <a:srgbClr val="FF0000"/>
              </a:solidFill>
              <a:round/>
              <a:headEnd/>
              <a:tailEnd type="triangle" w="med" len="med"/>
            </a:ln>
            <a:effectLst/>
          </p:spPr>
          <p:txBody>
            <a:bodyPr wrap="none" lIns="85725" tIns="42862" rIns="85725" bIns="42862" anchor="ctr"/>
            <a:lstStyle/>
            <a:p>
              <a:endParaRPr lang="de-CH"/>
            </a:p>
          </p:txBody>
        </p:sp>
        <p:sp>
          <p:nvSpPr>
            <p:cNvPr id="828426" name="Oval 10"/>
            <p:cNvSpPr>
              <a:spLocks noChangeArrowheads="1"/>
            </p:cNvSpPr>
            <p:nvPr/>
          </p:nvSpPr>
          <p:spPr bwMode="auto">
            <a:xfrm>
              <a:off x="2758" y="1162"/>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1</a:t>
              </a:r>
            </a:p>
          </p:txBody>
        </p:sp>
        <p:sp>
          <p:nvSpPr>
            <p:cNvPr id="828427" name="Rectangle 11"/>
            <p:cNvSpPr>
              <a:spLocks noChangeArrowheads="1"/>
            </p:cNvSpPr>
            <p:nvPr/>
          </p:nvSpPr>
          <p:spPr bwMode="auto">
            <a:xfrm>
              <a:off x="407" y="1037"/>
              <a:ext cx="545" cy="37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8428" name="Text Box 12"/>
            <p:cNvSpPr txBox="1">
              <a:spLocks noChangeArrowheads="1"/>
            </p:cNvSpPr>
            <p:nvPr/>
          </p:nvSpPr>
          <p:spPr bwMode="auto">
            <a:xfrm>
              <a:off x="385" y="1547"/>
              <a:ext cx="816" cy="227"/>
            </a:xfrm>
            <a:prstGeom prst="rect">
              <a:avLst/>
            </a:prstGeom>
            <a:solidFill>
              <a:schemeClr val="bg1"/>
            </a:solid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0033CC"/>
                  </a:solidFill>
                </a:rPr>
                <a:t>encrypted</a:t>
              </a:r>
            </a:p>
          </p:txBody>
        </p:sp>
        <p:sp>
          <p:nvSpPr>
            <p:cNvPr id="828429" name="Rectangle 13" descr="5%"/>
            <p:cNvSpPr>
              <a:spLocks noChangeArrowheads="1"/>
            </p:cNvSpPr>
            <p:nvPr/>
          </p:nvSpPr>
          <p:spPr bwMode="auto">
            <a:xfrm>
              <a:off x="952" y="1037"/>
              <a:ext cx="363" cy="374"/>
            </a:xfrm>
            <a:prstGeom prst="rect">
              <a:avLst/>
            </a:prstGeom>
            <a:pattFill prst="pct5">
              <a:fgClr>
                <a:schemeClr val="tx1"/>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N</a:t>
              </a:r>
            </a:p>
          </p:txBody>
        </p:sp>
        <p:sp>
          <p:nvSpPr>
            <p:cNvPr id="828430" name="Rectangle 14" descr="5%"/>
            <p:cNvSpPr>
              <a:spLocks noChangeArrowheads="1"/>
            </p:cNvSpPr>
            <p:nvPr/>
          </p:nvSpPr>
          <p:spPr bwMode="auto">
            <a:xfrm>
              <a:off x="1314" y="1037"/>
              <a:ext cx="363" cy="374"/>
            </a:xfrm>
            <a:prstGeom prst="rect">
              <a:avLst/>
            </a:prstGeom>
            <a:pattFill prst="pct5">
              <a:fgClr>
                <a:schemeClr val="tx1"/>
              </a:fgClr>
              <a:bgClr>
                <a:schemeClr val="hlink"/>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SA</a:t>
              </a:r>
              <a:r>
                <a:rPr lang="de-DE" sz="2400" baseline="-25000"/>
                <a:t>i</a:t>
              </a:r>
              <a:endParaRPr lang="de-DE"/>
            </a:p>
          </p:txBody>
        </p:sp>
        <p:sp>
          <p:nvSpPr>
            <p:cNvPr id="828431" name="Rectangle 15" descr="5%"/>
            <p:cNvSpPr>
              <a:spLocks noChangeArrowheads="1"/>
            </p:cNvSpPr>
            <p:nvPr/>
          </p:nvSpPr>
          <p:spPr bwMode="auto">
            <a:xfrm>
              <a:off x="1677" y="1037"/>
              <a:ext cx="363" cy="374"/>
            </a:xfrm>
            <a:prstGeom prst="rect">
              <a:avLst/>
            </a:prstGeom>
            <a:pattFill prst="pct5">
              <a:fgClr>
                <a:schemeClr val="tx1"/>
              </a:fgClr>
              <a:bgClr>
                <a:srgbClr val="FFCC99"/>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N</a:t>
              </a:r>
              <a:r>
                <a:rPr lang="de-DE" sz="2400" baseline="-25000"/>
                <a:t>i</a:t>
              </a:r>
              <a:endParaRPr lang="de-DE"/>
            </a:p>
          </p:txBody>
        </p:sp>
        <p:sp>
          <p:nvSpPr>
            <p:cNvPr id="828432" name="Rectangle 16"/>
            <p:cNvSpPr>
              <a:spLocks noChangeArrowheads="1"/>
            </p:cNvSpPr>
            <p:nvPr/>
          </p:nvSpPr>
          <p:spPr bwMode="auto">
            <a:xfrm>
              <a:off x="1156" y="1434"/>
              <a:ext cx="408"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KE</a:t>
              </a:r>
              <a:r>
                <a:rPr lang="de-DE" sz="2400" baseline="-25000"/>
                <a:t>i</a:t>
              </a:r>
            </a:p>
          </p:txBody>
        </p:sp>
        <p:sp>
          <p:nvSpPr>
            <p:cNvPr id="828433" name="Rectangle 17" descr="5%"/>
            <p:cNvSpPr>
              <a:spLocks noChangeArrowheads="1"/>
            </p:cNvSpPr>
            <p:nvPr/>
          </p:nvSpPr>
          <p:spPr bwMode="auto">
            <a:xfrm>
              <a:off x="1565" y="1434"/>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i</a:t>
              </a:r>
            </a:p>
          </p:txBody>
        </p:sp>
        <p:sp>
          <p:nvSpPr>
            <p:cNvPr id="828434" name="Rectangle 18" descr="5%"/>
            <p:cNvSpPr>
              <a:spLocks noChangeArrowheads="1"/>
            </p:cNvSpPr>
            <p:nvPr/>
          </p:nvSpPr>
          <p:spPr bwMode="auto">
            <a:xfrm>
              <a:off x="1927" y="1434"/>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r</a:t>
              </a:r>
            </a:p>
          </p:txBody>
        </p:sp>
      </p:grpSp>
      <p:grpSp>
        <p:nvGrpSpPr>
          <p:cNvPr id="828435" name="Group 19"/>
          <p:cNvGrpSpPr>
            <a:grpSpLocks/>
          </p:cNvGrpSpPr>
          <p:nvPr/>
        </p:nvGrpSpPr>
        <p:grpSpPr bwMode="auto">
          <a:xfrm>
            <a:off x="3768725" y="2924175"/>
            <a:ext cx="4619625" cy="1258888"/>
            <a:chOff x="2374" y="1842"/>
            <a:chExt cx="2910" cy="793"/>
          </a:xfrm>
        </p:grpSpPr>
        <p:sp>
          <p:nvSpPr>
            <p:cNvPr id="828436" name="Line 20"/>
            <p:cNvSpPr>
              <a:spLocks noChangeShapeType="1"/>
            </p:cNvSpPr>
            <p:nvPr/>
          </p:nvSpPr>
          <p:spPr bwMode="auto">
            <a:xfrm>
              <a:off x="2374" y="2053"/>
              <a:ext cx="912" cy="0"/>
            </a:xfrm>
            <a:prstGeom prst="line">
              <a:avLst/>
            </a:prstGeom>
            <a:noFill/>
            <a:ln w="57150">
              <a:solidFill>
                <a:srgbClr val="FF0000"/>
              </a:solidFill>
              <a:round/>
              <a:headEnd type="triangle" w="med" len="med"/>
              <a:tailEnd/>
            </a:ln>
            <a:effectLst/>
          </p:spPr>
          <p:txBody>
            <a:bodyPr wrap="none" lIns="85725" tIns="42862" rIns="85725" bIns="42862" anchor="ctr"/>
            <a:lstStyle/>
            <a:p>
              <a:endParaRPr lang="de-CH"/>
            </a:p>
          </p:txBody>
        </p:sp>
        <p:sp>
          <p:nvSpPr>
            <p:cNvPr id="828437" name="Oval 21"/>
            <p:cNvSpPr>
              <a:spLocks noChangeArrowheads="1"/>
            </p:cNvSpPr>
            <p:nvPr/>
          </p:nvSpPr>
          <p:spPr bwMode="auto">
            <a:xfrm>
              <a:off x="2758" y="1957"/>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Clr>
                  <a:srgbClr val="0099CC"/>
                </a:buClr>
                <a:buSzPct val="70000"/>
                <a:buFont typeface="Wingdings" pitchFamily="2" charset="2"/>
                <a:buNone/>
              </a:pPr>
              <a:r>
                <a:rPr lang="de-CH">
                  <a:solidFill>
                    <a:srgbClr val="FF0000"/>
                  </a:solidFill>
                </a:rPr>
                <a:t>2</a:t>
              </a:r>
            </a:p>
          </p:txBody>
        </p:sp>
        <p:sp>
          <p:nvSpPr>
            <p:cNvPr id="828438" name="Rectangle 22"/>
            <p:cNvSpPr>
              <a:spLocks noChangeArrowheads="1"/>
            </p:cNvSpPr>
            <p:nvPr/>
          </p:nvSpPr>
          <p:spPr bwMode="auto">
            <a:xfrm>
              <a:off x="3379" y="1842"/>
              <a:ext cx="545" cy="37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IKE</a:t>
              </a:r>
              <a:br>
                <a:rPr lang="de-DE" sz="1800"/>
              </a:br>
              <a:r>
                <a:rPr lang="de-DE" sz="1800"/>
                <a:t>Header</a:t>
              </a:r>
              <a:endParaRPr lang="de-DE" sz="1800" baseline="-25000"/>
            </a:p>
          </p:txBody>
        </p:sp>
        <p:sp>
          <p:nvSpPr>
            <p:cNvPr id="828439" name="Text Box 23"/>
            <p:cNvSpPr txBox="1">
              <a:spLocks noChangeArrowheads="1"/>
            </p:cNvSpPr>
            <p:nvPr/>
          </p:nvSpPr>
          <p:spPr bwMode="auto">
            <a:xfrm>
              <a:off x="3368" y="2381"/>
              <a:ext cx="816" cy="227"/>
            </a:xfrm>
            <a:prstGeom prst="rect">
              <a:avLst/>
            </a:prstGeom>
            <a:solidFill>
              <a:schemeClr val="bg1"/>
            </a:solid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0033CC"/>
                  </a:solidFill>
                </a:rPr>
                <a:t>encrypted</a:t>
              </a:r>
            </a:p>
          </p:txBody>
        </p:sp>
        <p:sp>
          <p:nvSpPr>
            <p:cNvPr id="828440" name="Rectangle 24" descr="5%"/>
            <p:cNvSpPr>
              <a:spLocks noChangeArrowheads="1"/>
            </p:cNvSpPr>
            <p:nvPr/>
          </p:nvSpPr>
          <p:spPr bwMode="auto">
            <a:xfrm>
              <a:off x="3923" y="1842"/>
              <a:ext cx="363" cy="374"/>
            </a:xfrm>
            <a:prstGeom prst="rect">
              <a:avLst/>
            </a:prstGeom>
            <a:pattFill prst="pct5">
              <a:fgClr>
                <a:schemeClr val="tx1"/>
              </a:fgClr>
              <a:bgClr>
                <a:schemeClr val="hlink"/>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SA</a:t>
              </a:r>
              <a:r>
                <a:rPr lang="de-DE" sz="2400" baseline="-25000"/>
                <a:t>r</a:t>
              </a:r>
              <a:endParaRPr lang="de-DE"/>
            </a:p>
          </p:txBody>
        </p:sp>
        <p:sp>
          <p:nvSpPr>
            <p:cNvPr id="828441" name="Rectangle 25" descr="5%"/>
            <p:cNvSpPr>
              <a:spLocks noChangeArrowheads="1"/>
            </p:cNvSpPr>
            <p:nvPr/>
          </p:nvSpPr>
          <p:spPr bwMode="auto">
            <a:xfrm>
              <a:off x="4286" y="1842"/>
              <a:ext cx="363" cy="374"/>
            </a:xfrm>
            <a:prstGeom prst="rect">
              <a:avLst/>
            </a:prstGeom>
            <a:pattFill prst="pct5">
              <a:fgClr>
                <a:schemeClr val="tx1"/>
              </a:fgClr>
              <a:bgClr>
                <a:srgbClr val="FFCC99"/>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N</a:t>
              </a:r>
              <a:r>
                <a:rPr lang="de-DE" sz="2400" baseline="-25000"/>
                <a:t>r</a:t>
              </a:r>
              <a:endParaRPr lang="de-DE"/>
            </a:p>
          </p:txBody>
        </p:sp>
        <p:sp>
          <p:nvSpPr>
            <p:cNvPr id="828442" name="Rectangle 26"/>
            <p:cNvSpPr>
              <a:spLocks noChangeArrowheads="1"/>
            </p:cNvSpPr>
            <p:nvPr/>
          </p:nvSpPr>
          <p:spPr bwMode="auto">
            <a:xfrm>
              <a:off x="4150" y="2251"/>
              <a:ext cx="408"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KE</a:t>
              </a:r>
              <a:r>
                <a:rPr lang="de-DE" sz="2400" baseline="-25000"/>
                <a:t>r</a:t>
              </a:r>
            </a:p>
          </p:txBody>
        </p:sp>
        <p:sp>
          <p:nvSpPr>
            <p:cNvPr id="828443" name="Rectangle 27" descr="5%"/>
            <p:cNvSpPr>
              <a:spLocks noChangeArrowheads="1"/>
            </p:cNvSpPr>
            <p:nvPr/>
          </p:nvSpPr>
          <p:spPr bwMode="auto">
            <a:xfrm>
              <a:off x="4558" y="2251"/>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i</a:t>
              </a:r>
            </a:p>
          </p:txBody>
        </p:sp>
        <p:sp>
          <p:nvSpPr>
            <p:cNvPr id="828444" name="Rectangle 28" descr="5%"/>
            <p:cNvSpPr>
              <a:spLocks noChangeArrowheads="1"/>
            </p:cNvSpPr>
            <p:nvPr/>
          </p:nvSpPr>
          <p:spPr bwMode="auto">
            <a:xfrm>
              <a:off x="4921" y="2251"/>
              <a:ext cx="363" cy="384"/>
            </a:xfrm>
            <a:prstGeom prst="rect">
              <a:avLst/>
            </a:prstGeom>
            <a:pattFill prst="pct5">
              <a:fgClr>
                <a:schemeClr val="tx1"/>
              </a:fgClr>
              <a:bgClr>
                <a:srgbClr val="95CD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a:t>TS</a:t>
              </a:r>
              <a:r>
                <a:rPr lang="de-DE" sz="2400" baseline="-25000"/>
                <a:t>r</a:t>
              </a:r>
            </a:p>
          </p:txBody>
        </p:sp>
      </p:grpSp>
      <p:grpSp>
        <p:nvGrpSpPr>
          <p:cNvPr id="828445" name="Group 29"/>
          <p:cNvGrpSpPr>
            <a:grpSpLocks/>
          </p:cNvGrpSpPr>
          <p:nvPr/>
        </p:nvGrpSpPr>
        <p:grpSpPr bwMode="auto">
          <a:xfrm>
            <a:off x="1219200" y="1052513"/>
            <a:ext cx="6096000" cy="374650"/>
            <a:chOff x="768" y="663"/>
            <a:chExt cx="3840" cy="236"/>
          </a:xfrm>
        </p:grpSpPr>
        <p:sp>
          <p:nvSpPr>
            <p:cNvPr id="828446" name="Text Box 30"/>
            <p:cNvSpPr txBox="1">
              <a:spLocks noChangeArrowheads="1"/>
            </p:cNvSpPr>
            <p:nvPr/>
          </p:nvSpPr>
          <p:spPr bwMode="auto">
            <a:xfrm>
              <a:off x="3648" y="672"/>
              <a:ext cx="96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Responder</a:t>
              </a:r>
            </a:p>
          </p:txBody>
        </p:sp>
        <p:sp>
          <p:nvSpPr>
            <p:cNvPr id="828447" name="Text Box 31"/>
            <p:cNvSpPr txBox="1">
              <a:spLocks noChangeArrowheads="1"/>
            </p:cNvSpPr>
            <p:nvPr/>
          </p:nvSpPr>
          <p:spPr bwMode="auto">
            <a:xfrm>
              <a:off x="768" y="672"/>
              <a:ext cx="72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Initiator</a:t>
              </a:r>
            </a:p>
          </p:txBody>
        </p:sp>
        <p:sp>
          <p:nvSpPr>
            <p:cNvPr id="828448" name="Text Box 32"/>
            <p:cNvSpPr txBox="1">
              <a:spLocks noChangeArrowheads="1"/>
            </p:cNvSpPr>
            <p:nvPr/>
          </p:nvSpPr>
          <p:spPr bwMode="auto">
            <a:xfrm>
              <a:off x="2472" y="663"/>
              <a:ext cx="720" cy="227"/>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solidFill>
                    <a:srgbClr val="FF0000"/>
                  </a:solidFill>
                </a:rPr>
                <a:t>UDP/500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8424"/>
                                        </p:tgtEl>
                                        <p:attrNameLst>
                                          <p:attrName>style.visibility</p:attrName>
                                        </p:attrNameLst>
                                      </p:cBhvr>
                                      <p:to>
                                        <p:strVal val="visible"/>
                                      </p:to>
                                    </p:set>
                                    <p:animEffect transition="in" filter="wipe(left)">
                                      <p:cBhvr>
                                        <p:cTn id="7" dur="500"/>
                                        <p:tgtEl>
                                          <p:spTgt spid="828424"/>
                                        </p:tgtEl>
                                      </p:cBhvr>
                                    </p:animEffect>
                                  </p:childTnLst>
                                </p:cTn>
                              </p:par>
                            </p:childTnLst>
                          </p:cTn>
                        </p:par>
                        <p:par>
                          <p:cTn id="8" fill="hold">
                            <p:stCondLst>
                              <p:cond delay="500"/>
                            </p:stCondLst>
                            <p:childTnLst>
                              <p:par>
                                <p:cTn id="9" presetID="22" presetClass="entr" presetSubtype="2" fill="hold" nodeType="afterEffect">
                                  <p:stCondLst>
                                    <p:cond delay="500"/>
                                  </p:stCondLst>
                                  <p:childTnLst>
                                    <p:set>
                                      <p:cBhvr>
                                        <p:cTn id="10" dur="1" fill="hold">
                                          <p:stCondLst>
                                            <p:cond delay="0"/>
                                          </p:stCondLst>
                                        </p:cTn>
                                        <p:tgtEl>
                                          <p:spTgt spid="828435"/>
                                        </p:tgtEl>
                                        <p:attrNameLst>
                                          <p:attrName>style.visibility</p:attrName>
                                        </p:attrNameLst>
                                      </p:cBhvr>
                                      <p:to>
                                        <p:strVal val="visible"/>
                                      </p:to>
                                    </p:set>
                                    <p:animEffect transition="in" filter="wipe(right)">
                                      <p:cBhvr>
                                        <p:cTn id="11" dur="500"/>
                                        <p:tgtEl>
                                          <p:spTgt spid="828435"/>
                                        </p:tgtEl>
                                      </p:cBhvr>
                                    </p:animEffec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499"/>
                                          </p:stCondLst>
                                        </p:cTn>
                                        <p:tgtEl>
                                          <p:spTgt spid="828419">
                                            <p:txEl>
                                              <p:pRg st="0" end="0"/>
                                            </p:tx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499"/>
                                          </p:stCondLst>
                                        </p:cTn>
                                        <p:tgtEl>
                                          <p:spTgt spid="828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autoUpdateAnimBg="0" advAuto="0"/>
      <p:bldP spid="8284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511301"/>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A Simple</a:t>
            </a:r>
            <a:br>
              <a:rPr lang="de-CH" sz="4400" dirty="0" smtClean="0"/>
            </a:br>
            <a:r>
              <a:rPr lang="de-CH" sz="4400" dirty="0" smtClean="0"/>
              <a:t>Remote Access Example</a:t>
            </a: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lstStyle/>
          <a:p>
            <a:r>
              <a:rPr lang="de-DE" dirty="0"/>
              <a:t>User-Mode-Linux VPN </a:t>
            </a:r>
            <a:r>
              <a:rPr lang="de-DE" dirty="0" smtClean="0"/>
              <a:t>Testbed</a:t>
            </a:r>
            <a:endParaRPr lang="de-DE" dirty="0"/>
          </a:p>
        </p:txBody>
      </p:sp>
      <p:sp>
        <p:nvSpPr>
          <p:cNvPr id="838663" name="Rectangle 7"/>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pic>
        <p:nvPicPr>
          <p:cNvPr id="838686" name="Picture 30" descr="umlArchitecture_large"/>
          <p:cNvPicPr>
            <a:picLocks noChangeAspect="1" noChangeArrowheads="1"/>
          </p:cNvPicPr>
          <p:nvPr/>
        </p:nvPicPr>
        <p:blipFill>
          <a:blip r:embed="rId3" cstate="print"/>
          <a:srcRect/>
          <a:stretch>
            <a:fillRect/>
          </a:stretch>
        </p:blipFill>
        <p:spPr bwMode="auto">
          <a:xfrm>
            <a:off x="755650" y="908050"/>
            <a:ext cx="7596188" cy="528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38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de-DE"/>
              <a:t>IKEv2 Remote Access Scenario </a:t>
            </a:r>
          </a:p>
        </p:txBody>
      </p:sp>
      <p:sp>
        <p:nvSpPr>
          <p:cNvPr id="840707"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0710" name="Rectangle 6"/>
          <p:cNvSpPr>
            <a:spLocks noChangeArrowheads="1"/>
          </p:cNvSpPr>
          <p:nvPr/>
        </p:nvSpPr>
        <p:spPr bwMode="auto">
          <a:xfrm>
            <a:off x="611188" y="1773238"/>
            <a:ext cx="3816350" cy="2663825"/>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#ipsec.conf for roadwarrior carol</a:t>
            </a:r>
          </a:p>
          <a:p>
            <a:pPr marL="317500" indent="-317500" defTabSz="708025">
              <a:lnSpc>
                <a:spcPct val="60000"/>
              </a:lnSpc>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conn home</a:t>
            </a:r>
          </a:p>
          <a:p>
            <a:pPr marL="317500" indent="-317500" defTabSz="708025">
              <a:spcBef>
                <a:spcPct val="0"/>
              </a:spcBef>
              <a:buFont typeface="Wingdings" pitchFamily="2" charset="2"/>
              <a:buNone/>
            </a:pPr>
            <a:r>
              <a:rPr lang="de-DE" sz="1300" b="1" dirty="0">
                <a:latin typeface="Courier New" pitchFamily="49" charset="0"/>
              </a:rPr>
              <a:t>     keyexchange=</a:t>
            </a:r>
            <a:r>
              <a:rPr lang="de-DE" sz="1300" b="1" dirty="0">
                <a:solidFill>
                  <a:srgbClr val="FF0000"/>
                </a:solidFill>
                <a:latin typeface="Courier New" pitchFamily="49" charset="0"/>
              </a:rPr>
              <a:t>ikev2</a:t>
            </a:r>
          </a:p>
          <a:p>
            <a:pPr marL="317500" indent="-317500" defTabSz="708025">
              <a:spcBef>
                <a:spcPct val="0"/>
              </a:spcBef>
              <a:buFont typeface="Wingdings" pitchFamily="2" charset="2"/>
              <a:buNone/>
            </a:pPr>
            <a:r>
              <a:rPr lang="de-DE" sz="1300" b="1" dirty="0">
                <a:latin typeface="Courier New" pitchFamily="49" charset="0"/>
              </a:rPr>
              <a:t>     left=%defaultroute</a:t>
            </a:r>
          </a:p>
          <a:p>
            <a:pPr marL="317500" indent="-317500" defTabSz="708025">
              <a:spcBef>
                <a:spcPct val="0"/>
              </a:spcBef>
              <a:buFont typeface="Wingdings" pitchFamily="2" charset="2"/>
              <a:buNone/>
            </a:pPr>
            <a:r>
              <a:rPr lang="de-DE" sz="1300" b="1" dirty="0">
                <a:latin typeface="Courier New" pitchFamily="49" charset="0"/>
              </a:rPr>
              <a:t>     leftsourceip=</a:t>
            </a:r>
            <a:r>
              <a:rPr lang="de-DE" sz="1300" b="1" dirty="0">
                <a:solidFill>
                  <a:srgbClr val="0000FF"/>
                </a:solidFill>
                <a:latin typeface="Courier New" pitchFamily="49" charset="0"/>
              </a:rPr>
              <a:t>%config</a:t>
            </a:r>
          </a:p>
          <a:p>
            <a:pPr marL="317500" indent="-317500" defTabSz="708025">
              <a:spcBef>
                <a:spcPct val="0"/>
              </a:spcBef>
              <a:buFont typeface="Wingdings" pitchFamily="2" charset="2"/>
              <a:buNone/>
            </a:pPr>
            <a:r>
              <a:rPr lang="de-DE" sz="1300" b="1" dirty="0">
                <a:latin typeface="Courier New" pitchFamily="49" charset="0"/>
              </a:rPr>
              <a:t>     leftcert=carolCert.pem</a:t>
            </a:r>
          </a:p>
          <a:p>
            <a:pPr marL="317500" indent="-317500" defTabSz="708025">
              <a:spcBef>
                <a:spcPct val="0"/>
              </a:spcBef>
              <a:buFont typeface="Wingdings" pitchFamily="2" charset="2"/>
              <a:buNone/>
            </a:pPr>
            <a:r>
              <a:rPr lang="de-DE" sz="1300" b="1" dirty="0">
                <a:latin typeface="Courier New" pitchFamily="49" charset="0"/>
              </a:rPr>
              <a:t>     leftid=carol@strongswan.org</a:t>
            </a:r>
          </a:p>
          <a:p>
            <a:pPr marL="317500" indent="-317500" defTabSz="708025">
              <a:spcBef>
                <a:spcPct val="0"/>
              </a:spcBef>
              <a:buFont typeface="Wingdings" pitchFamily="2" charset="2"/>
              <a:buNone/>
            </a:pPr>
            <a:r>
              <a:rPr lang="de-DE" sz="1300" b="1" dirty="0">
                <a:latin typeface="Courier New" pitchFamily="49" charset="0"/>
              </a:rPr>
              <a:t>     leftfirewall=</a:t>
            </a:r>
            <a:r>
              <a:rPr lang="de-DE" sz="1300" b="1" dirty="0">
                <a:solidFill>
                  <a:srgbClr val="FF0000"/>
                </a:solidFill>
                <a:latin typeface="Courier New" pitchFamily="49" charset="0"/>
              </a:rPr>
              <a:t>yes</a:t>
            </a:r>
          </a:p>
          <a:p>
            <a:pPr marL="317500" indent="-317500" defTabSz="708025">
              <a:spcBef>
                <a:spcPct val="0"/>
              </a:spcBef>
              <a:buFont typeface="Wingdings" pitchFamily="2" charset="2"/>
              <a:buNone/>
            </a:pPr>
            <a:r>
              <a:rPr lang="de-DE" sz="1300" b="1" dirty="0">
                <a:latin typeface="Courier New" pitchFamily="49" charset="0"/>
              </a:rPr>
              <a:t>     right=192.168.0.1</a:t>
            </a:r>
          </a:p>
          <a:p>
            <a:pPr marL="317500" indent="-317500" defTabSz="708025">
              <a:spcBef>
                <a:spcPct val="0"/>
              </a:spcBef>
              <a:buFont typeface="Wingdings" pitchFamily="2" charset="2"/>
              <a:buNone/>
            </a:pPr>
            <a:r>
              <a:rPr lang="de-DE" sz="1300" b="1" dirty="0">
                <a:latin typeface="Courier New" pitchFamily="49" charset="0"/>
              </a:rPr>
              <a:t>     rightid=@moon.strongswan.org</a:t>
            </a:r>
          </a:p>
          <a:p>
            <a:pPr marL="317500" indent="-317500" defTabSz="708025">
              <a:spcBef>
                <a:spcPct val="0"/>
              </a:spcBef>
              <a:buFont typeface="Wingdings" pitchFamily="2" charset="2"/>
              <a:buNone/>
            </a:pPr>
            <a:r>
              <a:rPr lang="de-DE" sz="1300" b="1" dirty="0">
                <a:latin typeface="Courier New" pitchFamily="49" charset="0"/>
              </a:rPr>
              <a:t>     </a:t>
            </a:r>
            <a:r>
              <a:rPr lang="de-DE" sz="1300" b="1" dirty="0" smtClean="0">
                <a:latin typeface="Courier New" pitchFamily="49" charset="0"/>
              </a:rPr>
              <a:t>rightsubnet=</a:t>
            </a:r>
            <a:r>
              <a:rPr lang="de-DE" sz="1300" b="1" dirty="0" smtClean="0">
                <a:solidFill>
                  <a:srgbClr val="FF0000"/>
                </a:solidFill>
                <a:latin typeface="Courier New" pitchFamily="49" charset="0"/>
              </a:rPr>
              <a:t>10.1.0.0/16</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auto=start</a:t>
            </a:r>
          </a:p>
        </p:txBody>
      </p:sp>
      <p:sp>
        <p:nvSpPr>
          <p:cNvPr id="840712" name="Rectangle 8"/>
          <p:cNvSpPr>
            <a:spLocks noChangeArrowheads="1"/>
          </p:cNvSpPr>
          <p:nvPr/>
        </p:nvSpPr>
        <p:spPr bwMode="auto">
          <a:xfrm>
            <a:off x="611188" y="908050"/>
            <a:ext cx="3816350" cy="720725"/>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a:latin typeface="Courier New" pitchFamily="49" charset="0"/>
              </a:rPr>
              <a:t>#ipsec.secrets for roadwarrior carol</a:t>
            </a:r>
          </a:p>
          <a:p>
            <a:pPr marL="317500" indent="-317500" defTabSz="708025">
              <a:lnSpc>
                <a:spcPct val="60000"/>
              </a:lnSpc>
              <a:spcBef>
                <a:spcPct val="0"/>
              </a:spcBef>
              <a:buFont typeface="Wingdings" pitchFamily="2" charset="2"/>
              <a:buNone/>
            </a:pPr>
            <a:endParaRPr lang="de-DE" sz="1300" b="1">
              <a:latin typeface="Courier New" pitchFamily="49" charset="0"/>
            </a:endParaRPr>
          </a:p>
          <a:p>
            <a:pPr marL="317500" indent="-317500" defTabSz="708025">
              <a:spcBef>
                <a:spcPct val="0"/>
              </a:spcBef>
              <a:buFont typeface="Wingdings" pitchFamily="2" charset="2"/>
              <a:buNone/>
            </a:pPr>
            <a:r>
              <a:rPr lang="de-DE" sz="1300" b="1">
                <a:latin typeface="Courier New" pitchFamily="49" charset="0"/>
              </a:rPr>
              <a:t>: RSA carolKey.pem "nH5ZQEWtku0RJEZ6"</a:t>
            </a:r>
            <a:r>
              <a:rPr lang="de-DE" sz="1300">
                <a:latin typeface="Courier New" pitchFamily="49" charset="0"/>
              </a:rPr>
              <a:t> </a:t>
            </a:r>
          </a:p>
        </p:txBody>
      </p:sp>
      <p:sp>
        <p:nvSpPr>
          <p:cNvPr id="840713" name="Rectangle 9"/>
          <p:cNvSpPr>
            <a:spLocks noChangeArrowheads="1"/>
          </p:cNvSpPr>
          <p:nvPr/>
        </p:nvSpPr>
        <p:spPr bwMode="auto">
          <a:xfrm>
            <a:off x="4716463" y="908050"/>
            <a:ext cx="3816350" cy="720725"/>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a:latin typeface="Courier New" pitchFamily="49" charset="0"/>
              </a:rPr>
              <a:t>#ipsec.secrets for gateway moon</a:t>
            </a:r>
          </a:p>
          <a:p>
            <a:pPr marL="317500" indent="-317500" defTabSz="708025">
              <a:lnSpc>
                <a:spcPct val="60000"/>
              </a:lnSpc>
              <a:spcBef>
                <a:spcPct val="0"/>
              </a:spcBef>
              <a:buFont typeface="Wingdings" pitchFamily="2" charset="2"/>
              <a:buNone/>
            </a:pPr>
            <a:endParaRPr lang="de-DE" sz="1300" b="1">
              <a:latin typeface="Courier New" pitchFamily="49" charset="0"/>
            </a:endParaRPr>
          </a:p>
          <a:p>
            <a:pPr marL="317500" indent="-317500" defTabSz="708025">
              <a:spcBef>
                <a:spcPct val="0"/>
              </a:spcBef>
              <a:buFont typeface="Wingdings" pitchFamily="2" charset="2"/>
              <a:buNone/>
            </a:pPr>
            <a:r>
              <a:rPr lang="de-DE" sz="1300" b="1">
                <a:latin typeface="Courier New" pitchFamily="49" charset="0"/>
              </a:rPr>
              <a:t>: RSA moonKey.pem</a:t>
            </a:r>
            <a:endParaRPr lang="de-DE" sz="1300">
              <a:latin typeface="Courier New" pitchFamily="49" charset="0"/>
            </a:endParaRPr>
          </a:p>
        </p:txBody>
      </p:sp>
      <p:pic>
        <p:nvPicPr>
          <p:cNvPr id="840715" name="Picture 11"/>
          <p:cNvPicPr>
            <a:picLocks noChangeAspect="1" noChangeArrowheads="1"/>
          </p:cNvPicPr>
          <p:nvPr/>
        </p:nvPicPr>
        <p:blipFill>
          <a:blip r:embed="rId3" cstate="print"/>
          <a:srcRect/>
          <a:stretch>
            <a:fillRect/>
          </a:stretch>
        </p:blipFill>
        <p:spPr bwMode="auto">
          <a:xfrm>
            <a:off x="642910" y="4500570"/>
            <a:ext cx="4248150" cy="2168525"/>
          </a:xfrm>
          <a:prstGeom prst="rect">
            <a:avLst/>
          </a:prstGeom>
          <a:noFill/>
          <a:ln w="12700" algn="ctr">
            <a:noFill/>
            <a:miter lim="800000"/>
            <a:headEnd/>
            <a:tailEnd/>
          </a:ln>
          <a:effectLst/>
        </p:spPr>
      </p:pic>
      <p:sp>
        <p:nvSpPr>
          <p:cNvPr id="840711" name="Rectangle 7"/>
          <p:cNvSpPr>
            <a:spLocks noChangeArrowheads="1"/>
          </p:cNvSpPr>
          <p:nvPr/>
        </p:nvSpPr>
        <p:spPr bwMode="auto">
          <a:xfrm>
            <a:off x="4716463" y="1773239"/>
            <a:ext cx="3816350" cy="3084521"/>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#ipsec.conf for gateway moon</a:t>
            </a:r>
          </a:p>
          <a:p>
            <a:pPr marL="317500" indent="-317500" defTabSz="708025">
              <a:lnSpc>
                <a:spcPct val="60000"/>
              </a:lnSpc>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smtClean="0">
                <a:latin typeface="Courier New" pitchFamily="49" charset="0"/>
              </a:rPr>
              <a:t>config setup</a:t>
            </a:r>
          </a:p>
          <a:p>
            <a:pPr marL="317500" indent="-317500" defTabSz="708025">
              <a:spcBef>
                <a:spcPct val="0"/>
              </a:spcBef>
              <a:buFont typeface="Wingdings" pitchFamily="2" charset="2"/>
              <a:buNone/>
            </a:pPr>
            <a:r>
              <a:rPr lang="de-DE" sz="1300" b="1" dirty="0" smtClean="0">
                <a:latin typeface="Courier New" pitchFamily="49" charset="0"/>
              </a:rPr>
              <a:t>     plutostart=no #IKEv1 not needed</a:t>
            </a:r>
            <a:br>
              <a:rPr lang="de-DE" sz="1300" b="1" dirty="0" smtClean="0">
                <a:latin typeface="Courier New" pitchFamily="49" charset="0"/>
              </a:rPr>
            </a:br>
            <a:endParaRPr lang="de-DE" sz="1300" b="1" dirty="0" smtClean="0">
              <a:latin typeface="Courier New" pitchFamily="49" charset="0"/>
            </a:endParaRPr>
          </a:p>
          <a:p>
            <a:pPr marL="317500" indent="-317500" defTabSz="708025">
              <a:spcBef>
                <a:spcPct val="0"/>
              </a:spcBef>
              <a:buFont typeface="Wingdings" pitchFamily="2" charset="2"/>
              <a:buNone/>
            </a:pPr>
            <a:r>
              <a:rPr lang="de-DE" sz="1300" b="1" dirty="0" smtClean="0">
                <a:latin typeface="Courier New" pitchFamily="49" charset="0"/>
              </a:rPr>
              <a:t>conn rw</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keyexchange=</a:t>
            </a:r>
            <a:r>
              <a:rPr lang="de-DE" sz="1300" b="1" dirty="0">
                <a:solidFill>
                  <a:srgbClr val="FF0000"/>
                </a:solidFill>
                <a:latin typeface="Courier New" pitchFamily="49" charset="0"/>
              </a:rPr>
              <a:t>ikev2</a:t>
            </a:r>
          </a:p>
          <a:p>
            <a:pPr marL="317500" indent="-317500" defTabSz="708025">
              <a:spcBef>
                <a:spcPct val="0"/>
              </a:spcBef>
              <a:buFont typeface="Wingdings" pitchFamily="2" charset="2"/>
              <a:buNone/>
            </a:pPr>
            <a:r>
              <a:rPr lang="de-DE" sz="1300" b="1" dirty="0">
                <a:latin typeface="Courier New" pitchFamily="49" charset="0"/>
              </a:rPr>
              <a:t>     left</a:t>
            </a:r>
            <a:r>
              <a:rPr lang="de-DE" sz="1300" b="1" dirty="0" smtClean="0">
                <a:latin typeface="Courier New" pitchFamily="49" charset="0"/>
              </a:rPr>
              <a:t>=%any</a:t>
            </a:r>
            <a:br>
              <a:rPr lang="de-DE" sz="1300" b="1" dirty="0" smtClean="0">
                <a:latin typeface="Courier New" pitchFamily="49" charset="0"/>
              </a:rPr>
            </a:br>
            <a:r>
              <a:rPr lang="de-DE" sz="1300" b="1" dirty="0" smtClean="0">
                <a:latin typeface="Courier New" pitchFamily="49" charset="0"/>
              </a:rPr>
              <a:t>  leftsubnet=</a:t>
            </a:r>
            <a:r>
              <a:rPr lang="de-DE" sz="1300" b="1" dirty="0" smtClean="0">
                <a:solidFill>
                  <a:srgbClr val="00B050"/>
                </a:solidFill>
                <a:latin typeface="Courier New" pitchFamily="49" charset="0"/>
              </a:rPr>
              <a:t>10.1.0.0/24</a:t>
            </a:r>
          </a:p>
          <a:p>
            <a:pPr marL="317500" indent="-317500" defTabSz="708025">
              <a:spcBef>
                <a:spcPct val="0"/>
              </a:spcBef>
              <a:buNone/>
            </a:pPr>
            <a:r>
              <a:rPr lang="de-CH" sz="1300" b="1" dirty="0" smtClean="0">
                <a:solidFill>
                  <a:srgbClr val="FF0000"/>
                </a:solidFill>
                <a:latin typeface="Courier New" pitchFamily="49" charset="0"/>
              </a:rPr>
              <a:t>   </a:t>
            </a:r>
            <a:r>
              <a:rPr lang="de-DE" sz="1300" b="1" dirty="0" smtClean="0">
                <a:latin typeface="Courier New" pitchFamily="49" charset="0"/>
              </a:rPr>
              <a:t>  </a:t>
            </a:r>
            <a:r>
              <a:rPr lang="de-DE" sz="1300" b="1" dirty="0">
                <a:latin typeface="Courier New" pitchFamily="49" charset="0"/>
              </a:rPr>
              <a:t>leftcert=moonCert.pem</a:t>
            </a:r>
          </a:p>
          <a:p>
            <a:pPr marL="317500" indent="-317500" defTabSz="708025">
              <a:spcBef>
                <a:spcPct val="0"/>
              </a:spcBef>
              <a:buFont typeface="Wingdings" pitchFamily="2" charset="2"/>
              <a:buNone/>
            </a:pPr>
            <a:r>
              <a:rPr lang="de-DE" sz="1300" b="1" dirty="0">
                <a:latin typeface="Courier New" pitchFamily="49" charset="0"/>
              </a:rPr>
              <a:t>     leftid=@moon.strongswan.org</a:t>
            </a:r>
          </a:p>
          <a:p>
            <a:pPr marL="317500" indent="-317500" defTabSz="708025">
              <a:spcBef>
                <a:spcPct val="0"/>
              </a:spcBef>
              <a:buFont typeface="Wingdings" pitchFamily="2" charset="2"/>
              <a:buNone/>
            </a:pPr>
            <a:r>
              <a:rPr lang="de-DE" sz="1300" b="1" dirty="0">
                <a:latin typeface="Courier New" pitchFamily="49" charset="0"/>
              </a:rPr>
              <a:t>     leftfirewall=</a:t>
            </a:r>
            <a:r>
              <a:rPr lang="de-DE" sz="1300" b="1" dirty="0">
                <a:solidFill>
                  <a:srgbClr val="FF0000"/>
                </a:solidFill>
                <a:latin typeface="Courier New" pitchFamily="49" charset="0"/>
              </a:rPr>
              <a:t>yes</a:t>
            </a:r>
          </a:p>
          <a:p>
            <a:pPr marL="317500" indent="-317500" defTabSz="708025">
              <a:spcBef>
                <a:spcPct val="0"/>
              </a:spcBef>
              <a:buNone/>
            </a:pPr>
            <a:r>
              <a:rPr lang="de-CH" sz="1300" b="1" dirty="0" smtClean="0">
                <a:latin typeface="Courier New" pitchFamily="49" charset="0"/>
              </a:rPr>
              <a:t>     right</a:t>
            </a:r>
            <a:r>
              <a:rPr lang="de-CH" sz="1300" b="1" dirty="0">
                <a:latin typeface="Courier New" pitchFamily="49" charset="0"/>
              </a:rPr>
              <a:t>=</a:t>
            </a:r>
            <a:r>
              <a:rPr lang="de-CH" sz="1300" b="1" dirty="0">
                <a:solidFill>
                  <a:srgbClr val="FF0000"/>
                </a:solidFill>
                <a:latin typeface="Courier New" pitchFamily="49" charset="0"/>
              </a:rPr>
              <a:t>%any</a:t>
            </a:r>
          </a:p>
          <a:p>
            <a:pPr marL="317500" indent="-317500" defTabSz="708025">
              <a:spcBef>
                <a:spcPct val="0"/>
              </a:spcBef>
              <a:buNone/>
            </a:pPr>
            <a:r>
              <a:rPr lang="de-DE" sz="1300" b="1" dirty="0" smtClean="0">
                <a:latin typeface="Courier New" pitchFamily="49" charset="0"/>
              </a:rPr>
              <a:t>     rightsourceip=</a:t>
            </a:r>
            <a:r>
              <a:rPr lang="de-DE" sz="1300" b="1" dirty="0" smtClean="0">
                <a:solidFill>
                  <a:srgbClr val="0000FF"/>
                </a:solidFill>
                <a:latin typeface="Courier New" pitchFamily="49" charset="0"/>
              </a:rPr>
              <a:t>10.3.0.0/24</a:t>
            </a:r>
          </a:p>
          <a:p>
            <a:pPr marL="317500" indent="-317500" defTabSz="708025">
              <a:spcBef>
                <a:spcPct val="0"/>
              </a:spcBef>
              <a:buFont typeface="Wingdings" pitchFamily="2" charset="2"/>
              <a:buNone/>
            </a:pPr>
            <a:r>
              <a:rPr lang="de-CH" sz="1300" b="1" dirty="0" smtClean="0">
                <a:latin typeface="Courier New" pitchFamily="49" charset="0"/>
              </a:rPr>
              <a:t>     auto=add</a:t>
            </a:r>
            <a:endParaRPr lang="de-DE" sz="1300" b="1" dirty="0" smtClean="0">
              <a:solidFill>
                <a:srgbClr val="0000FF"/>
              </a:solidFill>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0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de-DE" dirty="0"/>
              <a:t>IKEv2 Connection </a:t>
            </a:r>
            <a:r>
              <a:rPr lang="de-DE" dirty="0" smtClean="0"/>
              <a:t>Setup </a:t>
            </a:r>
            <a:endParaRPr lang="de-DE" dirty="0"/>
          </a:p>
        </p:txBody>
      </p:sp>
      <p:sp>
        <p:nvSpPr>
          <p:cNvPr id="842755"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2757" name="Rectangle 5"/>
          <p:cNvSpPr>
            <a:spLocks noChangeArrowheads="1"/>
          </p:cNvSpPr>
          <p:nvPr/>
        </p:nvSpPr>
        <p:spPr bwMode="auto">
          <a:xfrm>
            <a:off x="611188" y="3860800"/>
            <a:ext cx="8389968" cy="237648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05[NET] received packet: from 192.168.0.100[500] to 192.168.0.1[500]</a:t>
            </a:r>
          </a:p>
          <a:p>
            <a:pPr marL="317500" indent="-317500" defTabSz="708025">
              <a:spcBef>
                <a:spcPct val="0"/>
              </a:spcBef>
              <a:buNone/>
            </a:pPr>
            <a:r>
              <a:rPr lang="de-DE" sz="1300" b="1" dirty="0">
                <a:latin typeface="Courier New" pitchFamily="49" charset="0"/>
              </a:rPr>
              <a:t>05[ENC] parsed </a:t>
            </a:r>
            <a:r>
              <a:rPr lang="de-DE" sz="1300" b="1" dirty="0">
                <a:solidFill>
                  <a:srgbClr val="FF0000"/>
                </a:solidFill>
                <a:latin typeface="Courier New" pitchFamily="49" charset="0"/>
              </a:rPr>
              <a:t>IKE_SA_INIT request </a:t>
            </a:r>
            <a:r>
              <a:rPr lang="de-DE" sz="1300" b="1" dirty="0" smtClean="0">
                <a:solidFill>
                  <a:srgbClr val="FF0000"/>
                </a:solidFill>
                <a:latin typeface="Courier New" pitchFamily="49" charset="0"/>
              </a:rPr>
              <a:t>[</a:t>
            </a:r>
            <a:r>
              <a:rPr lang="pt-BR" sz="1300" b="1" dirty="0" smtClean="0">
                <a:solidFill>
                  <a:srgbClr val="FF0000"/>
                </a:solidFill>
                <a:latin typeface="Courier New" pitchFamily="49" charset="0"/>
              </a:rPr>
              <a:t>SA KE No N(NATD_S_IP) N(NATD_D_IP)</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None/>
            </a:pPr>
            <a:r>
              <a:rPr lang="de-DE" sz="1300" b="1" dirty="0">
                <a:latin typeface="Courier New" pitchFamily="49" charset="0"/>
              </a:rPr>
              <a:t>05[ENC] generating </a:t>
            </a:r>
            <a:r>
              <a:rPr lang="de-DE" sz="1300" b="1" dirty="0">
                <a:solidFill>
                  <a:srgbClr val="FF0000"/>
                </a:solidFill>
                <a:latin typeface="Courier New" pitchFamily="49" charset="0"/>
              </a:rPr>
              <a:t>IKE_SA_INIT response </a:t>
            </a:r>
            <a:r>
              <a:rPr lang="de-DE" sz="1300" b="1" dirty="0" smtClean="0">
                <a:solidFill>
                  <a:srgbClr val="FF0000"/>
                </a:solidFill>
                <a:latin typeface="Courier New" pitchFamily="49" charset="0"/>
              </a:rPr>
              <a:t>[</a:t>
            </a:r>
            <a:r>
              <a:rPr lang="pt-BR" sz="1300" b="1" dirty="0" smtClean="0">
                <a:solidFill>
                  <a:srgbClr val="FF0000"/>
                </a:solidFill>
                <a:latin typeface="Courier New" pitchFamily="49" charset="0"/>
              </a:rPr>
              <a:t>SA KE No N(NATD_S_IP) N(NATD_D_IP) CERTREQ</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05[NET] sending packet: from 192.168.0.1[500] to 192.168.0.100[500]</a:t>
            </a:r>
          </a:p>
          <a:p>
            <a:pPr marL="317500" indent="-317500" defTabSz="708025">
              <a:spcBef>
                <a:spcPct val="0"/>
              </a:spcBef>
              <a:buFont typeface="Wingdings" pitchFamily="2" charset="2"/>
              <a:buNone/>
            </a:pPr>
            <a:r>
              <a:rPr lang="de-DE" sz="1300" b="1" dirty="0">
                <a:latin typeface="Courier New" pitchFamily="49" charset="0"/>
              </a:rPr>
              <a:t>06[NET] received packet: from 192.168.0.100[500] to 192.168.0.1[500]</a:t>
            </a:r>
          </a:p>
          <a:p>
            <a:pPr marL="317500" indent="-317500" defTabSz="708025">
              <a:spcBef>
                <a:spcPct val="0"/>
              </a:spcBef>
              <a:buNone/>
            </a:pPr>
            <a:r>
              <a:rPr lang="de-DE" sz="1300" b="1" dirty="0">
                <a:latin typeface="Courier New" pitchFamily="49" charset="0"/>
              </a:rPr>
              <a:t>06[ENC] parsed </a:t>
            </a:r>
            <a:r>
              <a:rPr lang="de-DE" sz="1300" b="1" dirty="0">
                <a:solidFill>
                  <a:srgbClr val="FF0000"/>
                </a:solidFill>
                <a:latin typeface="Courier New" pitchFamily="49" charset="0"/>
              </a:rPr>
              <a:t>IKE_AUTH request </a:t>
            </a:r>
            <a:r>
              <a:rPr lang="de-DE" sz="1300" b="1" dirty="0" smtClean="0">
                <a:solidFill>
                  <a:srgbClr val="FF0000"/>
                </a:solidFill>
                <a:latin typeface="Courier New" pitchFamily="49" charset="0"/>
              </a:rPr>
              <a:t>[IDi CERT CERTREQ IDr AUTH CP SA TSi TSr]</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06[IKE] peer requested virtual IP %any</a:t>
            </a:r>
          </a:p>
          <a:p>
            <a:pPr marL="317500" indent="-317500" defTabSz="708025">
              <a:spcBef>
                <a:spcPct val="0"/>
              </a:spcBef>
              <a:buFont typeface="Wingdings" pitchFamily="2" charset="2"/>
              <a:buNone/>
            </a:pPr>
            <a:r>
              <a:rPr lang="de-DE" sz="1300" b="1" dirty="0">
                <a:latin typeface="Courier New" pitchFamily="49" charset="0"/>
              </a:rPr>
              <a:t>06[IKE] assigning virtual IP </a:t>
            </a:r>
            <a:r>
              <a:rPr lang="de-DE" sz="1300" b="1" dirty="0">
                <a:solidFill>
                  <a:srgbClr val="0000FF"/>
                </a:solidFill>
                <a:latin typeface="Courier New" pitchFamily="49" charset="0"/>
              </a:rPr>
              <a:t>10.3.0.1</a:t>
            </a:r>
            <a:r>
              <a:rPr lang="de-DE" sz="1300" b="1" dirty="0">
                <a:latin typeface="Courier New" pitchFamily="49" charset="0"/>
              </a:rPr>
              <a:t> to peer</a:t>
            </a:r>
          </a:p>
          <a:p>
            <a:pPr marL="317500" indent="-317500" defTabSz="708025">
              <a:spcBef>
                <a:spcPct val="0"/>
              </a:spcBef>
              <a:buFont typeface="Wingdings" pitchFamily="2" charset="2"/>
              <a:buNone/>
            </a:pPr>
            <a:r>
              <a:rPr lang="de-DE" sz="1300" b="1" dirty="0">
                <a:latin typeface="Courier New" pitchFamily="49" charset="0"/>
              </a:rPr>
              <a:t>06[AUD] established CHILD_SA successfully</a:t>
            </a:r>
          </a:p>
          <a:p>
            <a:pPr marL="317500" indent="-317500" defTabSz="708025">
              <a:spcBef>
                <a:spcPct val="0"/>
              </a:spcBef>
              <a:buNone/>
            </a:pPr>
            <a:r>
              <a:rPr lang="de-DE" sz="1300" b="1" dirty="0">
                <a:latin typeface="Courier New" pitchFamily="49" charset="0"/>
              </a:rPr>
              <a:t>06[ENC] generating </a:t>
            </a:r>
            <a:r>
              <a:rPr lang="de-DE" sz="1300" b="1" dirty="0">
                <a:solidFill>
                  <a:srgbClr val="FF0000"/>
                </a:solidFill>
                <a:latin typeface="Courier New" pitchFamily="49" charset="0"/>
              </a:rPr>
              <a:t>IKE_AUTH response </a:t>
            </a:r>
            <a:r>
              <a:rPr lang="de-DE" sz="1300" b="1" dirty="0" smtClean="0">
                <a:solidFill>
                  <a:srgbClr val="FF0000"/>
                </a:solidFill>
                <a:latin typeface="Courier New" pitchFamily="49" charset="0"/>
              </a:rPr>
              <a:t>[IDr CERT AUTH CP SA TSi TSr N(AUTH_LFT)]</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CH" sz="1300" b="1" dirty="0">
                <a:latin typeface="Courier New" pitchFamily="49" charset="0"/>
              </a:rPr>
              <a:t>06[NET] sending packet: from 192.168.0.1[500] to 192.168.0.100[500]</a:t>
            </a:r>
          </a:p>
          <a:p>
            <a:pPr marL="317500" indent="-317500" defTabSz="708025">
              <a:spcBef>
                <a:spcPct val="0"/>
              </a:spcBef>
              <a:buFont typeface="Wingdings" pitchFamily="2" charset="2"/>
              <a:buNone/>
            </a:pPr>
            <a:r>
              <a:rPr lang="de-DE" dirty="0"/>
              <a:t> </a:t>
            </a:r>
          </a:p>
        </p:txBody>
      </p:sp>
      <p:sp>
        <p:nvSpPr>
          <p:cNvPr id="842761" name="Rectangle 9"/>
          <p:cNvSpPr>
            <a:spLocks noChangeArrowheads="1"/>
          </p:cNvSpPr>
          <p:nvPr/>
        </p:nvSpPr>
        <p:spPr bwMode="auto">
          <a:xfrm>
            <a:off x="611188" y="1341438"/>
            <a:ext cx="8389968" cy="2159000"/>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a:latin typeface="Courier New" pitchFamily="49" charset="0"/>
              </a:rPr>
              <a:t>05[ENC] generating </a:t>
            </a:r>
            <a:r>
              <a:rPr lang="de-DE" sz="1300" b="1" dirty="0">
                <a:solidFill>
                  <a:srgbClr val="FF0000"/>
                </a:solidFill>
                <a:latin typeface="Courier New" pitchFamily="49" charset="0"/>
              </a:rPr>
              <a:t>IKE_SA_INIT request </a:t>
            </a:r>
            <a:r>
              <a:rPr lang="de-DE" sz="1300" b="1" dirty="0" smtClean="0">
                <a:solidFill>
                  <a:srgbClr val="FF0000"/>
                </a:solidFill>
                <a:latin typeface="Courier New" pitchFamily="49" charset="0"/>
              </a:rPr>
              <a:t>[</a:t>
            </a:r>
            <a:r>
              <a:rPr lang="pt-BR" sz="1300" b="1" dirty="0" smtClean="0">
                <a:solidFill>
                  <a:srgbClr val="FF0000"/>
                </a:solidFill>
                <a:latin typeface="Courier New" pitchFamily="49" charset="0"/>
              </a:rPr>
              <a:t>SA KE No N(NATD_S_IP) N(NATD_D_IP)</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05[NET] sending packet: from 192.168.0.100[500] to 192.168.0.1[500]</a:t>
            </a:r>
          </a:p>
          <a:p>
            <a:pPr marL="317500" indent="-317500" defTabSz="708025">
              <a:spcBef>
                <a:spcPct val="0"/>
              </a:spcBef>
              <a:buFont typeface="Wingdings" pitchFamily="2" charset="2"/>
              <a:buNone/>
            </a:pPr>
            <a:r>
              <a:rPr lang="de-DE" sz="1300" b="1" dirty="0">
                <a:latin typeface="Courier New" pitchFamily="49" charset="0"/>
              </a:rPr>
              <a:t>06[NET] received packet: from 192.168.0.1[500] to 192.168.0.100[500]</a:t>
            </a:r>
          </a:p>
          <a:p>
            <a:pPr marL="317500" indent="-317500" defTabSz="708025">
              <a:spcBef>
                <a:spcPct val="0"/>
              </a:spcBef>
              <a:buNone/>
            </a:pPr>
            <a:r>
              <a:rPr lang="de-DE" sz="1300" b="1" dirty="0">
                <a:latin typeface="Courier New" pitchFamily="49" charset="0"/>
              </a:rPr>
              <a:t>06[ENC] parsed </a:t>
            </a:r>
            <a:r>
              <a:rPr lang="de-DE" sz="1300" b="1" dirty="0">
                <a:solidFill>
                  <a:srgbClr val="FF0000"/>
                </a:solidFill>
                <a:latin typeface="Courier New" pitchFamily="49" charset="0"/>
              </a:rPr>
              <a:t>IKE_SA_INIT response </a:t>
            </a:r>
            <a:r>
              <a:rPr lang="de-DE" sz="1300" b="1" dirty="0" smtClean="0">
                <a:solidFill>
                  <a:srgbClr val="FF0000"/>
                </a:solidFill>
                <a:latin typeface="Courier New" pitchFamily="49" charset="0"/>
              </a:rPr>
              <a:t>[</a:t>
            </a:r>
            <a:r>
              <a:rPr lang="pt-BR" sz="1300" b="1" dirty="0" smtClean="0">
                <a:solidFill>
                  <a:srgbClr val="FF0000"/>
                </a:solidFill>
                <a:latin typeface="Courier New" pitchFamily="49" charset="0"/>
              </a:rPr>
              <a:t>SA KE No N(NATD_S_IP) N(NATD_D_IP) CERTREQ</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None/>
            </a:pPr>
            <a:r>
              <a:rPr lang="de-DE" sz="1300" b="1" dirty="0">
                <a:latin typeface="Courier New" pitchFamily="49" charset="0"/>
              </a:rPr>
              <a:t>06[ENC] generating </a:t>
            </a:r>
            <a:r>
              <a:rPr lang="de-DE" sz="1300" b="1" dirty="0">
                <a:solidFill>
                  <a:srgbClr val="FF0000"/>
                </a:solidFill>
                <a:latin typeface="Courier New" pitchFamily="49" charset="0"/>
              </a:rPr>
              <a:t>IKE_AUTH request </a:t>
            </a:r>
            <a:r>
              <a:rPr lang="de-DE" sz="1300" b="1" dirty="0" smtClean="0">
                <a:solidFill>
                  <a:srgbClr val="FF0000"/>
                </a:solidFill>
                <a:latin typeface="Courier New" pitchFamily="49" charset="0"/>
              </a:rPr>
              <a:t>[IDi CERT CERTREQ IDr AUTH CP SA TSi TSr]</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06[NET] sending packet: from 192.168.0.100[500] to 192.168.0.1[500]</a:t>
            </a:r>
          </a:p>
          <a:p>
            <a:pPr marL="317500" indent="-317500" defTabSz="708025">
              <a:spcBef>
                <a:spcPct val="0"/>
              </a:spcBef>
              <a:buFont typeface="Wingdings" pitchFamily="2" charset="2"/>
              <a:buNone/>
            </a:pPr>
            <a:r>
              <a:rPr lang="de-DE" sz="1300" b="1" dirty="0">
                <a:latin typeface="Courier New" pitchFamily="49" charset="0"/>
              </a:rPr>
              <a:t>07[NET] received packet: from 192.168.0.1[500] to 192.168.0.100[500]</a:t>
            </a:r>
          </a:p>
          <a:p>
            <a:pPr marL="317500" indent="-317500" defTabSz="708025">
              <a:spcBef>
                <a:spcPct val="0"/>
              </a:spcBef>
              <a:buNone/>
            </a:pPr>
            <a:r>
              <a:rPr lang="de-DE" sz="1300" b="1" dirty="0">
                <a:latin typeface="Courier New" pitchFamily="49" charset="0"/>
              </a:rPr>
              <a:t>07[ENC] parsed </a:t>
            </a:r>
            <a:r>
              <a:rPr lang="de-DE" sz="1300" b="1" dirty="0">
                <a:solidFill>
                  <a:srgbClr val="FF0000"/>
                </a:solidFill>
                <a:latin typeface="Courier New" pitchFamily="49" charset="0"/>
              </a:rPr>
              <a:t>IKE_AUTH response </a:t>
            </a:r>
            <a:r>
              <a:rPr lang="de-DE" sz="1300" b="1" dirty="0" smtClean="0">
                <a:solidFill>
                  <a:srgbClr val="FF0000"/>
                </a:solidFill>
                <a:latin typeface="Courier New" pitchFamily="49" charset="0"/>
              </a:rPr>
              <a:t>[IDr CERT AUTH CP SA TSi TSr N(AUTH_LFT)]</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07[IKE] installing new virtual IP </a:t>
            </a:r>
            <a:r>
              <a:rPr lang="de-DE" sz="1300" b="1" dirty="0">
                <a:solidFill>
                  <a:srgbClr val="0000FF"/>
                </a:solidFill>
                <a:latin typeface="Courier New" pitchFamily="49" charset="0"/>
              </a:rPr>
              <a:t>10.3.0.1</a:t>
            </a:r>
          </a:p>
          <a:p>
            <a:pPr marL="317500" indent="-317500" defTabSz="708025">
              <a:spcBef>
                <a:spcPct val="0"/>
              </a:spcBef>
              <a:buFont typeface="Wingdings" pitchFamily="2" charset="2"/>
              <a:buNone/>
            </a:pPr>
            <a:r>
              <a:rPr lang="de-DE" sz="1300" b="1" dirty="0">
                <a:latin typeface="Courier New" pitchFamily="49" charset="0"/>
              </a:rPr>
              <a:t>07[AUD] established CHILD_SA successfully </a:t>
            </a:r>
          </a:p>
        </p:txBody>
      </p:sp>
      <p:sp>
        <p:nvSpPr>
          <p:cNvPr id="842763" name="Text Box 11"/>
          <p:cNvSpPr txBox="1">
            <a:spLocks noChangeArrowheads="1"/>
          </p:cNvSpPr>
          <p:nvPr/>
        </p:nvSpPr>
        <p:spPr bwMode="auto">
          <a:xfrm>
            <a:off x="611188" y="933450"/>
            <a:ext cx="655637"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a:t>carol</a:t>
            </a:r>
            <a:endParaRPr lang="de-DE" sz="1800"/>
          </a:p>
        </p:txBody>
      </p:sp>
      <p:sp>
        <p:nvSpPr>
          <p:cNvPr id="842764" name="Text Box 12"/>
          <p:cNvSpPr txBox="1">
            <a:spLocks noChangeArrowheads="1"/>
          </p:cNvSpPr>
          <p:nvPr/>
        </p:nvSpPr>
        <p:spPr bwMode="auto">
          <a:xfrm>
            <a:off x="611188" y="3500438"/>
            <a:ext cx="817540" cy="360362"/>
          </a:xfrm>
          <a:prstGeom prst="rect">
            <a:avLst/>
          </a:prstGeom>
          <a:noFill/>
          <a:ln w="12700" algn="ctr">
            <a:noFill/>
            <a:miter lim="800000"/>
            <a:headEnd/>
            <a:tailEnd/>
          </a:ln>
          <a:effectLst/>
        </p:spPr>
        <p:txBody>
          <a:bodyPr wrap="square" lIns="85725" tIns="42862" rIns="85725" bIns="42862">
            <a:spAutoFit/>
          </a:bodyPr>
          <a:lstStyle/>
          <a:p>
            <a:pPr marL="317500" indent="-317500" defTabSz="708025">
              <a:buFont typeface="Wingdings" pitchFamily="2" charset="2"/>
              <a:buNone/>
            </a:pPr>
            <a:r>
              <a:rPr lang="de-CH" sz="1800" dirty="0" err="1" smtClean="0"/>
              <a:t>moon</a:t>
            </a:r>
            <a:endParaRPr lang="de-DE" sz="1800" dirty="0"/>
          </a:p>
        </p:txBody>
      </p:sp>
      <p:sp>
        <p:nvSpPr>
          <p:cNvPr id="8" name="Rectangle 9"/>
          <p:cNvSpPr>
            <a:spLocks noChangeArrowheads="1"/>
          </p:cNvSpPr>
          <p:nvPr/>
        </p:nvSpPr>
        <p:spPr bwMode="auto">
          <a:xfrm>
            <a:off x="611188" y="6286520"/>
            <a:ext cx="4746630" cy="361972"/>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No port floating to 4500 with </a:t>
            </a:r>
            <a:r>
              <a:rPr lang="de-CH" sz="1800" dirty="0" smtClean="0">
                <a:solidFill>
                  <a:srgbClr val="FF0000"/>
                </a:solidFill>
              </a:rPr>
              <a:t>mobike=no</a:t>
            </a:r>
            <a:r>
              <a:rPr lang="de-CH" sz="1700" b="1" dirty="0" smtClean="0">
                <a:latin typeface="Courier New" pitchFamily="49" charset="0"/>
                <a:cs typeface="Courier New" pitchFamily="49" charset="0"/>
              </a:rPr>
              <a:t> </a:t>
            </a:r>
            <a:endParaRPr lang="de-CH" sz="17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2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r>
              <a:rPr lang="de-DE" dirty="0"/>
              <a:t>IKEv2 Connection </a:t>
            </a:r>
            <a:r>
              <a:rPr lang="de-DE" dirty="0" smtClean="0"/>
              <a:t>Setup with MOBIKE </a:t>
            </a:r>
            <a:endParaRPr lang="de-DE" dirty="0"/>
          </a:p>
        </p:txBody>
      </p:sp>
      <p:sp>
        <p:nvSpPr>
          <p:cNvPr id="842755"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2757" name="Rectangle 5"/>
          <p:cNvSpPr>
            <a:spLocks noChangeArrowheads="1"/>
          </p:cNvSpPr>
          <p:nvPr/>
        </p:nvSpPr>
        <p:spPr bwMode="auto">
          <a:xfrm>
            <a:off x="611188" y="3860800"/>
            <a:ext cx="8389968" cy="237648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05[NET] received packet: from 192.168.0.100[500] to 192.168.0.1[500]</a:t>
            </a:r>
          </a:p>
          <a:p>
            <a:pPr marL="317500" indent="-317500" defTabSz="708025">
              <a:spcBef>
                <a:spcPct val="0"/>
              </a:spcBef>
              <a:buNone/>
            </a:pPr>
            <a:r>
              <a:rPr lang="de-DE" sz="1300" b="1" dirty="0">
                <a:latin typeface="Courier New" pitchFamily="49" charset="0"/>
              </a:rPr>
              <a:t>05[ENC] parsed </a:t>
            </a:r>
            <a:r>
              <a:rPr lang="de-DE" sz="1300" b="1" dirty="0">
                <a:solidFill>
                  <a:srgbClr val="FF0000"/>
                </a:solidFill>
                <a:latin typeface="Courier New" pitchFamily="49" charset="0"/>
              </a:rPr>
              <a:t>IKE_SA_INIT request </a:t>
            </a:r>
            <a:r>
              <a:rPr lang="de-DE" sz="1300" b="1" dirty="0" smtClean="0">
                <a:solidFill>
                  <a:srgbClr val="FF0000"/>
                </a:solidFill>
                <a:latin typeface="Courier New" pitchFamily="49" charset="0"/>
              </a:rPr>
              <a:t>[</a:t>
            </a:r>
            <a:r>
              <a:rPr lang="pt-BR" sz="1300" b="1" dirty="0" smtClean="0">
                <a:solidFill>
                  <a:srgbClr val="FF0000"/>
                </a:solidFill>
                <a:latin typeface="Courier New" pitchFamily="49" charset="0"/>
              </a:rPr>
              <a:t>SA KE No N(NATD_S_IP) N(NATD_D_IP)</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None/>
            </a:pPr>
            <a:r>
              <a:rPr lang="de-DE" sz="1300" b="1" dirty="0">
                <a:latin typeface="Courier New" pitchFamily="49" charset="0"/>
              </a:rPr>
              <a:t>05[ENC] generating </a:t>
            </a:r>
            <a:r>
              <a:rPr lang="de-DE" sz="1300" b="1" dirty="0">
                <a:solidFill>
                  <a:srgbClr val="FF0000"/>
                </a:solidFill>
                <a:latin typeface="Courier New" pitchFamily="49" charset="0"/>
              </a:rPr>
              <a:t>IKE_SA_INIT </a:t>
            </a:r>
            <a:r>
              <a:rPr lang="de-DE" sz="1300" b="1" dirty="0" smtClean="0">
                <a:solidFill>
                  <a:srgbClr val="FF0000"/>
                </a:solidFill>
                <a:latin typeface="Courier New" pitchFamily="49" charset="0"/>
              </a:rPr>
              <a:t>response [</a:t>
            </a:r>
            <a:r>
              <a:rPr lang="pt-BR" sz="1300" b="1" dirty="0" smtClean="0">
                <a:solidFill>
                  <a:srgbClr val="FF0000"/>
                </a:solidFill>
                <a:latin typeface="Courier New" pitchFamily="49" charset="0"/>
              </a:rPr>
              <a:t>SA KE No N(NATD_S_IP) N(NATD_D_IP) CERTREQ</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05[NET] sending packet: from 192.168.0.1[500] to 192.168.0.100[500]</a:t>
            </a:r>
          </a:p>
          <a:p>
            <a:pPr marL="317500" indent="-317500" defTabSz="708025">
              <a:spcBef>
                <a:spcPct val="0"/>
              </a:spcBef>
              <a:buFont typeface="Wingdings" pitchFamily="2" charset="2"/>
              <a:buNone/>
            </a:pPr>
            <a:r>
              <a:rPr lang="de-DE" sz="1300" b="1" dirty="0">
                <a:latin typeface="Courier New" pitchFamily="49" charset="0"/>
              </a:rPr>
              <a:t>06[NET] received packet: from </a:t>
            </a:r>
            <a:r>
              <a:rPr lang="de-DE" sz="1300" b="1" dirty="0" smtClean="0">
                <a:latin typeface="Courier New" pitchFamily="49" charset="0"/>
              </a:rPr>
              <a:t>192.168.0.100[4500</a:t>
            </a:r>
            <a:r>
              <a:rPr lang="de-DE" sz="1300" b="1" dirty="0">
                <a:latin typeface="Courier New" pitchFamily="49" charset="0"/>
              </a:rPr>
              <a:t>] to </a:t>
            </a:r>
            <a:r>
              <a:rPr lang="de-DE" sz="1300" b="1" dirty="0" smtClean="0">
                <a:latin typeface="Courier New" pitchFamily="49" charset="0"/>
              </a:rPr>
              <a:t>192.168.0.1[4500</a:t>
            </a:r>
            <a:r>
              <a:rPr lang="de-DE" sz="1300" b="1" dirty="0">
                <a:latin typeface="Courier New" pitchFamily="49" charset="0"/>
              </a:rPr>
              <a:t>]</a:t>
            </a:r>
          </a:p>
          <a:p>
            <a:pPr marL="317500" indent="-317500" defTabSz="708025">
              <a:spcBef>
                <a:spcPct val="0"/>
              </a:spcBef>
              <a:buNone/>
            </a:pPr>
            <a:r>
              <a:rPr lang="de-DE" sz="1300" b="1" dirty="0">
                <a:latin typeface="Courier New" pitchFamily="49" charset="0"/>
              </a:rPr>
              <a:t>06[ENC] parsed </a:t>
            </a:r>
            <a:r>
              <a:rPr lang="de-DE" sz="1300" b="1" dirty="0">
                <a:solidFill>
                  <a:srgbClr val="FF0000"/>
                </a:solidFill>
                <a:latin typeface="Courier New" pitchFamily="49" charset="0"/>
              </a:rPr>
              <a:t>IKE_AUTH request </a:t>
            </a:r>
            <a:r>
              <a:rPr lang="de-DE" sz="1300" b="1" dirty="0" smtClean="0">
                <a:solidFill>
                  <a:srgbClr val="FF0000"/>
                </a:solidFill>
                <a:latin typeface="Courier New" pitchFamily="49" charset="0"/>
              </a:rPr>
              <a:t>[IDi .. N(MOBIKE_SUP) N(ADD_6_ADDR)]</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06[IKE] peer requested virtual IP %any</a:t>
            </a:r>
          </a:p>
          <a:p>
            <a:pPr marL="317500" indent="-317500" defTabSz="708025">
              <a:spcBef>
                <a:spcPct val="0"/>
              </a:spcBef>
              <a:buFont typeface="Wingdings" pitchFamily="2" charset="2"/>
              <a:buNone/>
            </a:pPr>
            <a:r>
              <a:rPr lang="de-DE" sz="1300" b="1" dirty="0">
                <a:latin typeface="Courier New" pitchFamily="49" charset="0"/>
              </a:rPr>
              <a:t>06[IKE] assigning virtual IP </a:t>
            </a:r>
            <a:r>
              <a:rPr lang="de-DE" sz="1300" b="1" dirty="0">
                <a:solidFill>
                  <a:srgbClr val="0000FF"/>
                </a:solidFill>
                <a:latin typeface="Courier New" pitchFamily="49" charset="0"/>
              </a:rPr>
              <a:t>10.3.0.1</a:t>
            </a:r>
            <a:r>
              <a:rPr lang="de-DE" sz="1300" b="1" dirty="0">
                <a:latin typeface="Courier New" pitchFamily="49" charset="0"/>
              </a:rPr>
              <a:t> to peer</a:t>
            </a:r>
          </a:p>
          <a:p>
            <a:pPr marL="317500" indent="-317500" defTabSz="708025">
              <a:spcBef>
                <a:spcPct val="0"/>
              </a:spcBef>
              <a:buFont typeface="Wingdings" pitchFamily="2" charset="2"/>
              <a:buNone/>
            </a:pPr>
            <a:r>
              <a:rPr lang="de-DE" sz="1300" b="1" dirty="0">
                <a:latin typeface="Courier New" pitchFamily="49" charset="0"/>
              </a:rPr>
              <a:t>06[AUD] established CHILD_SA successfully</a:t>
            </a:r>
          </a:p>
          <a:p>
            <a:pPr marL="317500" indent="-317500" defTabSz="708025">
              <a:spcBef>
                <a:spcPct val="0"/>
              </a:spcBef>
              <a:buNone/>
            </a:pPr>
            <a:r>
              <a:rPr lang="de-DE" sz="1300" b="1" dirty="0">
                <a:latin typeface="Courier New" pitchFamily="49" charset="0"/>
              </a:rPr>
              <a:t>06[ENC] generating </a:t>
            </a:r>
            <a:r>
              <a:rPr lang="de-DE" sz="1300" b="1" dirty="0">
                <a:solidFill>
                  <a:srgbClr val="FF0000"/>
                </a:solidFill>
                <a:latin typeface="Courier New" pitchFamily="49" charset="0"/>
              </a:rPr>
              <a:t>IKE_AUTH </a:t>
            </a:r>
            <a:r>
              <a:rPr lang="de-DE" sz="1300" b="1" dirty="0" smtClean="0">
                <a:solidFill>
                  <a:srgbClr val="FF0000"/>
                </a:solidFill>
                <a:latin typeface="Courier New" pitchFamily="49" charset="0"/>
              </a:rPr>
              <a:t>resp [IDr .. N(MOBIKE_SUP) N(ADD_4_ADDR) N(ADD_6_ADDR)+]</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CH" sz="1300" b="1" dirty="0">
                <a:latin typeface="Courier New" pitchFamily="49" charset="0"/>
              </a:rPr>
              <a:t>06[NET] sending packet: from </a:t>
            </a:r>
            <a:r>
              <a:rPr lang="de-CH" sz="1300" b="1" dirty="0" smtClean="0">
                <a:latin typeface="Courier New" pitchFamily="49" charset="0"/>
              </a:rPr>
              <a:t>192.168.0.1[4500</a:t>
            </a:r>
            <a:r>
              <a:rPr lang="de-CH" sz="1300" b="1" dirty="0">
                <a:latin typeface="Courier New" pitchFamily="49" charset="0"/>
              </a:rPr>
              <a:t>] to </a:t>
            </a:r>
            <a:r>
              <a:rPr lang="de-CH" sz="1300" b="1" dirty="0" smtClean="0">
                <a:latin typeface="Courier New" pitchFamily="49" charset="0"/>
              </a:rPr>
              <a:t>192.168.0.100[4500</a:t>
            </a:r>
            <a:r>
              <a:rPr lang="de-CH" sz="1300" b="1" dirty="0">
                <a:latin typeface="Courier New" pitchFamily="49" charset="0"/>
              </a:rPr>
              <a:t>]</a:t>
            </a:r>
          </a:p>
          <a:p>
            <a:pPr marL="317500" indent="-317500" defTabSz="708025">
              <a:spcBef>
                <a:spcPct val="0"/>
              </a:spcBef>
              <a:buFont typeface="Wingdings" pitchFamily="2" charset="2"/>
              <a:buNone/>
            </a:pPr>
            <a:r>
              <a:rPr lang="de-DE" dirty="0"/>
              <a:t> </a:t>
            </a:r>
          </a:p>
        </p:txBody>
      </p:sp>
      <p:sp>
        <p:nvSpPr>
          <p:cNvPr id="842761" name="Rectangle 9"/>
          <p:cNvSpPr>
            <a:spLocks noChangeArrowheads="1"/>
          </p:cNvSpPr>
          <p:nvPr/>
        </p:nvSpPr>
        <p:spPr bwMode="auto">
          <a:xfrm>
            <a:off x="611188" y="1341438"/>
            <a:ext cx="8389968" cy="2159000"/>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a:latin typeface="Courier New" pitchFamily="49" charset="0"/>
              </a:rPr>
              <a:t>05[ENC] generating </a:t>
            </a:r>
            <a:r>
              <a:rPr lang="de-DE" sz="1300" b="1" dirty="0">
                <a:solidFill>
                  <a:srgbClr val="FF0000"/>
                </a:solidFill>
                <a:latin typeface="Courier New" pitchFamily="49" charset="0"/>
              </a:rPr>
              <a:t>IKE_SA_INIT request </a:t>
            </a:r>
            <a:r>
              <a:rPr lang="de-DE" sz="1300" b="1" dirty="0" smtClean="0">
                <a:solidFill>
                  <a:srgbClr val="FF0000"/>
                </a:solidFill>
                <a:latin typeface="Courier New" pitchFamily="49" charset="0"/>
              </a:rPr>
              <a:t>[</a:t>
            </a:r>
            <a:r>
              <a:rPr lang="pt-BR" sz="1300" b="1" dirty="0" smtClean="0">
                <a:solidFill>
                  <a:srgbClr val="FF0000"/>
                </a:solidFill>
                <a:latin typeface="Courier New" pitchFamily="49" charset="0"/>
              </a:rPr>
              <a:t>SA KE No N(NATD_S_IP) N(NATD_D_IP)</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05[NET] sending packet: from 192.168.0.100[500] to 192.168.0.1[500]</a:t>
            </a:r>
          </a:p>
          <a:p>
            <a:pPr marL="317500" indent="-317500" defTabSz="708025">
              <a:spcBef>
                <a:spcPct val="0"/>
              </a:spcBef>
              <a:buFont typeface="Wingdings" pitchFamily="2" charset="2"/>
              <a:buNone/>
            </a:pPr>
            <a:r>
              <a:rPr lang="de-DE" sz="1300" b="1" dirty="0">
                <a:latin typeface="Courier New" pitchFamily="49" charset="0"/>
              </a:rPr>
              <a:t>06[NET] received packet: from 192.168.0.1[500] to 192.168.0.100[500]</a:t>
            </a:r>
          </a:p>
          <a:p>
            <a:pPr marL="317500" indent="-317500" defTabSz="708025">
              <a:spcBef>
                <a:spcPct val="0"/>
              </a:spcBef>
              <a:buNone/>
            </a:pPr>
            <a:r>
              <a:rPr lang="de-DE" sz="1300" b="1" dirty="0">
                <a:latin typeface="Courier New" pitchFamily="49" charset="0"/>
              </a:rPr>
              <a:t>06[ENC] parsed </a:t>
            </a:r>
            <a:r>
              <a:rPr lang="de-DE" sz="1300" b="1" dirty="0">
                <a:solidFill>
                  <a:srgbClr val="FF0000"/>
                </a:solidFill>
                <a:latin typeface="Courier New" pitchFamily="49" charset="0"/>
              </a:rPr>
              <a:t>IKE_SA_INIT response </a:t>
            </a:r>
            <a:r>
              <a:rPr lang="de-DE" sz="1300" b="1" dirty="0" smtClean="0">
                <a:solidFill>
                  <a:srgbClr val="FF0000"/>
                </a:solidFill>
                <a:latin typeface="Courier New" pitchFamily="49" charset="0"/>
              </a:rPr>
              <a:t>[</a:t>
            </a:r>
            <a:r>
              <a:rPr lang="pt-BR" sz="1300" b="1" dirty="0" smtClean="0">
                <a:solidFill>
                  <a:srgbClr val="FF0000"/>
                </a:solidFill>
                <a:latin typeface="Courier New" pitchFamily="49" charset="0"/>
              </a:rPr>
              <a:t>SA KE No N(NATD_S_IP) N(NATD_D_IP) CERTREQ</a:t>
            </a:r>
            <a:r>
              <a:rPr lang="de-DE" sz="1300" b="1" dirty="0" smtClean="0">
                <a:solidFill>
                  <a:srgbClr val="FF0000"/>
                </a:solidFill>
                <a:latin typeface="Courier New" pitchFamily="49" charset="0"/>
              </a:rPr>
              <a:t>]</a:t>
            </a:r>
            <a:endParaRPr lang="de-DE" sz="1300" b="1" dirty="0">
              <a:solidFill>
                <a:srgbClr val="FF0000"/>
              </a:solidFill>
              <a:latin typeface="Courier New" pitchFamily="49" charset="0"/>
            </a:endParaRPr>
          </a:p>
          <a:p>
            <a:pPr marL="317500" indent="-317500" defTabSz="708025">
              <a:spcBef>
                <a:spcPct val="0"/>
              </a:spcBef>
              <a:buNone/>
            </a:pPr>
            <a:r>
              <a:rPr lang="de-DE" sz="1300" b="1" dirty="0">
                <a:latin typeface="Courier New" pitchFamily="49" charset="0"/>
              </a:rPr>
              <a:t>06[ENC] generating </a:t>
            </a:r>
            <a:r>
              <a:rPr lang="de-DE" sz="1300" b="1" dirty="0">
                <a:solidFill>
                  <a:srgbClr val="FF0000"/>
                </a:solidFill>
                <a:latin typeface="Courier New" pitchFamily="49" charset="0"/>
              </a:rPr>
              <a:t>IKE_AUTH request </a:t>
            </a:r>
            <a:r>
              <a:rPr lang="de-DE" sz="1300" b="1" dirty="0" smtClean="0">
                <a:solidFill>
                  <a:srgbClr val="FF0000"/>
                </a:solidFill>
                <a:latin typeface="Courier New" pitchFamily="49" charset="0"/>
              </a:rPr>
              <a:t>[IDi .. N(MOBIKE_SUP) N(ADD_6_ADDR)]</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06[NET] sending packet: from </a:t>
            </a:r>
            <a:r>
              <a:rPr lang="de-DE" sz="1300" b="1" dirty="0" smtClean="0">
                <a:latin typeface="Courier New" pitchFamily="49" charset="0"/>
              </a:rPr>
              <a:t>192.168.0.100[4500</a:t>
            </a:r>
            <a:r>
              <a:rPr lang="de-DE" sz="1300" b="1" dirty="0">
                <a:latin typeface="Courier New" pitchFamily="49" charset="0"/>
              </a:rPr>
              <a:t>] to </a:t>
            </a:r>
            <a:r>
              <a:rPr lang="de-DE" sz="1300" b="1" dirty="0" smtClean="0">
                <a:latin typeface="Courier New" pitchFamily="49" charset="0"/>
              </a:rPr>
              <a:t>192.168.0.1[4500</a:t>
            </a:r>
            <a:r>
              <a:rPr lang="de-DE" sz="1300" b="1" dirty="0">
                <a:latin typeface="Courier New" pitchFamily="49" charset="0"/>
              </a:rPr>
              <a:t>]</a:t>
            </a:r>
          </a:p>
          <a:p>
            <a:pPr marL="317500" indent="-317500" defTabSz="708025">
              <a:spcBef>
                <a:spcPct val="0"/>
              </a:spcBef>
              <a:buFont typeface="Wingdings" pitchFamily="2" charset="2"/>
              <a:buNone/>
            </a:pPr>
            <a:r>
              <a:rPr lang="de-DE" sz="1300" b="1" dirty="0">
                <a:latin typeface="Courier New" pitchFamily="49" charset="0"/>
              </a:rPr>
              <a:t>07[NET] received packet: from </a:t>
            </a:r>
            <a:r>
              <a:rPr lang="de-DE" sz="1300" b="1" dirty="0" smtClean="0">
                <a:latin typeface="Courier New" pitchFamily="49" charset="0"/>
              </a:rPr>
              <a:t>192.168.0.1[4500</a:t>
            </a:r>
            <a:r>
              <a:rPr lang="de-DE" sz="1300" b="1" dirty="0">
                <a:latin typeface="Courier New" pitchFamily="49" charset="0"/>
              </a:rPr>
              <a:t>] to </a:t>
            </a:r>
            <a:r>
              <a:rPr lang="de-DE" sz="1300" b="1" dirty="0" smtClean="0">
                <a:latin typeface="Courier New" pitchFamily="49" charset="0"/>
              </a:rPr>
              <a:t>192.168.0.100[4500</a:t>
            </a:r>
            <a:r>
              <a:rPr lang="de-DE" sz="1300" b="1" dirty="0">
                <a:latin typeface="Courier New" pitchFamily="49" charset="0"/>
              </a:rPr>
              <a:t>]</a:t>
            </a:r>
          </a:p>
          <a:p>
            <a:pPr marL="317500" indent="-317500" defTabSz="708025">
              <a:spcBef>
                <a:spcPct val="0"/>
              </a:spcBef>
              <a:buNone/>
            </a:pPr>
            <a:r>
              <a:rPr lang="de-DE" sz="1300" b="1" dirty="0">
                <a:latin typeface="Courier New" pitchFamily="49" charset="0"/>
              </a:rPr>
              <a:t>07[ENC] parsed </a:t>
            </a:r>
            <a:r>
              <a:rPr lang="de-DE" sz="1300" b="1" dirty="0">
                <a:solidFill>
                  <a:srgbClr val="FF0000"/>
                </a:solidFill>
                <a:latin typeface="Courier New" pitchFamily="49" charset="0"/>
              </a:rPr>
              <a:t>IKE_AUTH response </a:t>
            </a:r>
            <a:r>
              <a:rPr lang="de-DE" sz="1300" b="1" dirty="0" smtClean="0">
                <a:solidFill>
                  <a:srgbClr val="FF0000"/>
                </a:solidFill>
                <a:latin typeface="Courier New" pitchFamily="49" charset="0"/>
              </a:rPr>
              <a:t>[IDr .. N(MOBIKE_SUP) N(ADD_4_ADDR) N(ADD_6_ADDR)+]</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07[IKE] installing new virtual IP </a:t>
            </a:r>
            <a:r>
              <a:rPr lang="de-DE" sz="1300" b="1" dirty="0">
                <a:solidFill>
                  <a:srgbClr val="0000FF"/>
                </a:solidFill>
                <a:latin typeface="Courier New" pitchFamily="49" charset="0"/>
              </a:rPr>
              <a:t>10.3.0.1</a:t>
            </a:r>
          </a:p>
          <a:p>
            <a:pPr marL="317500" indent="-317500" defTabSz="708025">
              <a:spcBef>
                <a:spcPct val="0"/>
              </a:spcBef>
              <a:buFont typeface="Wingdings" pitchFamily="2" charset="2"/>
              <a:buNone/>
            </a:pPr>
            <a:r>
              <a:rPr lang="de-DE" sz="1300" b="1" dirty="0">
                <a:latin typeface="Courier New" pitchFamily="49" charset="0"/>
              </a:rPr>
              <a:t>07[AUD] established CHILD_SA successfully </a:t>
            </a:r>
          </a:p>
        </p:txBody>
      </p:sp>
      <p:sp>
        <p:nvSpPr>
          <p:cNvPr id="842763" name="Text Box 11"/>
          <p:cNvSpPr txBox="1">
            <a:spLocks noChangeArrowheads="1"/>
          </p:cNvSpPr>
          <p:nvPr/>
        </p:nvSpPr>
        <p:spPr bwMode="auto">
          <a:xfrm>
            <a:off x="611188" y="933450"/>
            <a:ext cx="655637"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a:t>carol</a:t>
            </a:r>
            <a:endParaRPr lang="de-DE" sz="1800"/>
          </a:p>
        </p:txBody>
      </p:sp>
      <p:sp>
        <p:nvSpPr>
          <p:cNvPr id="842764" name="Text Box 12"/>
          <p:cNvSpPr txBox="1">
            <a:spLocks noChangeArrowheads="1"/>
          </p:cNvSpPr>
          <p:nvPr/>
        </p:nvSpPr>
        <p:spPr bwMode="auto">
          <a:xfrm>
            <a:off x="611188" y="3500438"/>
            <a:ext cx="817540" cy="360362"/>
          </a:xfrm>
          <a:prstGeom prst="rect">
            <a:avLst/>
          </a:prstGeom>
          <a:noFill/>
          <a:ln w="12700" algn="ctr">
            <a:noFill/>
            <a:miter lim="800000"/>
            <a:headEnd/>
            <a:tailEnd/>
          </a:ln>
          <a:effectLst/>
        </p:spPr>
        <p:txBody>
          <a:bodyPr wrap="square" lIns="85725" tIns="42862" rIns="85725" bIns="42862">
            <a:spAutoFit/>
          </a:bodyPr>
          <a:lstStyle/>
          <a:p>
            <a:pPr marL="317500" indent="-317500" defTabSz="708025">
              <a:buFont typeface="Wingdings" pitchFamily="2" charset="2"/>
              <a:buNone/>
            </a:pPr>
            <a:r>
              <a:rPr lang="de-CH" sz="1800" dirty="0" err="1" smtClean="0"/>
              <a:t>moon</a:t>
            </a:r>
            <a:endParaRPr lang="de-DE" sz="1800" dirty="0"/>
          </a:p>
        </p:txBody>
      </p:sp>
      <p:sp>
        <p:nvSpPr>
          <p:cNvPr id="8" name="Rectangle 9"/>
          <p:cNvSpPr>
            <a:spLocks noChangeArrowheads="1"/>
          </p:cNvSpPr>
          <p:nvPr/>
        </p:nvSpPr>
        <p:spPr bwMode="auto">
          <a:xfrm>
            <a:off x="611188" y="6286520"/>
            <a:ext cx="4746630" cy="361972"/>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Port floating to 4500 by default</a:t>
            </a:r>
            <a:r>
              <a:rPr lang="de-CH" sz="1700" b="1" dirty="0" smtClean="0">
                <a:latin typeface="Courier New" pitchFamily="49" charset="0"/>
                <a:cs typeface="Courier New" pitchFamily="49" charset="0"/>
              </a:rPr>
              <a:t> </a:t>
            </a:r>
            <a:endParaRPr lang="de-CH" sz="17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2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de-DE"/>
              <a:t>Narrowing Traffic Selectors </a:t>
            </a:r>
          </a:p>
        </p:txBody>
      </p:sp>
      <p:sp>
        <p:nvSpPr>
          <p:cNvPr id="844803"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4805" name="Rectangle 5"/>
          <p:cNvSpPr>
            <a:spLocks noChangeArrowheads="1"/>
          </p:cNvSpPr>
          <p:nvPr/>
        </p:nvSpPr>
        <p:spPr bwMode="auto">
          <a:xfrm>
            <a:off x="611188" y="1341438"/>
            <a:ext cx="8247092" cy="3373446"/>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carol&gt; ipsec statusall</a:t>
            </a:r>
          </a:p>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None/>
            </a:pPr>
            <a:r>
              <a:rPr lang="de-DE" sz="1300" b="1" dirty="0" smtClean="0">
                <a:latin typeface="Courier New" pitchFamily="49" charset="0"/>
              </a:rPr>
              <a:t>Connections:</a:t>
            </a:r>
          </a:p>
          <a:p>
            <a:pPr marL="317500" indent="-317500" defTabSz="708025">
              <a:spcBef>
                <a:spcPct val="0"/>
              </a:spcBef>
              <a:buNone/>
            </a:pPr>
            <a:r>
              <a:rPr lang="de-DE" sz="1300" b="1" dirty="0" smtClean="0">
                <a:latin typeface="Courier New" pitchFamily="49" charset="0"/>
              </a:rPr>
              <a:t>  home:  192.168.0.100...192.168.0.1</a:t>
            </a:r>
          </a:p>
          <a:p>
            <a:pPr marL="317500" indent="-317500" defTabSz="708025">
              <a:spcBef>
                <a:spcPct val="0"/>
              </a:spcBef>
              <a:buNone/>
            </a:pPr>
            <a:r>
              <a:rPr lang="de-DE" sz="1300" b="1" dirty="0" smtClean="0">
                <a:latin typeface="Courier New" pitchFamily="49" charset="0"/>
              </a:rPr>
              <a:t>  home:   local:  [carol@strongswan.org] uses public key authentication</a:t>
            </a:r>
          </a:p>
          <a:p>
            <a:pPr marL="317500" indent="-317500" defTabSz="708025">
              <a:spcBef>
                <a:spcPct val="0"/>
              </a:spcBef>
              <a:buNone/>
            </a:pPr>
            <a:r>
              <a:rPr lang="de-DE" sz="1300" b="1" dirty="0" smtClean="0">
                <a:latin typeface="Courier New" pitchFamily="49" charset="0"/>
              </a:rPr>
              <a:t>  home:    cert:  "C=CH, O=Linux strongSwan, OU=Research, CN=carol@strongswan.org"</a:t>
            </a:r>
          </a:p>
          <a:p>
            <a:pPr marL="317500" indent="-317500" defTabSz="708025">
              <a:spcBef>
                <a:spcPct val="0"/>
              </a:spcBef>
              <a:buNone/>
            </a:pPr>
            <a:r>
              <a:rPr lang="de-DE" sz="1300" b="1" dirty="0" smtClean="0">
                <a:latin typeface="Courier New" pitchFamily="49" charset="0"/>
              </a:rPr>
              <a:t>  home:   remote: [moon.strongswan.org] uses any authentication</a:t>
            </a:r>
          </a:p>
          <a:p>
            <a:pPr marL="317500" indent="-317500" defTabSz="708025">
              <a:spcBef>
                <a:spcPct val="0"/>
              </a:spcBef>
              <a:buNone/>
            </a:pPr>
            <a:r>
              <a:rPr lang="de-DE" sz="1300" b="1" dirty="0" smtClean="0">
                <a:latin typeface="Courier New" pitchFamily="49" charset="0"/>
              </a:rPr>
              <a:t>  home:   child:  dynamic === </a:t>
            </a:r>
            <a:r>
              <a:rPr lang="de-DE" sz="1300" b="1" dirty="0" smtClean="0">
                <a:solidFill>
                  <a:srgbClr val="FF0000"/>
                </a:solidFill>
                <a:latin typeface="Courier New" pitchFamily="49" charset="0"/>
              </a:rPr>
              <a:t>10.1.0.0/16</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Security Associations:</a:t>
            </a:r>
          </a:p>
          <a:p>
            <a:pPr marL="317500" indent="-317500" defTabSz="708025">
              <a:spcBef>
                <a:spcPct val="0"/>
              </a:spcBef>
              <a:buNone/>
            </a:pPr>
            <a:r>
              <a:rPr lang="de-DE" sz="1300" b="1" dirty="0" smtClean="0">
                <a:latin typeface="Courier New" pitchFamily="49" charset="0"/>
              </a:rPr>
              <a:t>  home[1]: ESTABLISHED 14 seconds ago, 192.168.0.100[carol@strongswan.org]...</a:t>
            </a:r>
          </a:p>
          <a:p>
            <a:pPr marL="317500" indent="-317500" defTabSz="708025">
              <a:spcBef>
                <a:spcPct val="0"/>
              </a:spcBef>
              <a:buNone/>
            </a:pPr>
            <a:r>
              <a:rPr lang="de-DE" sz="1300" b="1" dirty="0" smtClean="0">
                <a:latin typeface="Courier New" pitchFamily="49" charset="0"/>
              </a:rPr>
              <a:t>                                       192.168.0.1[moon.strongswan.org]</a:t>
            </a:r>
          </a:p>
          <a:p>
            <a:pPr marL="317500" indent="-317500" defTabSz="708025">
              <a:spcBef>
                <a:spcPct val="0"/>
              </a:spcBef>
              <a:buNone/>
            </a:pPr>
            <a:r>
              <a:rPr lang="de-DE" sz="1300" b="1" dirty="0" smtClean="0">
                <a:latin typeface="Courier New" pitchFamily="49" charset="0"/>
              </a:rPr>
              <a:t>  home[1]: IKE SPIs: 23b9b14113e91e86_i* 0315c61d96ef0a4f_r, reauth. in 2 hours</a:t>
            </a:r>
          </a:p>
          <a:p>
            <a:pPr marL="317500" indent="-317500" defTabSz="708025">
              <a:spcBef>
                <a:spcPct val="0"/>
              </a:spcBef>
              <a:buNone/>
            </a:pPr>
            <a:r>
              <a:rPr lang="de-DE" sz="1300" b="1" dirty="0" smtClean="0">
                <a:latin typeface="Courier New" pitchFamily="49" charset="0"/>
              </a:rPr>
              <a:t>  home[1]: IKE proposal: AES_CBC_128/HMAC_SHA1_96/PRF_HMAC_SHA1/MODP_2048</a:t>
            </a:r>
          </a:p>
          <a:p>
            <a:pPr marL="317500" indent="-317500" defTabSz="708025">
              <a:spcBef>
                <a:spcPct val="0"/>
              </a:spcBef>
              <a:buNone/>
            </a:pPr>
            <a:r>
              <a:rPr lang="de-DE" sz="1300" b="1" dirty="0" smtClean="0">
                <a:latin typeface="Courier New" pitchFamily="49" charset="0"/>
              </a:rPr>
              <a:t>  home{1}:  INSTALLED, TUNNEL, ESP SPIs: cb342ccc_i c9d6623b_o</a:t>
            </a:r>
          </a:p>
          <a:p>
            <a:pPr marL="317500" indent="-317500" defTabSz="708025">
              <a:spcBef>
                <a:spcPct val="0"/>
              </a:spcBef>
              <a:buNone/>
            </a:pPr>
            <a:r>
              <a:rPr lang="de-DE" sz="1300" b="1" dirty="0" smtClean="0">
                <a:latin typeface="Courier New" pitchFamily="49" charset="0"/>
              </a:rPr>
              <a:t>  home{1}:  AES_CBC_128/HMAC_SHA1_96, 84 bytes_i (10s ago), 84 bytes_o (10s ago),</a:t>
            </a:r>
          </a:p>
          <a:p>
            <a:pPr marL="317500" indent="-317500" defTabSz="708025">
              <a:spcBef>
                <a:spcPct val="0"/>
              </a:spcBef>
              <a:buNone/>
            </a:pPr>
            <a:r>
              <a:rPr lang="de-DE" sz="1300" b="1" dirty="0" smtClean="0">
                <a:latin typeface="Courier New" pitchFamily="49" charset="0"/>
              </a:rPr>
              <a:t>  home{1}:   </a:t>
            </a:r>
            <a:r>
              <a:rPr lang="de-DE" sz="1300" b="1" dirty="0" smtClean="0">
                <a:solidFill>
                  <a:srgbClr val="0000FF"/>
                </a:solidFill>
                <a:latin typeface="Courier New" pitchFamily="49" charset="0"/>
              </a:rPr>
              <a:t>10.3.0.1/32</a:t>
            </a:r>
            <a:r>
              <a:rPr lang="de-DE" sz="1300" b="1" dirty="0" smtClean="0">
                <a:latin typeface="Courier New" pitchFamily="49" charset="0"/>
              </a:rPr>
              <a:t> === </a:t>
            </a:r>
            <a:r>
              <a:rPr lang="de-DE" sz="1300" b="1" dirty="0" smtClean="0">
                <a:solidFill>
                  <a:srgbClr val="00B050"/>
                </a:solidFill>
                <a:latin typeface="Courier New" pitchFamily="49" charset="0"/>
              </a:rPr>
              <a:t>10.1.0.0/24</a:t>
            </a:r>
            <a:endParaRPr lang="de-DE" sz="1300" b="1" dirty="0">
              <a:solidFill>
                <a:srgbClr val="00B050"/>
              </a:solidFill>
              <a:latin typeface="Courier New" pitchFamily="49" charset="0"/>
            </a:endParaRPr>
          </a:p>
        </p:txBody>
      </p:sp>
      <p:sp>
        <p:nvSpPr>
          <p:cNvPr id="844806" name="Text Box 6"/>
          <p:cNvSpPr txBox="1">
            <a:spLocks noChangeArrowheads="1"/>
          </p:cNvSpPr>
          <p:nvPr/>
        </p:nvSpPr>
        <p:spPr bwMode="auto">
          <a:xfrm>
            <a:off x="611188" y="933450"/>
            <a:ext cx="655637"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a:t>carol</a:t>
            </a:r>
            <a:endParaRPr lang="de-DE" sz="1800"/>
          </a:p>
        </p:txBody>
      </p:sp>
      <p:sp>
        <p:nvSpPr>
          <p:cNvPr id="844808" name="Rectangle 8"/>
          <p:cNvSpPr>
            <a:spLocks noChangeArrowheads="1"/>
          </p:cNvSpPr>
          <p:nvPr/>
        </p:nvSpPr>
        <p:spPr bwMode="auto">
          <a:xfrm>
            <a:off x="611188" y="5000636"/>
            <a:ext cx="8077200" cy="920763"/>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a:t>In the most extreme case the remote access client just proposes the widest possible traffic selector of </a:t>
            </a:r>
            <a:r>
              <a:rPr lang="de-CH" sz="1800" dirty="0">
                <a:solidFill>
                  <a:srgbClr val="FF0000"/>
                </a:solidFill>
              </a:rPr>
              <a:t>0.0.0.0/0</a:t>
            </a:r>
            <a:r>
              <a:rPr lang="de-CH" sz="1800" dirty="0"/>
              <a:t> and lets the VPN gateway decide which networks and protocols to grant access 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4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p:txBody>
          <a:bodyPr/>
          <a:lstStyle/>
          <a:p>
            <a:r>
              <a:rPr lang="de-CH"/>
              <a:t>Where the heck is Rapperswil?</a:t>
            </a:r>
            <a:endParaRPr lang="de-DE"/>
          </a:p>
        </p:txBody>
      </p:sp>
      <p:sp>
        <p:nvSpPr>
          <p:cNvPr id="911364" name="Rectangle 4"/>
          <p:cNvSpPr>
            <a:spLocks noChangeArrowheads="1"/>
          </p:cNvSpPr>
          <p:nvPr/>
        </p:nvSpPr>
        <p:spPr bwMode="auto">
          <a:xfrm>
            <a:off x="5508625" y="6448425"/>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pic>
        <p:nvPicPr>
          <p:cNvPr id="911368" name="Picture 8" descr="Switzerland"/>
          <p:cNvPicPr>
            <a:picLocks noChangeAspect="1" noChangeArrowheads="1"/>
          </p:cNvPicPr>
          <p:nvPr/>
        </p:nvPicPr>
        <p:blipFill>
          <a:blip r:embed="rId3" cstate="print"/>
          <a:srcRect/>
          <a:stretch>
            <a:fillRect/>
          </a:stretch>
        </p:blipFill>
        <p:spPr bwMode="auto">
          <a:xfrm>
            <a:off x="395288" y="836613"/>
            <a:ext cx="8361362" cy="5381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1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de-DE"/>
              <a:t>IKEv2 Configuration Payload </a:t>
            </a:r>
          </a:p>
        </p:txBody>
      </p:sp>
      <p:sp>
        <p:nvSpPr>
          <p:cNvPr id="846851"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6852" name="Rectangle 4"/>
          <p:cNvSpPr>
            <a:spLocks noChangeArrowheads="1"/>
          </p:cNvSpPr>
          <p:nvPr/>
        </p:nvSpPr>
        <p:spPr bwMode="auto">
          <a:xfrm>
            <a:off x="611188" y="1341438"/>
            <a:ext cx="7921625" cy="1366837"/>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carol&gt; ip addr list dev eth0</a:t>
            </a:r>
          </a:p>
          <a:p>
            <a:pPr marL="317500" indent="-317500" defTabSz="708025">
              <a:spcBef>
                <a:spcPct val="0"/>
              </a:spcBef>
              <a:buFont typeface="Wingdings" pitchFamily="2" charset="2"/>
              <a:buNone/>
            </a:pPr>
            <a:r>
              <a:rPr lang="de-DE" sz="1300" b="1" dirty="0">
                <a:latin typeface="Courier New" pitchFamily="49" charset="0"/>
              </a:rPr>
              <a:t>eth0: inet 192.168.0.100/24 brd 192.168.0.255 scope global eth0</a:t>
            </a:r>
          </a:p>
          <a:p>
            <a:pPr marL="317500" indent="-317500" defTabSz="708025">
              <a:spcBef>
                <a:spcPct val="0"/>
              </a:spcBef>
              <a:buFont typeface="Wingdings" pitchFamily="2" charset="2"/>
              <a:buNone/>
            </a:pPr>
            <a:r>
              <a:rPr lang="de-DE" sz="1300" b="1" dirty="0">
                <a:solidFill>
                  <a:srgbClr val="0000FF"/>
                </a:solidFill>
                <a:latin typeface="Courier New" pitchFamily="49" charset="0"/>
              </a:rPr>
              <a:t>      inet 10.3.0.1/32 scope global eth0</a:t>
            </a:r>
            <a:r>
              <a:rPr lang="de-DE" sz="1300" dirty="0"/>
              <a:t> </a:t>
            </a:r>
            <a:endParaRPr lang="de-DE" sz="1300" b="1" dirty="0">
              <a:latin typeface="Courier New" pitchFamily="49" charset="0"/>
            </a:endParaRPr>
          </a:p>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carol&gt; ip route </a:t>
            </a:r>
            <a:r>
              <a:rPr lang="de-DE" sz="1300" b="1" dirty="0" smtClean="0">
                <a:latin typeface="Courier New" pitchFamily="49" charset="0"/>
              </a:rPr>
              <a:t>list table 220</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solidFill>
                  <a:srgbClr val="00B050"/>
                </a:solidFill>
                <a:latin typeface="Courier New" pitchFamily="49" charset="0"/>
              </a:rPr>
              <a:t>10.1.0.0/24</a:t>
            </a:r>
            <a:r>
              <a:rPr lang="de-DE" sz="1300" b="1" dirty="0">
                <a:latin typeface="Courier New" pitchFamily="49" charset="0"/>
              </a:rPr>
              <a:t> dev eth0 proto static src</a:t>
            </a:r>
            <a:r>
              <a:rPr lang="de-DE" sz="1300" b="1" dirty="0">
                <a:solidFill>
                  <a:srgbClr val="0000FF"/>
                </a:solidFill>
                <a:latin typeface="Courier New" pitchFamily="49" charset="0"/>
              </a:rPr>
              <a:t> 10.3.0.1</a:t>
            </a:r>
          </a:p>
        </p:txBody>
      </p:sp>
      <p:sp>
        <p:nvSpPr>
          <p:cNvPr id="846853" name="Text Box 5"/>
          <p:cNvSpPr txBox="1">
            <a:spLocks noChangeArrowheads="1"/>
          </p:cNvSpPr>
          <p:nvPr/>
        </p:nvSpPr>
        <p:spPr bwMode="auto">
          <a:xfrm>
            <a:off x="611188" y="933450"/>
            <a:ext cx="655637"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a:t>carol</a:t>
            </a:r>
            <a:endParaRPr lang="de-DE" sz="1800" dirty="0"/>
          </a:p>
        </p:txBody>
      </p:sp>
      <p:sp>
        <p:nvSpPr>
          <p:cNvPr id="846854" name="Rectangle 6"/>
          <p:cNvSpPr>
            <a:spLocks noChangeArrowheads="1"/>
          </p:cNvSpPr>
          <p:nvPr/>
        </p:nvSpPr>
        <p:spPr bwMode="auto">
          <a:xfrm>
            <a:off x="611188" y="2781300"/>
            <a:ext cx="7932737" cy="647700"/>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a:t>A virtual IP requested and obtained through leftsourceip</a:t>
            </a:r>
            <a:r>
              <a:rPr lang="de-CH" sz="1800" dirty="0">
                <a:solidFill>
                  <a:srgbClr val="0000FF"/>
                </a:solidFill>
              </a:rPr>
              <a:t>=%config</a:t>
            </a:r>
            <a:r>
              <a:rPr lang="de-CH" sz="1800" dirty="0"/>
              <a:t/>
            </a:r>
            <a:br>
              <a:rPr lang="de-CH" sz="1800" dirty="0"/>
            </a:br>
            <a:r>
              <a:rPr lang="de-CH" sz="1800" dirty="0"/>
              <a:t>is directly configured by strongSwan via the RT Netlink socket</a:t>
            </a:r>
          </a:p>
        </p:txBody>
      </p:sp>
      <p:sp>
        <p:nvSpPr>
          <p:cNvPr id="846855" name="Rectangle 7"/>
          <p:cNvSpPr>
            <a:spLocks noChangeArrowheads="1"/>
          </p:cNvSpPr>
          <p:nvPr/>
        </p:nvSpPr>
        <p:spPr bwMode="auto">
          <a:xfrm>
            <a:off x="611188" y="3860800"/>
            <a:ext cx="7921625" cy="158273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moon&gt; ip addr list</a:t>
            </a:r>
          </a:p>
          <a:p>
            <a:pPr marL="317500" indent="-317500" defTabSz="708025">
              <a:spcBef>
                <a:spcPct val="0"/>
              </a:spcBef>
              <a:buFont typeface="Wingdings" pitchFamily="2" charset="2"/>
              <a:buNone/>
            </a:pPr>
            <a:r>
              <a:rPr lang="de-DE" sz="1300" b="1" dirty="0">
                <a:latin typeface="Courier New" pitchFamily="49" charset="0"/>
              </a:rPr>
              <a:t>eth0: inet 192.168.0.1/24 brd 192.168.0.255 scope global eth0</a:t>
            </a:r>
            <a:endParaRPr lang="de-CH"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eth1: inet </a:t>
            </a:r>
            <a:r>
              <a:rPr lang="de-DE" sz="1300" b="1" dirty="0">
                <a:solidFill>
                  <a:srgbClr val="FF0000"/>
                </a:solidFill>
                <a:latin typeface="Courier New" pitchFamily="49" charset="0"/>
              </a:rPr>
              <a:t>10.1.0.1</a:t>
            </a:r>
            <a:r>
              <a:rPr lang="de-DE" sz="1300" b="1" dirty="0">
                <a:latin typeface="Courier New" pitchFamily="49" charset="0"/>
              </a:rPr>
              <a:t>/16 brd 10.1.255.255 scope global eth1</a:t>
            </a:r>
            <a:endParaRPr lang="de-CH" sz="1300" b="1" dirty="0">
              <a:latin typeface="Courier New" pitchFamily="49" charset="0"/>
            </a:endParaRPr>
          </a:p>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moon&gt; ip route </a:t>
            </a:r>
            <a:r>
              <a:rPr lang="de-DE" sz="1300" b="1" dirty="0" smtClean="0">
                <a:latin typeface="Courier New" pitchFamily="49" charset="0"/>
              </a:rPr>
              <a:t>list table 220</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solidFill>
                  <a:srgbClr val="0000FF"/>
                </a:solidFill>
                <a:latin typeface="Courier New" pitchFamily="49" charset="0"/>
              </a:rPr>
              <a:t>10.3.0.1</a:t>
            </a:r>
            <a:r>
              <a:rPr lang="de-DE" sz="1300" b="1" dirty="0">
                <a:latin typeface="Courier New" pitchFamily="49" charset="0"/>
              </a:rPr>
              <a:t> dev eth0 proto static src </a:t>
            </a:r>
            <a:r>
              <a:rPr lang="de-DE" sz="1300" b="1" dirty="0">
                <a:solidFill>
                  <a:srgbClr val="FF0000"/>
                </a:solidFill>
                <a:latin typeface="Courier New" pitchFamily="49" charset="0"/>
              </a:rPr>
              <a:t>10.1.0.1</a:t>
            </a:r>
            <a:r>
              <a:rPr lang="de-DE" sz="1300" dirty="0">
                <a:latin typeface="Courier New" pitchFamily="49" charset="0"/>
              </a:rPr>
              <a:t> </a:t>
            </a:r>
          </a:p>
        </p:txBody>
      </p:sp>
      <p:sp>
        <p:nvSpPr>
          <p:cNvPr id="846857" name="Rectangle 9"/>
          <p:cNvSpPr>
            <a:spLocks noChangeArrowheads="1"/>
          </p:cNvSpPr>
          <p:nvPr/>
        </p:nvSpPr>
        <p:spPr bwMode="auto">
          <a:xfrm>
            <a:off x="600075" y="5516563"/>
            <a:ext cx="7932738" cy="647700"/>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a:t>If a host has an internal interface which is part of the negotiated traffic selectors then this source address is assigned to tunneled IP packets.</a:t>
            </a:r>
          </a:p>
        </p:txBody>
      </p:sp>
      <p:sp>
        <p:nvSpPr>
          <p:cNvPr id="846858" name="Text Box 10"/>
          <p:cNvSpPr txBox="1">
            <a:spLocks noChangeArrowheads="1"/>
          </p:cNvSpPr>
          <p:nvPr/>
        </p:nvSpPr>
        <p:spPr bwMode="auto">
          <a:xfrm>
            <a:off x="611188" y="3429000"/>
            <a:ext cx="738187"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a:t>moon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6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500306"/>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Virtual IP Address Pools</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de-DE" dirty="0" smtClean="0"/>
              <a:t>Volatile RAM-based IP Address Pools</a:t>
            </a:r>
            <a:endParaRPr lang="de-DE" dirty="0"/>
          </a:p>
        </p:txBody>
      </p:sp>
      <p:sp>
        <p:nvSpPr>
          <p:cNvPr id="846851"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6852" name="Rectangle 4"/>
          <p:cNvSpPr>
            <a:spLocks noChangeArrowheads="1"/>
          </p:cNvSpPr>
          <p:nvPr/>
        </p:nvSpPr>
        <p:spPr bwMode="auto">
          <a:xfrm>
            <a:off x="1000100" y="1571612"/>
            <a:ext cx="5286412" cy="114300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smtClean="0">
                <a:latin typeface="Courier New" pitchFamily="49" charset="0"/>
              </a:rPr>
              <a:t>conn rw</a:t>
            </a:r>
          </a:p>
          <a:p>
            <a:pPr marL="317500" indent="-317500" defTabSz="708025">
              <a:spcBef>
                <a:spcPct val="0"/>
              </a:spcBef>
              <a:buNone/>
            </a:pPr>
            <a:r>
              <a:rPr lang="de-DE" sz="1300" b="1" dirty="0" smtClean="0">
                <a:latin typeface="Courier New" pitchFamily="49" charset="0"/>
              </a:rPr>
              <a:t>     keyexchange=</a:t>
            </a:r>
            <a:r>
              <a:rPr lang="de-DE" sz="1300" b="1" dirty="0" smtClean="0">
                <a:solidFill>
                  <a:srgbClr val="FF0000"/>
                </a:solidFill>
                <a:latin typeface="Courier New" pitchFamily="49" charset="0"/>
              </a:rPr>
              <a:t>ikev2</a:t>
            </a:r>
          </a:p>
          <a:p>
            <a:pPr marL="317500" indent="-317500" defTabSz="708025">
              <a:spcBef>
                <a:spcPct val="0"/>
              </a:spcBef>
              <a:buNone/>
            </a:pP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     rightsourceip=</a:t>
            </a:r>
            <a:r>
              <a:rPr lang="de-DE" sz="1300" b="1" dirty="0" smtClean="0">
                <a:solidFill>
                  <a:srgbClr val="0000FF"/>
                </a:solidFill>
                <a:latin typeface="Courier New" pitchFamily="49" charset="0"/>
              </a:rPr>
              <a:t>10.3.0.0/24</a:t>
            </a:r>
          </a:p>
          <a:p>
            <a:pPr marL="317500" indent="-317500" defTabSz="708025">
              <a:spcBef>
                <a:spcPct val="0"/>
              </a:spcBef>
              <a:buNone/>
            </a:pPr>
            <a:r>
              <a:rPr lang="de-CH" sz="1300" b="1" dirty="0" smtClean="0">
                <a:latin typeface="Courier New" pitchFamily="49" charset="0"/>
              </a:rPr>
              <a:t>     auto=add</a:t>
            </a:r>
            <a:endParaRPr lang="de-DE" sz="1300" b="1" dirty="0">
              <a:solidFill>
                <a:srgbClr val="0000FF"/>
              </a:solidFill>
              <a:latin typeface="Courier New" pitchFamily="49" charset="0"/>
            </a:endParaRPr>
          </a:p>
        </p:txBody>
      </p:sp>
      <p:sp>
        <p:nvSpPr>
          <p:cNvPr id="846854" name="Rectangle 6"/>
          <p:cNvSpPr>
            <a:spLocks noChangeArrowheads="1"/>
          </p:cNvSpPr>
          <p:nvPr/>
        </p:nvSpPr>
        <p:spPr bwMode="auto">
          <a:xfrm>
            <a:off x="539750" y="1142984"/>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Configuration in ipsec.conf</a:t>
            </a:r>
            <a:endParaRPr lang="de-CH" sz="1800" dirty="0"/>
          </a:p>
        </p:txBody>
      </p:sp>
      <p:sp>
        <p:nvSpPr>
          <p:cNvPr id="846855" name="Rectangle 7"/>
          <p:cNvSpPr>
            <a:spLocks noChangeArrowheads="1"/>
          </p:cNvSpPr>
          <p:nvPr/>
        </p:nvSpPr>
        <p:spPr bwMode="auto">
          <a:xfrm>
            <a:off x="1000100" y="3214686"/>
            <a:ext cx="5318134" cy="114300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leases   </a:t>
            </a:r>
          </a:p>
          <a:p>
            <a:pPr marL="317500" indent="-317500" defTabSz="708025">
              <a:spcBef>
                <a:spcPct val="0"/>
              </a:spcBef>
              <a:buNone/>
            </a:pPr>
            <a:endParaRPr lang="en-US" sz="1300" b="1" dirty="0" smtClean="0">
              <a:latin typeface="Courier New" pitchFamily="49" charset="0"/>
            </a:endParaRPr>
          </a:p>
          <a:p>
            <a:pPr marL="317500" indent="-317500" defTabSz="708025">
              <a:spcBef>
                <a:spcPct val="0"/>
              </a:spcBef>
              <a:buNone/>
            </a:pPr>
            <a:r>
              <a:rPr lang="en-US" sz="1300" b="1" dirty="0" smtClean="0">
                <a:latin typeface="Courier New" pitchFamily="49" charset="0"/>
              </a:rPr>
              <a:t>Leases in pool '</a:t>
            </a:r>
            <a:r>
              <a:rPr lang="en-US" sz="1300" b="1" dirty="0" err="1" smtClean="0">
                <a:latin typeface="Courier New" pitchFamily="49" charset="0"/>
              </a:rPr>
              <a:t>rw</a:t>
            </a:r>
            <a:r>
              <a:rPr lang="en-US" sz="1300" b="1" dirty="0" smtClean="0">
                <a:latin typeface="Courier New" pitchFamily="49" charset="0"/>
              </a:rPr>
              <a:t>', usage: 2/255, 2 online</a:t>
            </a:r>
          </a:p>
          <a:p>
            <a:pPr marL="317500" indent="-317500" defTabSz="708025">
              <a:spcBef>
                <a:spcPct val="0"/>
              </a:spcBef>
              <a:buNone/>
            </a:pPr>
            <a:r>
              <a:rPr lang="en-US" sz="1300" b="1" dirty="0" smtClean="0">
                <a:latin typeface="Courier New" pitchFamily="49" charset="0"/>
              </a:rPr>
              <a:t>         10.3.0.2   online   'dave@strongswan.org'</a:t>
            </a:r>
          </a:p>
          <a:p>
            <a:pPr marL="317500" indent="-317500" defTabSz="708025">
              <a:spcBef>
                <a:spcPct val="0"/>
              </a:spcBef>
              <a:buNone/>
            </a:pPr>
            <a:r>
              <a:rPr lang="en-US" sz="1300" b="1" dirty="0" smtClean="0">
                <a:latin typeface="Courier New" pitchFamily="49" charset="0"/>
              </a:rPr>
              <a:t>         10.3.0.1   online   'carol@strongswan.org'</a:t>
            </a:r>
            <a:endParaRPr lang="de-DE" sz="1300" dirty="0">
              <a:latin typeface="Courier New" pitchFamily="49" charset="0"/>
            </a:endParaRPr>
          </a:p>
        </p:txBody>
      </p:sp>
      <p:sp>
        <p:nvSpPr>
          <p:cNvPr id="10" name="Rectangle 6"/>
          <p:cNvSpPr>
            <a:spLocks noChangeArrowheads="1"/>
          </p:cNvSpPr>
          <p:nvPr/>
        </p:nvSpPr>
        <p:spPr bwMode="auto">
          <a:xfrm>
            <a:off x="539750" y="2786058"/>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Statistics</a:t>
            </a:r>
            <a:endParaRPr lang="de-CH" sz="1800" dirty="0"/>
          </a:p>
        </p:txBody>
      </p:sp>
      <p:sp>
        <p:nvSpPr>
          <p:cNvPr id="8" name="Rectangle 4"/>
          <p:cNvSpPr>
            <a:spLocks noChangeArrowheads="1"/>
          </p:cNvSpPr>
          <p:nvPr/>
        </p:nvSpPr>
        <p:spPr bwMode="auto">
          <a:xfrm>
            <a:off x="1000100" y="4857760"/>
            <a:ext cx="5286412" cy="114300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smtClean="0">
                <a:latin typeface="Courier New" pitchFamily="49" charset="0"/>
              </a:rPr>
              <a:t>conn rw1</a:t>
            </a:r>
          </a:p>
          <a:p>
            <a:pPr marL="317500" indent="-317500" defTabSz="708025">
              <a:spcBef>
                <a:spcPct val="0"/>
              </a:spcBef>
              <a:buNone/>
            </a:pPr>
            <a:r>
              <a:rPr lang="de-DE" sz="1300" b="1" dirty="0" smtClean="0">
                <a:latin typeface="Courier New" pitchFamily="49" charset="0"/>
              </a:rPr>
              <a:t>     keyexchange=</a:t>
            </a:r>
            <a:r>
              <a:rPr lang="de-DE" sz="1300" b="1" dirty="0" smtClean="0">
                <a:solidFill>
                  <a:srgbClr val="FF0000"/>
                </a:solidFill>
                <a:latin typeface="Courier New" pitchFamily="49" charset="0"/>
              </a:rPr>
              <a:t>ikev2</a:t>
            </a:r>
          </a:p>
          <a:p>
            <a:pPr marL="317500" indent="-317500" defTabSz="708025">
              <a:spcBef>
                <a:spcPct val="0"/>
              </a:spcBef>
              <a:buNone/>
            </a:pP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     rightsourceip=</a:t>
            </a:r>
            <a:r>
              <a:rPr lang="de-DE" sz="1300" b="1" dirty="0" smtClean="0">
                <a:solidFill>
                  <a:srgbClr val="0000FF"/>
                </a:solidFill>
                <a:latin typeface="Courier New" pitchFamily="49" charset="0"/>
              </a:rPr>
              <a:t>%rw</a:t>
            </a:r>
          </a:p>
          <a:p>
            <a:pPr marL="317500" indent="-317500" defTabSz="708025">
              <a:spcBef>
                <a:spcPct val="0"/>
              </a:spcBef>
              <a:buNone/>
            </a:pPr>
            <a:r>
              <a:rPr lang="de-CH" sz="1300" b="1" dirty="0" smtClean="0">
                <a:latin typeface="Courier New" pitchFamily="49" charset="0"/>
              </a:rPr>
              <a:t>     auto=add</a:t>
            </a:r>
            <a:endParaRPr lang="de-DE" sz="1300" b="1" dirty="0">
              <a:solidFill>
                <a:srgbClr val="0000FF"/>
              </a:solidFill>
              <a:latin typeface="Courier New" pitchFamily="49" charset="0"/>
            </a:endParaRPr>
          </a:p>
        </p:txBody>
      </p:sp>
      <p:sp>
        <p:nvSpPr>
          <p:cNvPr id="9" name="Rectangle 6"/>
          <p:cNvSpPr>
            <a:spLocks noChangeArrowheads="1"/>
          </p:cNvSpPr>
          <p:nvPr/>
        </p:nvSpPr>
        <p:spPr bwMode="auto">
          <a:xfrm>
            <a:off x="539750" y="4429132"/>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Referencing and sharing a volatile pool</a:t>
            </a:r>
            <a:endParaRPr lang="de-CH"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6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de-DE" dirty="0" smtClean="0"/>
              <a:t>Persistant SQL-based IP Address Pools I</a:t>
            </a:r>
            <a:endParaRPr lang="de-DE" dirty="0"/>
          </a:p>
        </p:txBody>
      </p:sp>
      <p:sp>
        <p:nvSpPr>
          <p:cNvPr id="846851"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6852" name="Rectangle 4"/>
          <p:cNvSpPr>
            <a:spLocks noChangeArrowheads="1"/>
          </p:cNvSpPr>
          <p:nvPr/>
        </p:nvSpPr>
        <p:spPr bwMode="auto">
          <a:xfrm>
            <a:off x="1000100" y="1571612"/>
            <a:ext cx="6215106" cy="642942"/>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http://wiki.strongswan.org/repositories/entry/strongswan/</a:t>
            </a:r>
            <a:br>
              <a:rPr lang="de-DE" sz="1300" b="1" dirty="0" smtClean="0">
                <a:latin typeface="Courier New" pitchFamily="49" charset="0"/>
              </a:rPr>
            </a:br>
            <a:r>
              <a:rPr lang="de-DE" sz="1300" b="1" dirty="0" smtClean="0">
                <a:latin typeface="Courier New" pitchFamily="49" charset="0"/>
              </a:rPr>
              <a:t>         testing/hosts/default/etc/ipsec.d/tables.sql</a:t>
            </a:r>
            <a:endParaRPr lang="de-DE" sz="1300" b="1" dirty="0">
              <a:solidFill>
                <a:srgbClr val="0000FF"/>
              </a:solidFill>
              <a:latin typeface="Courier New" pitchFamily="49" charset="0"/>
            </a:endParaRPr>
          </a:p>
        </p:txBody>
      </p:sp>
      <p:sp>
        <p:nvSpPr>
          <p:cNvPr id="846854" name="Rectangle 6"/>
          <p:cNvSpPr>
            <a:spLocks noChangeArrowheads="1"/>
          </p:cNvSpPr>
          <p:nvPr/>
        </p:nvSpPr>
        <p:spPr bwMode="auto">
          <a:xfrm>
            <a:off x="539750" y="1142984"/>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SQLite database table definitions</a:t>
            </a:r>
            <a:endParaRPr lang="de-CH" sz="1800" dirty="0"/>
          </a:p>
        </p:txBody>
      </p:sp>
      <p:sp>
        <p:nvSpPr>
          <p:cNvPr id="846855" name="Rectangle 7"/>
          <p:cNvSpPr>
            <a:spLocks noChangeArrowheads="1"/>
          </p:cNvSpPr>
          <p:nvPr/>
        </p:nvSpPr>
        <p:spPr bwMode="auto">
          <a:xfrm>
            <a:off x="1000100" y="3786190"/>
            <a:ext cx="6215106" cy="2071702"/>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en-US" sz="1300" b="1" dirty="0" smtClean="0">
                <a:latin typeface="Courier New" pitchFamily="49" charset="0"/>
              </a:rPr>
              <a:t># /etc/</a:t>
            </a:r>
            <a:r>
              <a:rPr lang="en-US" sz="1300" b="1" dirty="0" err="1" smtClean="0">
                <a:latin typeface="Courier New" pitchFamily="49" charset="0"/>
              </a:rPr>
              <a:t>strongswan.conf</a:t>
            </a:r>
            <a:r>
              <a:rPr lang="en-US" sz="1300" b="1" dirty="0" smtClean="0">
                <a:latin typeface="Courier New" pitchFamily="49" charset="0"/>
              </a:rPr>
              <a:t> - </a:t>
            </a:r>
            <a:r>
              <a:rPr lang="en-US" sz="1300" b="1" dirty="0" err="1" smtClean="0">
                <a:latin typeface="Courier New" pitchFamily="49" charset="0"/>
              </a:rPr>
              <a:t>strongSwan</a:t>
            </a:r>
            <a:r>
              <a:rPr lang="en-US" sz="1300" b="1" dirty="0" smtClean="0">
                <a:latin typeface="Courier New" pitchFamily="49" charset="0"/>
              </a:rPr>
              <a:t> configuration file</a:t>
            </a:r>
          </a:p>
          <a:p>
            <a:pPr marL="317500" indent="-317500" defTabSz="708025">
              <a:spcBef>
                <a:spcPct val="0"/>
              </a:spcBef>
              <a:buNone/>
            </a:pPr>
            <a:endParaRPr lang="en-US" sz="1300" b="1" dirty="0" smtClean="0">
              <a:latin typeface="Courier New" pitchFamily="49" charset="0"/>
            </a:endParaRPr>
          </a:p>
          <a:p>
            <a:pPr marL="317500" indent="-317500" defTabSz="708025">
              <a:spcBef>
                <a:spcPct val="0"/>
              </a:spcBef>
              <a:buNone/>
            </a:pPr>
            <a:r>
              <a:rPr lang="en-US" sz="1300" b="1" dirty="0" err="1" smtClean="0">
                <a:latin typeface="Courier New" pitchFamily="49" charset="0"/>
              </a:rPr>
              <a:t>libstrongswan</a:t>
            </a: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plugins</a:t>
            </a: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attr-sql</a:t>
            </a: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database = sqlite:///etc/ipsec.d/ipsec.db</a:t>
            </a:r>
          </a:p>
          <a:p>
            <a:pPr marL="317500" indent="-317500" defTabSz="708025">
              <a:spcBef>
                <a:spcPct val="0"/>
              </a:spcBef>
              <a:buNone/>
            </a:pP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a:t>
            </a:r>
          </a:p>
        </p:txBody>
      </p:sp>
      <p:sp>
        <p:nvSpPr>
          <p:cNvPr id="10" name="Rectangle 6"/>
          <p:cNvSpPr>
            <a:spLocks noChangeArrowheads="1"/>
          </p:cNvSpPr>
          <p:nvPr/>
        </p:nvSpPr>
        <p:spPr bwMode="auto">
          <a:xfrm>
            <a:off x="539750" y="3357562"/>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Connecting to the SQLite database</a:t>
            </a:r>
            <a:endParaRPr lang="de-CH" sz="1800" dirty="0"/>
          </a:p>
        </p:txBody>
      </p:sp>
      <p:sp>
        <p:nvSpPr>
          <p:cNvPr id="8" name="Rectangle 6"/>
          <p:cNvSpPr>
            <a:spLocks noChangeArrowheads="1"/>
          </p:cNvSpPr>
          <p:nvPr/>
        </p:nvSpPr>
        <p:spPr bwMode="auto">
          <a:xfrm>
            <a:off x="539750" y="2357430"/>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Creation of SQLite database</a:t>
            </a:r>
            <a:endParaRPr lang="de-CH" sz="1800" dirty="0"/>
          </a:p>
        </p:txBody>
      </p:sp>
      <p:sp>
        <p:nvSpPr>
          <p:cNvPr id="9" name="Rectangle 4"/>
          <p:cNvSpPr>
            <a:spLocks noChangeArrowheads="1"/>
          </p:cNvSpPr>
          <p:nvPr/>
        </p:nvSpPr>
        <p:spPr bwMode="auto">
          <a:xfrm>
            <a:off x="1000100" y="2786058"/>
            <a:ext cx="6215106" cy="42862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cat /etc/ipsec.d/table.sql | sqlite3 /etc/ipsec.d/ipsec.db     </a:t>
            </a:r>
            <a:endParaRPr lang="de-DE" sz="1300" b="1" dirty="0">
              <a:solidFill>
                <a:srgbClr val="0000FF"/>
              </a:solidFill>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6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r>
              <a:rPr lang="de-DE" dirty="0" smtClean="0"/>
              <a:t>Persistant SQL-based IP Address Pools  II</a:t>
            </a:r>
            <a:endParaRPr lang="de-DE" dirty="0"/>
          </a:p>
        </p:txBody>
      </p:sp>
      <p:sp>
        <p:nvSpPr>
          <p:cNvPr id="846851"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6852" name="Rectangle 4"/>
          <p:cNvSpPr>
            <a:spLocks noChangeArrowheads="1"/>
          </p:cNvSpPr>
          <p:nvPr/>
        </p:nvSpPr>
        <p:spPr bwMode="auto">
          <a:xfrm>
            <a:off x="1000100" y="2714620"/>
            <a:ext cx="3357586" cy="1214446"/>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smtClean="0">
                <a:latin typeface="Courier New" pitchFamily="49" charset="0"/>
              </a:rPr>
              <a:t>conn rw</a:t>
            </a:r>
          </a:p>
          <a:p>
            <a:pPr marL="317500" indent="-317500" defTabSz="708025">
              <a:spcBef>
                <a:spcPct val="0"/>
              </a:spcBef>
              <a:buNone/>
            </a:pPr>
            <a:r>
              <a:rPr lang="de-DE" sz="1300" b="1" dirty="0" smtClean="0">
                <a:latin typeface="Courier New" pitchFamily="49" charset="0"/>
              </a:rPr>
              <a:t>     keyexchange=</a:t>
            </a:r>
            <a:r>
              <a:rPr lang="de-DE" sz="1300" b="1" dirty="0" smtClean="0">
                <a:solidFill>
                  <a:srgbClr val="FF0000"/>
                </a:solidFill>
                <a:latin typeface="Courier New" pitchFamily="49" charset="0"/>
              </a:rPr>
              <a:t>ikev2</a:t>
            </a:r>
          </a:p>
          <a:p>
            <a:pPr marL="317500" indent="-317500" defTabSz="708025">
              <a:spcBef>
                <a:spcPct val="0"/>
              </a:spcBef>
              <a:buNone/>
            </a:pP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     rightsourceip=</a:t>
            </a:r>
            <a:r>
              <a:rPr lang="de-DE" sz="1300" b="1" dirty="0" smtClean="0">
                <a:solidFill>
                  <a:srgbClr val="0000FF"/>
                </a:solidFill>
                <a:latin typeface="Courier New" pitchFamily="49" charset="0"/>
              </a:rPr>
              <a:t>%bigpool</a:t>
            </a:r>
          </a:p>
          <a:p>
            <a:pPr marL="317500" indent="-317500" defTabSz="708025">
              <a:spcBef>
                <a:spcPct val="0"/>
              </a:spcBef>
              <a:buNone/>
            </a:pPr>
            <a:r>
              <a:rPr lang="de-CH" sz="1300" b="1" dirty="0" smtClean="0">
                <a:latin typeface="Courier New" pitchFamily="49" charset="0"/>
              </a:rPr>
              <a:t>     auto=add</a:t>
            </a:r>
            <a:endParaRPr lang="de-DE" sz="1300" b="1" dirty="0">
              <a:solidFill>
                <a:srgbClr val="0000FF"/>
              </a:solidFill>
              <a:latin typeface="Courier New" pitchFamily="49" charset="0"/>
            </a:endParaRPr>
          </a:p>
        </p:txBody>
      </p:sp>
      <p:sp>
        <p:nvSpPr>
          <p:cNvPr id="846854" name="Rectangle 6"/>
          <p:cNvSpPr>
            <a:spLocks noChangeArrowheads="1"/>
          </p:cNvSpPr>
          <p:nvPr/>
        </p:nvSpPr>
        <p:spPr bwMode="auto">
          <a:xfrm>
            <a:off x="539750" y="2285992"/>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Configuration in ipsec.conf</a:t>
            </a:r>
            <a:endParaRPr lang="de-CH" sz="1800" dirty="0"/>
          </a:p>
        </p:txBody>
      </p:sp>
      <p:sp>
        <p:nvSpPr>
          <p:cNvPr id="846855" name="Rectangle 7"/>
          <p:cNvSpPr>
            <a:spLocks noChangeArrowheads="1"/>
          </p:cNvSpPr>
          <p:nvPr/>
        </p:nvSpPr>
        <p:spPr bwMode="auto">
          <a:xfrm>
            <a:off x="1000100" y="4500570"/>
            <a:ext cx="7532713" cy="1643074"/>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pool –-status   </a:t>
            </a:r>
          </a:p>
          <a:p>
            <a:pPr marL="317500" indent="-317500" defTabSz="708025">
              <a:spcBef>
                <a:spcPct val="0"/>
              </a:spcBef>
              <a:buNone/>
            </a:pPr>
            <a:r>
              <a:rPr lang="en-US" sz="1300" b="1" dirty="0" smtClean="0">
                <a:latin typeface="Courier New" pitchFamily="49" charset="0"/>
              </a:rPr>
              <a:t>name     start      end          timeout  size    online    usage</a:t>
            </a:r>
          </a:p>
          <a:p>
            <a:pPr marL="317500" indent="-317500" defTabSz="708025">
              <a:spcBef>
                <a:spcPct val="0"/>
              </a:spcBef>
              <a:buNone/>
            </a:pPr>
            <a:r>
              <a:rPr lang="en-US" sz="1300" b="1" dirty="0" err="1" smtClean="0">
                <a:latin typeface="Courier New" pitchFamily="49" charset="0"/>
              </a:rPr>
              <a:t>bigpool</a:t>
            </a:r>
            <a:r>
              <a:rPr lang="en-US" sz="1300" b="1" dirty="0" smtClean="0">
                <a:latin typeface="Courier New" pitchFamily="49" charset="0"/>
              </a:rPr>
              <a:t>  10.3.0.1   10.3.0.254   48h      254     1 ( 0%)   2 ( 0%)</a:t>
            </a:r>
          </a:p>
          <a:p>
            <a:pPr marL="317500" indent="-317500" defTabSz="708025">
              <a:spcBef>
                <a:spcPct val="0"/>
              </a:spcBef>
              <a:buNone/>
            </a:pPr>
            <a:endParaRPr lang="en-US" sz="1300" b="1" dirty="0" smtClean="0">
              <a:latin typeface="Courier New" pitchFamily="49" charset="0"/>
            </a:endParaRPr>
          </a:p>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pool --leases --filter pool=</a:t>
            </a:r>
            <a:r>
              <a:rPr lang="en-US" sz="1300" b="1" dirty="0" err="1" smtClean="0">
                <a:latin typeface="Courier New" pitchFamily="49" charset="0"/>
              </a:rPr>
              <a:t>bigpool</a:t>
            </a:r>
            <a:endParaRPr lang="en-US" sz="1300" b="1" dirty="0" smtClean="0">
              <a:latin typeface="Courier New" pitchFamily="49" charset="0"/>
            </a:endParaRPr>
          </a:p>
          <a:p>
            <a:pPr marL="317500" indent="-317500" defTabSz="708025">
              <a:spcBef>
                <a:spcPct val="0"/>
              </a:spcBef>
              <a:buNone/>
            </a:pPr>
            <a:r>
              <a:rPr lang="en-US" sz="1100" b="1" dirty="0" smtClean="0">
                <a:latin typeface="Courier New" pitchFamily="49" charset="0"/>
              </a:rPr>
              <a:t>name     address  status start                end                  identity</a:t>
            </a:r>
          </a:p>
          <a:p>
            <a:pPr marL="317500" indent="-317500" defTabSz="708025">
              <a:spcBef>
                <a:spcPct val="0"/>
              </a:spcBef>
              <a:buNone/>
            </a:pPr>
            <a:r>
              <a:rPr lang="en-US" sz="1100" b="1" dirty="0" err="1" smtClean="0">
                <a:latin typeface="Courier New" pitchFamily="49" charset="0"/>
              </a:rPr>
              <a:t>bigpool</a:t>
            </a:r>
            <a:r>
              <a:rPr lang="en-US" sz="1100" b="1" dirty="0" smtClean="0">
                <a:latin typeface="Courier New" pitchFamily="49" charset="0"/>
              </a:rPr>
              <a:t>  10.3.0.1 online Oct 22 23:13:50 2009                      carol@strongswan.org</a:t>
            </a:r>
          </a:p>
          <a:p>
            <a:pPr marL="317500" indent="-317500" defTabSz="708025">
              <a:spcBef>
                <a:spcPct val="0"/>
              </a:spcBef>
              <a:buNone/>
            </a:pPr>
            <a:r>
              <a:rPr lang="en-US" sz="1100" b="1" dirty="0" err="1" smtClean="0">
                <a:latin typeface="Courier New" pitchFamily="49" charset="0"/>
              </a:rPr>
              <a:t>bigpool</a:t>
            </a:r>
            <a:r>
              <a:rPr lang="en-US" sz="1100" b="1" dirty="0" smtClean="0">
                <a:latin typeface="Courier New" pitchFamily="49" charset="0"/>
              </a:rPr>
              <a:t>  10.3.0.2 valid  Oct 22 23:14:11 2009 Oct 22 23:14:25 2009 dave@strongswan.org</a:t>
            </a:r>
            <a:endParaRPr lang="de-DE" sz="1100" b="1" dirty="0">
              <a:latin typeface="Courier New" pitchFamily="49" charset="0"/>
            </a:endParaRPr>
          </a:p>
        </p:txBody>
      </p:sp>
      <p:sp>
        <p:nvSpPr>
          <p:cNvPr id="10" name="Rectangle 6"/>
          <p:cNvSpPr>
            <a:spLocks noChangeArrowheads="1"/>
          </p:cNvSpPr>
          <p:nvPr/>
        </p:nvSpPr>
        <p:spPr bwMode="auto">
          <a:xfrm>
            <a:off x="539750" y="4071942"/>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Statistics</a:t>
            </a:r>
            <a:endParaRPr lang="de-CH" sz="1800" dirty="0"/>
          </a:p>
        </p:txBody>
      </p:sp>
      <p:sp>
        <p:nvSpPr>
          <p:cNvPr id="13" name="Rectangle 4"/>
          <p:cNvSpPr>
            <a:spLocks noChangeArrowheads="1"/>
          </p:cNvSpPr>
          <p:nvPr/>
        </p:nvSpPr>
        <p:spPr bwMode="auto">
          <a:xfrm>
            <a:off x="1000100" y="1554166"/>
            <a:ext cx="7532713" cy="571504"/>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pool --add </a:t>
            </a:r>
            <a:r>
              <a:rPr lang="en-US" sz="1300" b="1" dirty="0" err="1" smtClean="0">
                <a:latin typeface="Courier New" pitchFamily="49" charset="0"/>
              </a:rPr>
              <a:t>bigpool</a:t>
            </a:r>
            <a:r>
              <a:rPr lang="en-US" sz="1300" b="1" dirty="0" smtClean="0">
                <a:latin typeface="Courier New" pitchFamily="49" charset="0"/>
              </a:rPr>
              <a:t> --start 10.3.0.1 --end 10.3.0.254 --timeout 48</a:t>
            </a:r>
          </a:p>
          <a:p>
            <a:pPr marL="317500" indent="-317500" defTabSz="708025">
              <a:spcBef>
                <a:spcPct val="0"/>
              </a:spcBef>
              <a:buNone/>
            </a:pPr>
            <a:r>
              <a:rPr lang="de-DE" sz="1300" b="1" dirty="0" smtClean="0">
                <a:latin typeface="Courier New" pitchFamily="49" charset="0"/>
              </a:rPr>
              <a:t>allocating 254 addresses... done.</a:t>
            </a:r>
            <a:endParaRPr lang="de-DE" sz="1300" b="1" dirty="0">
              <a:latin typeface="Courier New" pitchFamily="49" charset="0"/>
            </a:endParaRPr>
          </a:p>
        </p:txBody>
      </p:sp>
      <p:sp>
        <p:nvSpPr>
          <p:cNvPr id="14" name="Rectangle 6"/>
          <p:cNvSpPr>
            <a:spLocks noChangeArrowheads="1"/>
          </p:cNvSpPr>
          <p:nvPr/>
        </p:nvSpPr>
        <p:spPr bwMode="auto">
          <a:xfrm>
            <a:off x="539750" y="1125538"/>
            <a:ext cx="7932737" cy="428628"/>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Pool creation</a:t>
            </a:r>
            <a:endParaRPr lang="de-CH"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6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Certificate Revocation</a:t>
            </a:r>
            <a:br>
              <a:rPr lang="de-CH" sz="4400" dirty="0" smtClean="0"/>
            </a:br>
            <a:r>
              <a:rPr lang="de-CH" sz="4400" dirty="0" smtClean="0"/>
              <a:t>Mechanisms</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r>
              <a:rPr lang="de-DE" dirty="0" smtClean="0"/>
              <a:t>HTTP or LDAP based CRL Fetching</a:t>
            </a:r>
            <a:endParaRPr lang="de-DE" dirty="0"/>
          </a:p>
        </p:txBody>
      </p:sp>
      <p:sp>
        <p:nvSpPr>
          <p:cNvPr id="850947"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50951" name="Rectangle 7"/>
          <p:cNvSpPr>
            <a:spLocks noChangeArrowheads="1"/>
          </p:cNvSpPr>
          <p:nvPr/>
        </p:nvSpPr>
        <p:spPr bwMode="auto">
          <a:xfrm>
            <a:off x="611188" y="4071942"/>
            <a:ext cx="7921625" cy="2143140"/>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13[CFG] checking certificate status of "C=CH, O=Linux strongSwan, OU=Research,</a:t>
            </a:r>
          </a:p>
          <a:p>
            <a:pPr marL="317500" indent="-317500" defTabSz="708025">
              <a:spcBef>
                <a:spcPct val="0"/>
              </a:spcBef>
              <a:buNone/>
            </a:pPr>
            <a:r>
              <a:rPr lang="de-DE" sz="1300" b="1" dirty="0" smtClean="0">
                <a:latin typeface="Courier New" pitchFamily="49" charset="0"/>
              </a:rPr>
              <a:t>                                              </a:t>
            </a:r>
            <a:r>
              <a:rPr lang="de-DE" sz="1300" b="1" dirty="0" smtClean="0">
                <a:solidFill>
                  <a:srgbClr val="FF0000"/>
                </a:solidFill>
                <a:latin typeface="Courier New" pitchFamily="49" charset="0"/>
              </a:rPr>
              <a:t>CN=carol@strongswan.org</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13[CFG]   fetching crl from '</a:t>
            </a:r>
            <a:r>
              <a:rPr lang="de-DE" sz="1300" b="1" dirty="0" smtClean="0">
                <a:solidFill>
                  <a:srgbClr val="0000FF"/>
                </a:solidFill>
                <a:latin typeface="Courier New" pitchFamily="49" charset="0"/>
              </a:rPr>
              <a:t>http://crl.strongswan.org/strongswan.crl</a:t>
            </a:r>
            <a:r>
              <a:rPr lang="de-DE" sz="1300" b="1" dirty="0" smtClean="0">
                <a:latin typeface="Courier New" pitchFamily="49" charset="0"/>
              </a:rPr>
              <a:t>' ... </a:t>
            </a:r>
          </a:p>
          <a:p>
            <a:pPr marL="317500" indent="-317500" defTabSz="708025">
              <a:spcBef>
                <a:spcPct val="0"/>
              </a:spcBef>
              <a:buNone/>
            </a:pPr>
            <a:r>
              <a:rPr lang="de-DE" sz="1300" b="1" dirty="0" smtClean="0">
                <a:latin typeface="Courier New" pitchFamily="49" charset="0"/>
              </a:rPr>
              <a:t>13[CFG]   using trusted certificate "C=CH, O=Linux strongSwan,</a:t>
            </a:r>
          </a:p>
          <a:p>
            <a:pPr marL="317500" indent="-317500" defTabSz="708025">
              <a:spcBef>
                <a:spcPct val="0"/>
              </a:spcBef>
              <a:buNone/>
            </a:pPr>
            <a:r>
              <a:rPr lang="de-DE" sz="1300" b="1" dirty="0" smtClean="0">
                <a:latin typeface="Courier New" pitchFamily="49" charset="0"/>
              </a:rPr>
              <a:t>                                              </a:t>
            </a:r>
            <a:r>
              <a:rPr lang="de-DE" sz="1300" b="1" dirty="0" smtClean="0">
                <a:solidFill>
                  <a:srgbClr val="FF0000"/>
                </a:solidFill>
                <a:latin typeface="Courier New" pitchFamily="49" charset="0"/>
              </a:rPr>
              <a:t>CN=strongSwan Root CA</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13[CFG]   crl correctly signed by "C=CH, O=Linux strongSwan,</a:t>
            </a:r>
          </a:p>
          <a:p>
            <a:pPr marL="317500" indent="-317500" defTabSz="708025">
              <a:spcBef>
                <a:spcPct val="0"/>
              </a:spcBef>
              <a:buNone/>
            </a:pPr>
            <a:r>
              <a:rPr lang="de-DE" sz="1300" b="1" dirty="0" smtClean="0">
                <a:latin typeface="Courier New" pitchFamily="49" charset="0"/>
              </a:rPr>
              <a:t>                                              </a:t>
            </a:r>
            <a:r>
              <a:rPr lang="de-DE" sz="1300" b="1" dirty="0" smtClean="0">
                <a:solidFill>
                  <a:srgbClr val="FF0000"/>
                </a:solidFill>
                <a:latin typeface="Courier New" pitchFamily="49" charset="0"/>
              </a:rPr>
              <a:t>CN=strongSwan Root CA</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13[CFG]   crl is valid: until Nov 15 22:42:42 2009 </a:t>
            </a:r>
          </a:p>
          <a:p>
            <a:pPr marL="317500" indent="-317500" defTabSz="708025">
              <a:spcBef>
                <a:spcPct val="0"/>
              </a:spcBef>
              <a:buNone/>
            </a:pPr>
            <a:r>
              <a:rPr lang="de-DE" sz="1300" b="1" dirty="0" smtClean="0">
                <a:latin typeface="Courier New" pitchFamily="49" charset="0"/>
              </a:rPr>
              <a:t>13[CFG] certificate status is </a:t>
            </a:r>
            <a:r>
              <a:rPr lang="de-DE" sz="1300" b="1" dirty="0" smtClean="0">
                <a:solidFill>
                  <a:srgbClr val="00B050"/>
                </a:solidFill>
                <a:latin typeface="Courier New" pitchFamily="49" charset="0"/>
              </a:rPr>
              <a:t>good</a:t>
            </a:r>
          </a:p>
          <a:p>
            <a:pPr marL="317500" indent="-317500" defTabSz="708025">
              <a:spcBef>
                <a:spcPct val="0"/>
              </a:spcBef>
              <a:buNone/>
            </a:pPr>
            <a:r>
              <a:rPr lang="de-DE" sz="1300" b="1" dirty="0" smtClean="0">
                <a:latin typeface="Courier New" pitchFamily="49" charset="0"/>
              </a:rPr>
              <a:t>13[LIB]   written crl file '/etc/ipsec.d/crls/5da7...4def.crl' (942 bytes) </a:t>
            </a:r>
          </a:p>
        </p:txBody>
      </p:sp>
      <p:sp>
        <p:nvSpPr>
          <p:cNvPr id="7" name="Rectangle 4"/>
          <p:cNvSpPr>
            <a:spLocks noChangeArrowheads="1"/>
          </p:cNvSpPr>
          <p:nvPr/>
        </p:nvSpPr>
        <p:spPr bwMode="auto">
          <a:xfrm>
            <a:off x="611188" y="1357298"/>
            <a:ext cx="7921625" cy="357190"/>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nn-NO" sz="1300" b="1" dirty="0" smtClean="0">
                <a:latin typeface="Courier New" pitchFamily="49" charset="0"/>
              </a:rPr>
              <a:t>crlDistributionPoints = URI:</a:t>
            </a:r>
            <a:r>
              <a:rPr lang="nn-NO" sz="1300" b="1" dirty="0" smtClean="0">
                <a:solidFill>
                  <a:srgbClr val="0000FF"/>
                </a:solidFill>
                <a:latin typeface="Courier New" pitchFamily="49" charset="0"/>
              </a:rPr>
              <a:t>http://crl.strongswan.org/strongswan.crl</a:t>
            </a:r>
            <a:endParaRPr lang="nn-NO" sz="1300" b="1" dirty="0">
              <a:solidFill>
                <a:srgbClr val="0000FF"/>
              </a:solidFill>
              <a:latin typeface="Courier New" pitchFamily="49" charset="0"/>
            </a:endParaRPr>
          </a:p>
        </p:txBody>
      </p:sp>
      <p:sp>
        <p:nvSpPr>
          <p:cNvPr id="8" name="Text Box 12"/>
          <p:cNvSpPr txBox="1">
            <a:spLocks noChangeArrowheads="1"/>
          </p:cNvSpPr>
          <p:nvPr/>
        </p:nvSpPr>
        <p:spPr bwMode="auto">
          <a:xfrm>
            <a:off x="611188" y="1000108"/>
            <a:ext cx="5059014"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crlDistributionPoints extension in user certificate</a:t>
            </a:r>
            <a:endParaRPr lang="de-DE" sz="1800" dirty="0"/>
          </a:p>
        </p:txBody>
      </p:sp>
      <p:sp>
        <p:nvSpPr>
          <p:cNvPr id="13" name="Rectangle 4"/>
          <p:cNvSpPr>
            <a:spLocks noChangeArrowheads="1"/>
          </p:cNvSpPr>
          <p:nvPr/>
        </p:nvSpPr>
        <p:spPr bwMode="auto">
          <a:xfrm>
            <a:off x="611188" y="1857364"/>
            <a:ext cx="7921625" cy="2071702"/>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nn-NO" sz="1300" b="1" dirty="0" smtClean="0">
                <a:latin typeface="Courier New" pitchFamily="49" charset="0"/>
              </a:rPr>
              <a:t># ipsec.conf</a:t>
            </a:r>
          </a:p>
          <a:p>
            <a:pPr marL="317500" indent="-317500" defTabSz="708025">
              <a:spcBef>
                <a:spcPct val="0"/>
              </a:spcBef>
              <a:buNone/>
            </a:pPr>
            <a:r>
              <a:rPr lang="en-US" sz="1300" b="1" dirty="0" err="1" smtClean="0">
                <a:latin typeface="Courier New" pitchFamily="49" charset="0"/>
              </a:rPr>
              <a:t>config</a:t>
            </a:r>
            <a:r>
              <a:rPr lang="en-US" sz="1300" b="1" dirty="0" smtClean="0">
                <a:latin typeface="Courier New" pitchFamily="49" charset="0"/>
              </a:rPr>
              <a:t> setup</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strictcrlpolicy</a:t>
            </a:r>
            <a:r>
              <a:rPr lang="en-US" sz="1300" b="1" dirty="0" smtClean="0">
                <a:latin typeface="Courier New" pitchFamily="49" charset="0"/>
              </a:rPr>
              <a:t>=yes</a:t>
            </a:r>
          </a:p>
          <a:p>
            <a:pPr marL="317500" indent="-317500" defTabSz="708025">
              <a:spcBef>
                <a:spcPct val="0"/>
              </a:spcBef>
              <a:spcAft>
                <a:spcPts val="600"/>
              </a:spcAft>
              <a:buNone/>
            </a:pPr>
            <a:r>
              <a:rPr lang="en-US" sz="1300" b="1" dirty="0" smtClean="0">
                <a:latin typeface="Courier New" pitchFamily="49" charset="0"/>
              </a:rPr>
              <a:t>	</a:t>
            </a:r>
            <a:r>
              <a:rPr lang="en-US" sz="1300" b="1" dirty="0" err="1" smtClean="0">
                <a:latin typeface="Courier New" pitchFamily="49" charset="0"/>
              </a:rPr>
              <a:t>cachecrls</a:t>
            </a:r>
            <a:r>
              <a:rPr lang="en-US" sz="1300" b="1" dirty="0" smtClean="0">
                <a:latin typeface="Courier New" pitchFamily="49" charset="0"/>
              </a:rPr>
              <a:t>=yes</a:t>
            </a:r>
          </a:p>
          <a:p>
            <a:pPr marL="317500" indent="-317500" defTabSz="708025">
              <a:spcBef>
                <a:spcPct val="0"/>
              </a:spcBef>
              <a:buNone/>
            </a:pPr>
            <a:r>
              <a:rPr lang="nn-NO" sz="1300" b="1" dirty="0" smtClean="0">
                <a:latin typeface="Courier New" pitchFamily="49" charset="0"/>
              </a:rPr>
              <a:t>ca strongswan</a:t>
            </a:r>
          </a:p>
          <a:p>
            <a:pPr marL="317500" indent="-317500" defTabSz="708025">
              <a:spcBef>
                <a:spcPct val="0"/>
              </a:spcBef>
              <a:buNone/>
            </a:pPr>
            <a:r>
              <a:rPr lang="nn-NO" sz="1300" b="1" dirty="0" smtClean="0">
                <a:latin typeface="Courier New" pitchFamily="49" charset="0"/>
              </a:rPr>
              <a:t>	cacert=strongswanCert.pem</a:t>
            </a:r>
          </a:p>
          <a:p>
            <a:pPr marL="317500" indent="-317500" defTabSz="708025">
              <a:spcBef>
                <a:spcPct val="0"/>
              </a:spcBef>
              <a:buNone/>
            </a:pPr>
            <a:r>
              <a:rPr lang="nn-NO" sz="1300" b="1" dirty="0" smtClean="0">
                <a:latin typeface="Courier New" pitchFamily="49" charset="0"/>
              </a:rPr>
              <a:t>	crluri="ldap://ldap.strongswan.org/cn=strongSwan Root CA,</a:t>
            </a:r>
          </a:p>
          <a:p>
            <a:pPr marL="317500" indent="-317500" defTabSz="708025">
              <a:spcBef>
                <a:spcPct val="0"/>
              </a:spcBef>
              <a:buNone/>
            </a:pPr>
            <a:r>
              <a:rPr lang="nn-NO" sz="1300" b="1" dirty="0" smtClean="0">
                <a:latin typeface="Courier New" pitchFamily="49" charset="0"/>
              </a:rPr>
              <a:t>                    o=Linux strongSwan, c=CH?certificateRevocationList"</a:t>
            </a:r>
          </a:p>
          <a:p>
            <a:pPr marL="317500" indent="-317500" defTabSz="708025">
              <a:spcBef>
                <a:spcPct val="0"/>
              </a:spcBef>
              <a:buNone/>
            </a:pPr>
            <a:r>
              <a:rPr lang="nn-NO" sz="1300" b="1" dirty="0" smtClean="0">
                <a:latin typeface="Courier New" pitchFamily="49" charset="0"/>
              </a:rPr>
              <a:t>	auto=add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0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1" name="Rectangle 3"/>
          <p:cNvSpPr>
            <a:spLocks noChangeArrowheads="1"/>
          </p:cNvSpPr>
          <p:nvPr/>
        </p:nvSpPr>
        <p:spPr bwMode="auto">
          <a:xfrm>
            <a:off x="4800600" y="4106863"/>
            <a:ext cx="1295400" cy="1143000"/>
          </a:xfrm>
          <a:prstGeom prst="rect">
            <a:avLst/>
          </a:prstGeom>
          <a:solidFill>
            <a:schemeClr val="bg1"/>
          </a:solidFill>
          <a:ln w="12700">
            <a:noFill/>
            <a:miter lim="800000"/>
            <a:headEnd/>
            <a:tailEnd/>
          </a:ln>
          <a:effectLst/>
        </p:spPr>
        <p:txBody>
          <a:bodyPr wrap="none" lIns="85725" tIns="42862" rIns="85725" bIns="42862" anchor="ctr"/>
          <a:lstStyle/>
          <a:p>
            <a:endParaRPr lang="de-CH"/>
          </a:p>
        </p:txBody>
      </p:sp>
      <p:sp>
        <p:nvSpPr>
          <p:cNvPr id="775175" name="Text Box 7"/>
          <p:cNvSpPr txBox="1">
            <a:spLocks noChangeArrowheads="1"/>
          </p:cNvSpPr>
          <p:nvPr/>
        </p:nvSpPr>
        <p:spPr bwMode="auto">
          <a:xfrm>
            <a:off x="1260475" y="5949950"/>
            <a:ext cx="696913" cy="360363"/>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Antje</a:t>
            </a:r>
          </a:p>
        </p:txBody>
      </p:sp>
      <p:sp>
        <p:nvSpPr>
          <p:cNvPr id="775176" name="Text Box 8"/>
          <p:cNvSpPr txBox="1">
            <a:spLocks noChangeArrowheads="1"/>
          </p:cNvSpPr>
          <p:nvPr/>
        </p:nvSpPr>
        <p:spPr bwMode="auto">
          <a:xfrm>
            <a:off x="5508625" y="5949950"/>
            <a:ext cx="681038" cy="360363"/>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Bodo</a:t>
            </a:r>
          </a:p>
        </p:txBody>
      </p:sp>
      <p:graphicFrame>
        <p:nvGraphicFramePr>
          <p:cNvPr id="775191" name="Object 23"/>
          <p:cNvGraphicFramePr>
            <a:graphicFrameLocks noChangeAspect="1"/>
          </p:cNvGraphicFramePr>
          <p:nvPr/>
        </p:nvGraphicFramePr>
        <p:xfrm>
          <a:off x="6659563" y="1341438"/>
          <a:ext cx="1171575" cy="1352550"/>
        </p:xfrm>
        <a:graphic>
          <a:graphicData uri="http://schemas.openxmlformats.org/presentationml/2006/ole">
            <p:oleObj spid="_x0000_s935938" name="Clip" r:id="rId4" imgW="3004200" imgH="3468960" progId="">
              <p:embed/>
            </p:oleObj>
          </a:graphicData>
        </a:graphic>
      </p:graphicFrame>
      <p:grpSp>
        <p:nvGrpSpPr>
          <p:cNvPr id="2" name="Group 89"/>
          <p:cNvGrpSpPr>
            <a:grpSpLocks/>
          </p:cNvGrpSpPr>
          <p:nvPr/>
        </p:nvGrpSpPr>
        <p:grpSpPr bwMode="auto">
          <a:xfrm>
            <a:off x="611188" y="1196975"/>
            <a:ext cx="1676400" cy="1489075"/>
            <a:chOff x="3434" y="2928"/>
            <a:chExt cx="1056" cy="938"/>
          </a:xfrm>
        </p:grpSpPr>
        <p:pic>
          <p:nvPicPr>
            <p:cNvPr id="775258" name="Picture 90"/>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775259" name="Text Box 91"/>
            <p:cNvSpPr txBox="1">
              <a:spLocks noChangeArrowheads="1"/>
            </p:cNvSpPr>
            <p:nvPr/>
          </p:nvSpPr>
          <p:spPr bwMode="auto">
            <a:xfrm>
              <a:off x="3456" y="3024"/>
              <a:ext cx="564"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Kool CA</a:t>
              </a:r>
            </a:p>
          </p:txBody>
        </p:sp>
        <p:sp>
          <p:nvSpPr>
            <p:cNvPr id="775260" name="Text Box 92"/>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600">
                  <a:latin typeface="Comic Sans MS" pitchFamily="66" charset="0"/>
                </a:rPr>
                <a:t>Kool CA</a:t>
              </a:r>
            </a:p>
          </p:txBody>
        </p:sp>
        <p:grpSp>
          <p:nvGrpSpPr>
            <p:cNvPr id="3" name="Group 93"/>
            <p:cNvGrpSpPr>
              <a:grpSpLocks/>
            </p:cNvGrpSpPr>
            <p:nvPr/>
          </p:nvGrpSpPr>
          <p:grpSpPr bwMode="auto">
            <a:xfrm>
              <a:off x="3585" y="3230"/>
              <a:ext cx="288" cy="144"/>
              <a:chOff x="4032" y="2112"/>
              <a:chExt cx="288" cy="144"/>
            </a:xfrm>
          </p:grpSpPr>
          <p:sp>
            <p:nvSpPr>
              <p:cNvPr id="775262" name="Oval 94"/>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775263" name="Rectangle 95"/>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264" name="Rectangle 96"/>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265" name="Rectangle 97"/>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775266" name="Text Box 98"/>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#0</a:t>
              </a:r>
            </a:p>
          </p:txBody>
        </p:sp>
      </p:grpSp>
      <p:sp>
        <p:nvSpPr>
          <p:cNvPr id="775277" name="Rectangle 109"/>
          <p:cNvSpPr>
            <a:spLocks noChangeArrowheads="1"/>
          </p:cNvSpPr>
          <p:nvPr/>
        </p:nvSpPr>
        <p:spPr bwMode="auto">
          <a:xfrm>
            <a:off x="5481638" y="6467475"/>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775278" name="Rectangle 110"/>
          <p:cNvSpPr>
            <a:spLocks noGrp="1" noChangeArrowheads="1"/>
          </p:cNvSpPr>
          <p:nvPr>
            <p:ph type="title"/>
          </p:nvPr>
        </p:nvSpPr>
        <p:spPr>
          <a:noFill/>
          <a:ln/>
        </p:spPr>
        <p:txBody>
          <a:bodyPr/>
          <a:lstStyle/>
          <a:p>
            <a:r>
              <a:rPr lang="de-DE"/>
              <a:t>Online Certificate Status Protocol  (OCSP)</a:t>
            </a:r>
            <a:br>
              <a:rPr lang="de-DE"/>
            </a:br>
            <a:r>
              <a:rPr lang="de-DE">
                <a:solidFill>
                  <a:srgbClr val="003399"/>
                </a:solidFill>
              </a:rPr>
              <a:t>with self-signed OCSP certificate</a:t>
            </a:r>
          </a:p>
        </p:txBody>
      </p:sp>
      <p:graphicFrame>
        <p:nvGraphicFramePr>
          <p:cNvPr id="775279" name="Object 111"/>
          <p:cNvGraphicFramePr>
            <a:graphicFrameLocks noChangeAspect="1"/>
          </p:cNvGraphicFramePr>
          <p:nvPr/>
        </p:nvGraphicFramePr>
        <p:xfrm>
          <a:off x="971550" y="4889500"/>
          <a:ext cx="1219200" cy="1060450"/>
        </p:xfrm>
        <a:graphic>
          <a:graphicData uri="http://schemas.openxmlformats.org/presentationml/2006/ole">
            <p:oleObj spid="_x0000_s935939" name="Clip" r:id="rId6" imgW="3983400" imgH="3468960" progId="">
              <p:embed/>
            </p:oleObj>
          </a:graphicData>
        </a:graphic>
      </p:graphicFrame>
      <p:graphicFrame>
        <p:nvGraphicFramePr>
          <p:cNvPr id="775280" name="Object 112"/>
          <p:cNvGraphicFramePr>
            <a:graphicFrameLocks noChangeAspect="1"/>
          </p:cNvGraphicFramePr>
          <p:nvPr/>
        </p:nvGraphicFramePr>
        <p:xfrm>
          <a:off x="5076825" y="4868863"/>
          <a:ext cx="1219200" cy="1060450"/>
        </p:xfrm>
        <a:graphic>
          <a:graphicData uri="http://schemas.openxmlformats.org/presentationml/2006/ole">
            <p:oleObj spid="_x0000_s935940" name="Clip" r:id="rId7" imgW="3983400" imgH="3468960" progId="">
              <p:embed/>
            </p:oleObj>
          </a:graphicData>
        </a:graphic>
      </p:graphicFrame>
      <p:sp>
        <p:nvSpPr>
          <p:cNvPr id="775284" name="Text Box 116"/>
          <p:cNvSpPr txBox="1">
            <a:spLocks noChangeArrowheads="1"/>
          </p:cNvSpPr>
          <p:nvPr/>
        </p:nvSpPr>
        <p:spPr bwMode="auto">
          <a:xfrm>
            <a:off x="6443663" y="981075"/>
            <a:ext cx="1441450" cy="360363"/>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OCSP Server</a:t>
            </a:r>
          </a:p>
        </p:txBody>
      </p:sp>
      <p:grpSp>
        <p:nvGrpSpPr>
          <p:cNvPr id="4" name="Group 216"/>
          <p:cNvGrpSpPr>
            <a:grpSpLocks/>
          </p:cNvGrpSpPr>
          <p:nvPr/>
        </p:nvGrpSpPr>
        <p:grpSpPr bwMode="auto">
          <a:xfrm>
            <a:off x="5940425" y="2781300"/>
            <a:ext cx="2624138" cy="1800225"/>
            <a:chOff x="3742" y="1752"/>
            <a:chExt cx="1653" cy="1134"/>
          </a:xfrm>
        </p:grpSpPr>
        <p:sp>
          <p:nvSpPr>
            <p:cNvPr id="775285" name="Line 117"/>
            <p:cNvSpPr>
              <a:spLocks noChangeShapeType="1"/>
            </p:cNvSpPr>
            <p:nvPr/>
          </p:nvSpPr>
          <p:spPr bwMode="auto">
            <a:xfrm flipV="1">
              <a:off x="3742" y="1752"/>
              <a:ext cx="681" cy="1134"/>
            </a:xfrm>
            <a:prstGeom prst="line">
              <a:avLst/>
            </a:prstGeom>
            <a:noFill/>
            <a:ln w="38100">
              <a:solidFill>
                <a:srgbClr val="FF0000"/>
              </a:solidFill>
              <a:round/>
              <a:headEnd type="triangle" w="med" len="med"/>
              <a:tailEnd/>
            </a:ln>
            <a:effectLst/>
          </p:spPr>
          <p:txBody>
            <a:bodyPr lIns="85725" tIns="42862" rIns="85725" bIns="42862"/>
            <a:lstStyle/>
            <a:p>
              <a:endParaRPr lang="de-CH"/>
            </a:p>
          </p:txBody>
        </p:sp>
        <p:sp>
          <p:nvSpPr>
            <p:cNvPr id="775286" name="Text Box 118"/>
            <p:cNvSpPr txBox="1">
              <a:spLocks noChangeArrowheads="1"/>
            </p:cNvSpPr>
            <p:nvPr/>
          </p:nvSpPr>
          <p:spPr bwMode="auto">
            <a:xfrm>
              <a:off x="3995" y="2069"/>
              <a:ext cx="1400" cy="554"/>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OCSP Reply:</a:t>
              </a:r>
              <a:r>
                <a:rPr lang="de-CH" sz="1800">
                  <a:solidFill>
                    <a:srgbClr val="FF0000"/>
                  </a:solidFill>
                </a:rPr>
                <a:t/>
              </a:r>
              <a:br>
                <a:rPr lang="de-CH" sz="1800">
                  <a:solidFill>
                    <a:srgbClr val="FF0000"/>
                  </a:solidFill>
                </a:rPr>
              </a:br>
              <a:r>
                <a:rPr lang="de-CH" sz="1800">
                  <a:solidFill>
                    <a:srgbClr val="FF0000"/>
                  </a:solidFill>
                </a:rPr>
                <a:t>Kool CA #2 good</a:t>
              </a:r>
              <a:r>
                <a:rPr lang="de-CH" sz="1800"/>
                <a:t/>
              </a:r>
              <a:br>
                <a:rPr lang="de-CH" sz="1800"/>
              </a:br>
              <a:r>
                <a:rPr lang="de-CH" sz="1600"/>
                <a:t>signed by OCSP Server</a:t>
              </a:r>
            </a:p>
          </p:txBody>
        </p:sp>
      </p:grpSp>
      <p:grpSp>
        <p:nvGrpSpPr>
          <p:cNvPr id="5" name="Group 162"/>
          <p:cNvGrpSpPr>
            <a:grpSpLocks/>
          </p:cNvGrpSpPr>
          <p:nvPr/>
        </p:nvGrpSpPr>
        <p:grpSpPr bwMode="auto">
          <a:xfrm>
            <a:off x="7740650" y="1628775"/>
            <a:ext cx="609600" cy="668338"/>
            <a:chOff x="4876" y="1026"/>
            <a:chExt cx="384" cy="421"/>
          </a:xfrm>
        </p:grpSpPr>
        <p:grpSp>
          <p:nvGrpSpPr>
            <p:cNvPr id="6" name="Group 120"/>
            <p:cNvGrpSpPr>
              <a:grpSpLocks/>
            </p:cNvGrpSpPr>
            <p:nvPr/>
          </p:nvGrpSpPr>
          <p:grpSpPr bwMode="auto">
            <a:xfrm>
              <a:off x="4876" y="1207"/>
              <a:ext cx="384" cy="240"/>
              <a:chOff x="1344" y="403"/>
              <a:chExt cx="384" cy="240"/>
            </a:xfrm>
          </p:grpSpPr>
          <p:sp>
            <p:nvSpPr>
              <p:cNvPr id="775289" name="Rectangle 121"/>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7" name="Group 122"/>
              <p:cNvGrpSpPr>
                <a:grpSpLocks/>
              </p:cNvGrpSpPr>
              <p:nvPr/>
            </p:nvGrpSpPr>
            <p:grpSpPr bwMode="auto">
              <a:xfrm>
                <a:off x="1392" y="451"/>
                <a:ext cx="288" cy="144"/>
                <a:chOff x="4032" y="2112"/>
                <a:chExt cx="288" cy="144"/>
              </a:xfrm>
            </p:grpSpPr>
            <p:sp>
              <p:nvSpPr>
                <p:cNvPr id="775291" name="Oval 123"/>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775292" name="Rectangle 124"/>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293" name="Rectangle 125"/>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294" name="Rectangle 126"/>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775322" name="Text Box 154"/>
            <p:cNvSpPr txBox="1">
              <a:spLocks noChangeArrowheads="1"/>
            </p:cNvSpPr>
            <p:nvPr/>
          </p:nvSpPr>
          <p:spPr bwMode="auto">
            <a:xfrm>
              <a:off x="4876" y="1026"/>
              <a:ext cx="378"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OCSP</a:t>
              </a:r>
            </a:p>
          </p:txBody>
        </p:sp>
      </p:grpSp>
      <p:grpSp>
        <p:nvGrpSpPr>
          <p:cNvPr id="8" name="Group 163"/>
          <p:cNvGrpSpPr>
            <a:grpSpLocks/>
          </p:cNvGrpSpPr>
          <p:nvPr/>
        </p:nvGrpSpPr>
        <p:grpSpPr bwMode="auto">
          <a:xfrm>
            <a:off x="827088" y="2492375"/>
            <a:ext cx="779462" cy="668338"/>
            <a:chOff x="4822" y="1026"/>
            <a:chExt cx="491" cy="421"/>
          </a:xfrm>
        </p:grpSpPr>
        <p:grpSp>
          <p:nvGrpSpPr>
            <p:cNvPr id="9" name="Group 164"/>
            <p:cNvGrpSpPr>
              <a:grpSpLocks/>
            </p:cNvGrpSpPr>
            <p:nvPr/>
          </p:nvGrpSpPr>
          <p:grpSpPr bwMode="auto">
            <a:xfrm>
              <a:off x="4876" y="1207"/>
              <a:ext cx="384" cy="240"/>
              <a:chOff x="1344" y="403"/>
              <a:chExt cx="384" cy="240"/>
            </a:xfrm>
          </p:grpSpPr>
          <p:sp>
            <p:nvSpPr>
              <p:cNvPr id="775333" name="Rectangle 165"/>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10" name="Group 166"/>
              <p:cNvGrpSpPr>
                <a:grpSpLocks/>
              </p:cNvGrpSpPr>
              <p:nvPr/>
            </p:nvGrpSpPr>
            <p:grpSpPr bwMode="auto">
              <a:xfrm>
                <a:off x="1392" y="451"/>
                <a:ext cx="288" cy="144"/>
                <a:chOff x="4032" y="2112"/>
                <a:chExt cx="288" cy="144"/>
              </a:xfrm>
            </p:grpSpPr>
            <p:sp>
              <p:nvSpPr>
                <p:cNvPr id="775335" name="Oval 167"/>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775336" name="Rectangle 168"/>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337" name="Rectangle 169"/>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338" name="Rectangle 170"/>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775339" name="Text Box 171"/>
            <p:cNvSpPr txBox="1">
              <a:spLocks noChangeArrowheads="1"/>
            </p:cNvSpPr>
            <p:nvPr/>
          </p:nvSpPr>
          <p:spPr bwMode="auto">
            <a:xfrm>
              <a:off x="4822" y="1026"/>
              <a:ext cx="491"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Kool CA</a:t>
              </a:r>
            </a:p>
          </p:txBody>
        </p:sp>
      </p:grpSp>
      <p:grpSp>
        <p:nvGrpSpPr>
          <p:cNvPr id="11" name="Group 172"/>
          <p:cNvGrpSpPr>
            <a:grpSpLocks/>
          </p:cNvGrpSpPr>
          <p:nvPr/>
        </p:nvGrpSpPr>
        <p:grpSpPr bwMode="auto">
          <a:xfrm>
            <a:off x="4716463" y="4848225"/>
            <a:ext cx="609600" cy="668338"/>
            <a:chOff x="4876" y="1026"/>
            <a:chExt cx="384" cy="421"/>
          </a:xfrm>
        </p:grpSpPr>
        <p:grpSp>
          <p:nvGrpSpPr>
            <p:cNvPr id="12" name="Group 173"/>
            <p:cNvGrpSpPr>
              <a:grpSpLocks/>
            </p:cNvGrpSpPr>
            <p:nvPr/>
          </p:nvGrpSpPr>
          <p:grpSpPr bwMode="auto">
            <a:xfrm>
              <a:off x="4876" y="1207"/>
              <a:ext cx="384" cy="240"/>
              <a:chOff x="1344" y="403"/>
              <a:chExt cx="384" cy="240"/>
            </a:xfrm>
          </p:grpSpPr>
          <p:sp>
            <p:nvSpPr>
              <p:cNvPr id="775342" name="Rectangle 174"/>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13" name="Group 175"/>
              <p:cNvGrpSpPr>
                <a:grpSpLocks/>
              </p:cNvGrpSpPr>
              <p:nvPr/>
            </p:nvGrpSpPr>
            <p:grpSpPr bwMode="auto">
              <a:xfrm>
                <a:off x="1392" y="451"/>
                <a:ext cx="288" cy="144"/>
                <a:chOff x="4032" y="2112"/>
                <a:chExt cx="288" cy="144"/>
              </a:xfrm>
            </p:grpSpPr>
            <p:sp>
              <p:nvSpPr>
                <p:cNvPr id="775344" name="Oval 176"/>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775345" name="Rectangle 177"/>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346" name="Rectangle 178"/>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347" name="Rectangle 179"/>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775348" name="Text Box 180"/>
            <p:cNvSpPr txBox="1">
              <a:spLocks noChangeArrowheads="1"/>
            </p:cNvSpPr>
            <p:nvPr/>
          </p:nvSpPr>
          <p:spPr bwMode="auto">
            <a:xfrm>
              <a:off x="4889" y="1026"/>
              <a:ext cx="358"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Bodo</a:t>
              </a:r>
            </a:p>
          </p:txBody>
        </p:sp>
      </p:grpSp>
      <p:grpSp>
        <p:nvGrpSpPr>
          <p:cNvPr id="14" name="Group 215"/>
          <p:cNvGrpSpPr>
            <a:grpSpLocks/>
          </p:cNvGrpSpPr>
          <p:nvPr/>
        </p:nvGrpSpPr>
        <p:grpSpPr bwMode="auto">
          <a:xfrm>
            <a:off x="4067175" y="2205038"/>
            <a:ext cx="2665413" cy="2425700"/>
            <a:chOff x="2562" y="1389"/>
            <a:chExt cx="1679" cy="1528"/>
          </a:xfrm>
        </p:grpSpPr>
        <p:sp>
          <p:nvSpPr>
            <p:cNvPr id="775282" name="Line 114"/>
            <p:cNvSpPr>
              <a:spLocks noChangeShapeType="1"/>
            </p:cNvSpPr>
            <p:nvPr/>
          </p:nvSpPr>
          <p:spPr bwMode="auto">
            <a:xfrm flipV="1">
              <a:off x="3560" y="1752"/>
              <a:ext cx="681" cy="1134"/>
            </a:xfrm>
            <a:prstGeom prst="line">
              <a:avLst/>
            </a:prstGeom>
            <a:noFill/>
            <a:ln w="38100">
              <a:solidFill>
                <a:srgbClr val="FF0000"/>
              </a:solidFill>
              <a:round/>
              <a:headEnd/>
              <a:tailEnd type="triangle" w="med" len="med"/>
            </a:ln>
            <a:effectLst/>
          </p:spPr>
          <p:txBody>
            <a:bodyPr lIns="85725" tIns="42862" rIns="85725" bIns="42862"/>
            <a:lstStyle/>
            <a:p>
              <a:endParaRPr lang="de-CH"/>
            </a:p>
          </p:txBody>
        </p:sp>
        <p:sp>
          <p:nvSpPr>
            <p:cNvPr id="775283" name="Text Box 115"/>
            <p:cNvSpPr txBox="1">
              <a:spLocks noChangeArrowheads="1"/>
            </p:cNvSpPr>
            <p:nvPr/>
          </p:nvSpPr>
          <p:spPr bwMode="auto">
            <a:xfrm>
              <a:off x="2562" y="1389"/>
              <a:ext cx="1558" cy="554"/>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OCSP Request:</a:t>
              </a:r>
              <a:r>
                <a:rPr lang="de-CH" sz="1800">
                  <a:solidFill>
                    <a:srgbClr val="FF0000"/>
                  </a:solidFill>
                </a:rPr>
                <a:t/>
              </a:r>
              <a:br>
                <a:rPr lang="de-CH" sz="1800">
                  <a:solidFill>
                    <a:srgbClr val="FF0000"/>
                  </a:solidFill>
                </a:rPr>
              </a:br>
              <a:r>
                <a:rPr lang="de-CH" sz="1800">
                  <a:solidFill>
                    <a:srgbClr val="FF0000"/>
                  </a:solidFill>
                </a:rPr>
                <a:t>status of Kool CA #2 ?</a:t>
              </a:r>
              <a:r>
                <a:rPr lang="de-CH" sz="1800"/>
                <a:t/>
              </a:r>
              <a:br>
                <a:rPr lang="de-CH" sz="1800"/>
              </a:br>
              <a:r>
                <a:rPr lang="de-CH" sz="1600"/>
                <a:t>optionally signed by Bodo</a:t>
              </a:r>
            </a:p>
          </p:txBody>
        </p:sp>
        <p:grpSp>
          <p:nvGrpSpPr>
            <p:cNvPr id="15" name="Group 192"/>
            <p:cNvGrpSpPr>
              <a:grpSpLocks/>
            </p:cNvGrpSpPr>
            <p:nvPr/>
          </p:nvGrpSpPr>
          <p:grpSpPr bwMode="auto">
            <a:xfrm>
              <a:off x="2608" y="1979"/>
              <a:ext cx="1056" cy="938"/>
              <a:chOff x="3434" y="2928"/>
              <a:chExt cx="1056" cy="938"/>
            </a:xfrm>
          </p:grpSpPr>
          <p:pic>
            <p:nvPicPr>
              <p:cNvPr id="775361" name="Picture 193"/>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775362" name="Text Box 194"/>
              <p:cNvSpPr txBox="1">
                <a:spLocks noChangeArrowheads="1"/>
              </p:cNvSpPr>
              <p:nvPr/>
            </p:nvSpPr>
            <p:spPr bwMode="auto">
              <a:xfrm>
                <a:off x="3456" y="3024"/>
                <a:ext cx="398"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Bodo</a:t>
                </a:r>
              </a:p>
            </p:txBody>
          </p:sp>
          <p:sp>
            <p:nvSpPr>
              <p:cNvPr id="775363" name="Text Box 195"/>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600">
                    <a:latin typeface="Comic Sans MS" pitchFamily="66" charset="0"/>
                  </a:rPr>
                  <a:t>Kool CA</a:t>
                </a:r>
              </a:p>
            </p:txBody>
          </p:sp>
          <p:grpSp>
            <p:nvGrpSpPr>
              <p:cNvPr id="16" name="Group 196"/>
              <p:cNvGrpSpPr>
                <a:grpSpLocks/>
              </p:cNvGrpSpPr>
              <p:nvPr/>
            </p:nvGrpSpPr>
            <p:grpSpPr bwMode="auto">
              <a:xfrm>
                <a:off x="3585" y="3230"/>
                <a:ext cx="288" cy="144"/>
                <a:chOff x="4032" y="2112"/>
                <a:chExt cx="288" cy="144"/>
              </a:xfrm>
            </p:grpSpPr>
            <p:sp>
              <p:nvSpPr>
                <p:cNvPr id="775365" name="Oval 197"/>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775366" name="Rectangle 198"/>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367" name="Rectangle 199"/>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368" name="Rectangle 200"/>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775369" name="Text Box 201"/>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#3</a:t>
                </a:r>
              </a:p>
            </p:txBody>
          </p:sp>
        </p:grpSp>
      </p:grpSp>
      <p:grpSp>
        <p:nvGrpSpPr>
          <p:cNvPr id="17" name="Group 213"/>
          <p:cNvGrpSpPr>
            <a:grpSpLocks/>
          </p:cNvGrpSpPr>
          <p:nvPr/>
        </p:nvGrpSpPr>
        <p:grpSpPr bwMode="auto">
          <a:xfrm>
            <a:off x="2124075" y="1412875"/>
            <a:ext cx="4392613" cy="360363"/>
            <a:chOff x="1338" y="890"/>
            <a:chExt cx="2767" cy="227"/>
          </a:xfrm>
        </p:grpSpPr>
        <p:sp>
          <p:nvSpPr>
            <p:cNvPr id="775370" name="Line 202"/>
            <p:cNvSpPr>
              <a:spLocks noChangeShapeType="1"/>
            </p:cNvSpPr>
            <p:nvPr/>
          </p:nvSpPr>
          <p:spPr bwMode="auto">
            <a:xfrm>
              <a:off x="1338" y="1117"/>
              <a:ext cx="2767" cy="0"/>
            </a:xfrm>
            <a:prstGeom prst="line">
              <a:avLst/>
            </a:prstGeom>
            <a:noFill/>
            <a:ln w="38100">
              <a:solidFill>
                <a:srgbClr val="FF0000"/>
              </a:solidFill>
              <a:round/>
              <a:headEnd/>
              <a:tailEnd type="triangle" w="med" len="med"/>
            </a:ln>
            <a:effectLst/>
          </p:spPr>
          <p:txBody>
            <a:bodyPr lIns="85725" tIns="42862" rIns="85725" bIns="42862"/>
            <a:lstStyle/>
            <a:p>
              <a:endParaRPr lang="de-CH"/>
            </a:p>
          </p:txBody>
        </p:sp>
        <p:sp>
          <p:nvSpPr>
            <p:cNvPr id="775371" name="Text Box 203"/>
            <p:cNvSpPr txBox="1">
              <a:spLocks noChangeArrowheads="1"/>
            </p:cNvSpPr>
            <p:nvPr/>
          </p:nvSpPr>
          <p:spPr bwMode="auto">
            <a:xfrm>
              <a:off x="1526" y="890"/>
              <a:ext cx="2427" cy="227"/>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frequent status updates e.g. via CRL</a:t>
              </a:r>
              <a:endParaRPr lang="de-CH" sz="1600"/>
            </a:p>
          </p:txBody>
        </p:sp>
      </p:grpSp>
      <p:grpSp>
        <p:nvGrpSpPr>
          <p:cNvPr id="18" name="Group 204"/>
          <p:cNvGrpSpPr>
            <a:grpSpLocks/>
          </p:cNvGrpSpPr>
          <p:nvPr/>
        </p:nvGrpSpPr>
        <p:grpSpPr bwMode="auto">
          <a:xfrm>
            <a:off x="611188" y="4848225"/>
            <a:ext cx="609600" cy="668338"/>
            <a:chOff x="4876" y="1026"/>
            <a:chExt cx="384" cy="421"/>
          </a:xfrm>
        </p:grpSpPr>
        <p:grpSp>
          <p:nvGrpSpPr>
            <p:cNvPr id="19" name="Group 205"/>
            <p:cNvGrpSpPr>
              <a:grpSpLocks/>
            </p:cNvGrpSpPr>
            <p:nvPr/>
          </p:nvGrpSpPr>
          <p:grpSpPr bwMode="auto">
            <a:xfrm>
              <a:off x="4876" y="1207"/>
              <a:ext cx="384" cy="240"/>
              <a:chOff x="1344" y="403"/>
              <a:chExt cx="384" cy="240"/>
            </a:xfrm>
          </p:grpSpPr>
          <p:sp>
            <p:nvSpPr>
              <p:cNvPr id="775374" name="Rectangle 206"/>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20" name="Group 207"/>
              <p:cNvGrpSpPr>
                <a:grpSpLocks/>
              </p:cNvGrpSpPr>
              <p:nvPr/>
            </p:nvGrpSpPr>
            <p:grpSpPr bwMode="auto">
              <a:xfrm>
                <a:off x="1392" y="451"/>
                <a:ext cx="288" cy="144"/>
                <a:chOff x="4032" y="2112"/>
                <a:chExt cx="288" cy="144"/>
              </a:xfrm>
            </p:grpSpPr>
            <p:sp>
              <p:nvSpPr>
                <p:cNvPr id="775376" name="Oval 208"/>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775377" name="Rectangle 209"/>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378" name="Rectangle 210"/>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775379" name="Rectangle 211"/>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775380" name="Text Box 212"/>
            <p:cNvSpPr txBox="1">
              <a:spLocks noChangeArrowheads="1"/>
            </p:cNvSpPr>
            <p:nvPr/>
          </p:nvSpPr>
          <p:spPr bwMode="auto">
            <a:xfrm>
              <a:off x="4886" y="1026"/>
              <a:ext cx="365"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Antje</a:t>
              </a:r>
            </a:p>
          </p:txBody>
        </p:sp>
      </p:grpSp>
      <p:grpSp>
        <p:nvGrpSpPr>
          <p:cNvPr id="21" name="Group 218"/>
          <p:cNvGrpSpPr>
            <a:grpSpLocks/>
          </p:cNvGrpSpPr>
          <p:nvPr/>
        </p:nvGrpSpPr>
        <p:grpSpPr bwMode="auto">
          <a:xfrm>
            <a:off x="2411413" y="4437063"/>
            <a:ext cx="2449512" cy="1728787"/>
            <a:chOff x="1519" y="2795"/>
            <a:chExt cx="1543" cy="1089"/>
          </a:xfrm>
        </p:grpSpPr>
        <p:grpSp>
          <p:nvGrpSpPr>
            <p:cNvPr id="22" name="Group 99"/>
            <p:cNvGrpSpPr>
              <a:grpSpLocks/>
            </p:cNvGrpSpPr>
            <p:nvPr/>
          </p:nvGrpSpPr>
          <p:grpSpPr bwMode="auto">
            <a:xfrm>
              <a:off x="1610" y="2795"/>
              <a:ext cx="1056" cy="938"/>
              <a:chOff x="3434" y="2928"/>
              <a:chExt cx="1056" cy="938"/>
            </a:xfrm>
          </p:grpSpPr>
          <p:pic>
            <p:nvPicPr>
              <p:cNvPr id="775268" name="Picture 100"/>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775269" name="Text Box 101"/>
              <p:cNvSpPr txBox="1">
                <a:spLocks noChangeArrowheads="1"/>
              </p:cNvSpPr>
              <p:nvPr/>
            </p:nvSpPr>
            <p:spPr bwMode="auto">
              <a:xfrm>
                <a:off x="3456" y="3024"/>
                <a:ext cx="451"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Antje</a:t>
                </a:r>
              </a:p>
            </p:txBody>
          </p:sp>
          <p:sp>
            <p:nvSpPr>
              <p:cNvPr id="775270" name="Text Box 102"/>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600">
                    <a:latin typeface="Comic Sans MS" pitchFamily="66" charset="0"/>
                  </a:rPr>
                  <a:t>Kool CA</a:t>
                </a:r>
              </a:p>
            </p:txBody>
          </p:sp>
          <p:grpSp>
            <p:nvGrpSpPr>
              <p:cNvPr id="23" name="Group 103"/>
              <p:cNvGrpSpPr>
                <a:grpSpLocks/>
              </p:cNvGrpSpPr>
              <p:nvPr/>
            </p:nvGrpSpPr>
            <p:grpSpPr bwMode="auto">
              <a:xfrm>
                <a:off x="3585" y="3230"/>
                <a:ext cx="288" cy="144"/>
                <a:chOff x="4032" y="2112"/>
                <a:chExt cx="288" cy="144"/>
              </a:xfrm>
            </p:grpSpPr>
            <p:sp>
              <p:nvSpPr>
                <p:cNvPr id="775272" name="Oval 104"/>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775273" name="Rectangle 105"/>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274" name="Rectangle 106"/>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275" name="Rectangle 107"/>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775276" name="Text Box 108"/>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#2</a:t>
                </a:r>
              </a:p>
            </p:txBody>
          </p:sp>
        </p:grpSp>
        <p:sp>
          <p:nvSpPr>
            <p:cNvPr id="775281" name="Line 113"/>
            <p:cNvSpPr>
              <a:spLocks noChangeShapeType="1"/>
            </p:cNvSpPr>
            <p:nvPr/>
          </p:nvSpPr>
          <p:spPr bwMode="auto">
            <a:xfrm>
              <a:off x="1519" y="3657"/>
              <a:ext cx="1543" cy="0"/>
            </a:xfrm>
            <a:prstGeom prst="line">
              <a:avLst/>
            </a:prstGeom>
            <a:noFill/>
            <a:ln w="38100">
              <a:solidFill>
                <a:srgbClr val="FF0000"/>
              </a:solidFill>
              <a:round/>
              <a:headEnd/>
              <a:tailEnd type="triangle" w="med" len="med"/>
            </a:ln>
            <a:effectLst/>
          </p:spPr>
          <p:txBody>
            <a:bodyPr lIns="85725" tIns="42862" rIns="85725" bIns="42862"/>
            <a:lstStyle/>
            <a:p>
              <a:endParaRPr lang="de-CH"/>
            </a:p>
          </p:txBody>
        </p:sp>
        <p:sp>
          <p:nvSpPr>
            <p:cNvPr id="775385" name="Text Box 217"/>
            <p:cNvSpPr txBox="1">
              <a:spLocks noChangeArrowheads="1"/>
            </p:cNvSpPr>
            <p:nvPr/>
          </p:nvSpPr>
          <p:spPr bwMode="auto">
            <a:xfrm>
              <a:off x="1746" y="3657"/>
              <a:ext cx="1020" cy="227"/>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Authentication</a:t>
              </a:r>
            </a:p>
          </p:txBody>
        </p:sp>
      </p:grpSp>
      <p:grpSp>
        <p:nvGrpSpPr>
          <p:cNvPr id="24" name="Group 220"/>
          <p:cNvGrpSpPr>
            <a:grpSpLocks/>
          </p:cNvGrpSpPr>
          <p:nvPr/>
        </p:nvGrpSpPr>
        <p:grpSpPr bwMode="auto">
          <a:xfrm>
            <a:off x="6516688" y="4508500"/>
            <a:ext cx="1747837" cy="1778000"/>
            <a:chOff x="4105" y="2840"/>
            <a:chExt cx="1101" cy="1120"/>
          </a:xfrm>
        </p:grpSpPr>
        <p:grpSp>
          <p:nvGrpSpPr>
            <p:cNvPr id="25" name="Group 71"/>
            <p:cNvGrpSpPr>
              <a:grpSpLocks/>
            </p:cNvGrpSpPr>
            <p:nvPr/>
          </p:nvGrpSpPr>
          <p:grpSpPr bwMode="auto">
            <a:xfrm>
              <a:off x="4150" y="3022"/>
              <a:ext cx="1056" cy="938"/>
              <a:chOff x="3434" y="2928"/>
              <a:chExt cx="1056" cy="938"/>
            </a:xfrm>
          </p:grpSpPr>
          <p:pic>
            <p:nvPicPr>
              <p:cNvPr id="775240" name="Picture 72"/>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775241" name="Text Box 73"/>
              <p:cNvSpPr txBox="1">
                <a:spLocks noChangeArrowheads="1"/>
              </p:cNvSpPr>
              <p:nvPr/>
            </p:nvSpPr>
            <p:spPr bwMode="auto">
              <a:xfrm>
                <a:off x="3456" y="3024"/>
                <a:ext cx="443"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OCSP</a:t>
                </a:r>
              </a:p>
            </p:txBody>
          </p:sp>
          <p:sp>
            <p:nvSpPr>
              <p:cNvPr id="775242" name="Text Box 74"/>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buClr>
                    <a:srgbClr val="0099CC"/>
                  </a:buClr>
                  <a:buSzPct val="70000"/>
                  <a:buFont typeface="Wingdings" pitchFamily="2" charset="2"/>
                  <a:buNone/>
                </a:pPr>
                <a:r>
                  <a:rPr lang="de-CH" sz="1600">
                    <a:latin typeface="Comic Sans MS" pitchFamily="66" charset="0"/>
                  </a:rPr>
                  <a:t>OCSP</a:t>
                </a:r>
              </a:p>
            </p:txBody>
          </p:sp>
          <p:grpSp>
            <p:nvGrpSpPr>
              <p:cNvPr id="26" name="Group 75"/>
              <p:cNvGrpSpPr>
                <a:grpSpLocks/>
              </p:cNvGrpSpPr>
              <p:nvPr/>
            </p:nvGrpSpPr>
            <p:grpSpPr bwMode="auto">
              <a:xfrm>
                <a:off x="3585" y="3230"/>
                <a:ext cx="288" cy="144"/>
                <a:chOff x="4032" y="2112"/>
                <a:chExt cx="288" cy="144"/>
              </a:xfrm>
            </p:grpSpPr>
            <p:sp>
              <p:nvSpPr>
                <p:cNvPr id="775244" name="Oval 76"/>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775245" name="Rectangle 77"/>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246" name="Rectangle 78"/>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775247" name="Rectangle 79"/>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775248" name="Text Box 80"/>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#0</a:t>
                </a:r>
              </a:p>
            </p:txBody>
          </p:sp>
        </p:grpSp>
        <p:sp>
          <p:nvSpPr>
            <p:cNvPr id="775387" name="Text Box 219"/>
            <p:cNvSpPr txBox="1">
              <a:spLocks noChangeArrowheads="1"/>
            </p:cNvSpPr>
            <p:nvPr/>
          </p:nvSpPr>
          <p:spPr bwMode="auto">
            <a:xfrm>
              <a:off x="4105" y="2840"/>
              <a:ext cx="942" cy="227"/>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locally stored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499"/>
                                          </p:stCondLst>
                                        </p:cTn>
                                        <p:tgtEl>
                                          <p:spTgt spid="775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27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r>
              <a:rPr lang="de-DE" dirty="0" smtClean="0"/>
              <a:t>OCSP with self-signed OCSP Certificate</a:t>
            </a:r>
            <a:endParaRPr lang="de-DE" dirty="0"/>
          </a:p>
        </p:txBody>
      </p:sp>
      <p:sp>
        <p:nvSpPr>
          <p:cNvPr id="850947"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50948" name="Rectangle 4"/>
          <p:cNvSpPr>
            <a:spLocks noChangeArrowheads="1"/>
          </p:cNvSpPr>
          <p:nvPr/>
        </p:nvSpPr>
        <p:spPr bwMode="auto">
          <a:xfrm>
            <a:off x="611188" y="1341439"/>
            <a:ext cx="7921625" cy="1301743"/>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nn-NO" sz="1300" b="1" dirty="0" smtClean="0">
                <a:latin typeface="Courier New" pitchFamily="49" charset="0"/>
              </a:rPr>
              <a:t># /etc/ipsec.conf </a:t>
            </a:r>
          </a:p>
          <a:p>
            <a:pPr marL="317500" indent="-317500" defTabSz="708025">
              <a:spcBef>
                <a:spcPct val="0"/>
              </a:spcBef>
              <a:buNone/>
            </a:pPr>
            <a:endParaRPr lang="nn-NO" sz="1300" b="1" dirty="0" smtClean="0">
              <a:latin typeface="Courier New" pitchFamily="49" charset="0"/>
            </a:endParaRPr>
          </a:p>
          <a:p>
            <a:pPr marL="317500" indent="-317500" defTabSz="708025">
              <a:spcBef>
                <a:spcPct val="0"/>
              </a:spcBef>
              <a:buNone/>
            </a:pPr>
            <a:r>
              <a:rPr lang="nn-NO" sz="1300" b="1" dirty="0" smtClean="0">
                <a:latin typeface="Courier New" pitchFamily="49" charset="0"/>
              </a:rPr>
              <a:t>ca strongswan</a:t>
            </a:r>
          </a:p>
          <a:p>
            <a:pPr marL="317500" indent="-317500" defTabSz="708025">
              <a:spcBef>
                <a:spcPct val="0"/>
              </a:spcBef>
              <a:buNone/>
            </a:pPr>
            <a:r>
              <a:rPr lang="nn-NO" sz="1300" b="1" dirty="0" smtClean="0">
                <a:latin typeface="Courier New" pitchFamily="49" charset="0"/>
              </a:rPr>
              <a:t>	cacert=strongswanCert.pem</a:t>
            </a:r>
          </a:p>
          <a:p>
            <a:pPr marL="317500" indent="-317500" defTabSz="708025">
              <a:spcBef>
                <a:spcPct val="0"/>
              </a:spcBef>
              <a:buNone/>
            </a:pPr>
            <a:r>
              <a:rPr lang="nn-NO" sz="1300" b="1" dirty="0" smtClean="0">
                <a:latin typeface="Courier New" pitchFamily="49" charset="0"/>
              </a:rPr>
              <a:t>	ocspuri=</a:t>
            </a:r>
            <a:r>
              <a:rPr lang="nn-NO" sz="1300" b="1" dirty="0" smtClean="0">
                <a:solidFill>
                  <a:srgbClr val="0000FF"/>
                </a:solidFill>
                <a:latin typeface="Courier New" pitchFamily="49" charset="0"/>
              </a:rPr>
              <a:t>http://ocsp.strongswan.org:8880</a:t>
            </a:r>
          </a:p>
          <a:p>
            <a:pPr marL="317500" indent="-317500" defTabSz="708025">
              <a:spcBef>
                <a:spcPct val="0"/>
              </a:spcBef>
              <a:buNone/>
            </a:pPr>
            <a:r>
              <a:rPr lang="nn-NO" sz="1300" b="1" dirty="0" smtClean="0">
                <a:latin typeface="Courier New" pitchFamily="49" charset="0"/>
              </a:rPr>
              <a:t>	auto=add</a:t>
            </a:r>
            <a:endParaRPr lang="nn-NO" sz="1300" b="1" dirty="0">
              <a:latin typeface="Courier New" pitchFamily="49" charset="0"/>
            </a:endParaRPr>
          </a:p>
        </p:txBody>
      </p:sp>
      <p:sp>
        <p:nvSpPr>
          <p:cNvPr id="850951" name="Rectangle 7"/>
          <p:cNvSpPr>
            <a:spLocks noChangeArrowheads="1"/>
          </p:cNvSpPr>
          <p:nvPr/>
        </p:nvSpPr>
        <p:spPr bwMode="auto">
          <a:xfrm>
            <a:off x="611188" y="2857496"/>
            <a:ext cx="7921625" cy="1928826"/>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13[CFG] checking certificate status of "C=CH, O=Linux strongSwan,</a:t>
            </a:r>
          </a:p>
          <a:p>
            <a:pPr marL="317500" indent="-317500" defTabSz="708025">
              <a:spcBef>
                <a:spcPct val="0"/>
              </a:spcBef>
              <a:buNone/>
            </a:pPr>
            <a:r>
              <a:rPr lang="de-DE" sz="1300" b="1" dirty="0" smtClean="0">
                <a:latin typeface="Courier New" pitchFamily="49" charset="0"/>
              </a:rPr>
              <a:t>                                OU=Research, </a:t>
            </a:r>
            <a:r>
              <a:rPr lang="de-DE" sz="1300" b="1" dirty="0" smtClean="0">
                <a:solidFill>
                  <a:srgbClr val="FF0000"/>
                </a:solidFill>
                <a:latin typeface="Courier New" pitchFamily="49" charset="0"/>
              </a:rPr>
              <a:t>CN=carol@strongswan.org</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13[CFG]   requesting ocsp status from '</a:t>
            </a:r>
            <a:r>
              <a:rPr lang="de-DE" sz="1300" b="1" dirty="0" smtClean="0">
                <a:solidFill>
                  <a:srgbClr val="0000FF"/>
                </a:solidFill>
                <a:latin typeface="Courier New" pitchFamily="49" charset="0"/>
              </a:rPr>
              <a:t>http://ocsp.strongswan.org:8880</a:t>
            </a:r>
            <a:r>
              <a:rPr lang="de-DE" sz="1300" b="1" dirty="0" smtClean="0">
                <a:latin typeface="Courier New" pitchFamily="49" charset="0"/>
              </a:rPr>
              <a:t>' ... </a:t>
            </a:r>
          </a:p>
          <a:p>
            <a:pPr marL="317500" indent="-317500" defTabSz="708025">
              <a:spcBef>
                <a:spcPct val="0"/>
              </a:spcBef>
              <a:buNone/>
            </a:pPr>
            <a:r>
              <a:rPr lang="de-DE" sz="1300" b="1" dirty="0" smtClean="0">
                <a:latin typeface="Courier New" pitchFamily="49" charset="0"/>
              </a:rPr>
              <a:t>13[CFG]   using trusted certificate "C=CH, O=Linux strongSwan,</a:t>
            </a:r>
          </a:p>
          <a:p>
            <a:pPr marL="317500" indent="-317500" defTabSz="708025">
              <a:spcBef>
                <a:spcPct val="0"/>
              </a:spcBef>
              <a:buNone/>
            </a:pPr>
            <a:r>
              <a:rPr lang="de-DE" sz="1300" b="1" dirty="0" smtClean="0">
                <a:latin typeface="Courier New" pitchFamily="49" charset="0"/>
              </a:rPr>
              <a:t>              OU=OCSP Self-Signed Authority, </a:t>
            </a:r>
            <a:r>
              <a:rPr lang="de-DE" sz="1300" b="1" dirty="0" smtClean="0">
                <a:solidFill>
                  <a:srgbClr val="FF0000"/>
                </a:solidFill>
                <a:latin typeface="Courier New" pitchFamily="49" charset="0"/>
              </a:rPr>
              <a:t>CN=ocsp.strongswan.org</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13[CFG]   ocsp response correctly signed by "C=CH, O=Linux strongSwan,</a:t>
            </a:r>
          </a:p>
          <a:p>
            <a:pPr marL="317500" indent="-317500" defTabSz="708025">
              <a:spcBef>
                <a:spcPct val="0"/>
              </a:spcBef>
              <a:buNone/>
            </a:pPr>
            <a:r>
              <a:rPr lang="de-DE" sz="1300" b="1" dirty="0" smtClean="0">
                <a:latin typeface="Courier New" pitchFamily="49" charset="0"/>
              </a:rPr>
              <a:t>              OU=OCSP Self-Signed Authority, </a:t>
            </a:r>
            <a:r>
              <a:rPr lang="de-DE" sz="1300" b="1" dirty="0" smtClean="0">
                <a:solidFill>
                  <a:srgbClr val="FF0000"/>
                </a:solidFill>
                <a:latin typeface="Courier New" pitchFamily="49" charset="0"/>
              </a:rPr>
              <a:t>CN=ocsp.strongswan.org</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13[CFG]   ocsp response is valid: until Oct 17 02:11:09 2009 </a:t>
            </a:r>
          </a:p>
          <a:p>
            <a:pPr marL="317500" indent="-317500" defTabSz="708025">
              <a:spcBef>
                <a:spcPct val="0"/>
              </a:spcBef>
              <a:buNone/>
            </a:pPr>
            <a:r>
              <a:rPr lang="de-DE" sz="1300" b="1" dirty="0" smtClean="0">
                <a:latin typeface="Courier New" pitchFamily="49" charset="0"/>
              </a:rPr>
              <a:t>13[CFG] certificate status is </a:t>
            </a:r>
            <a:r>
              <a:rPr lang="de-DE" sz="1300" b="1" dirty="0" smtClean="0">
                <a:solidFill>
                  <a:srgbClr val="00B050"/>
                </a:solidFill>
                <a:latin typeface="Courier New" pitchFamily="49" charset="0"/>
              </a:rPr>
              <a:t>good</a:t>
            </a:r>
            <a:endParaRPr lang="de-DE" sz="1300" b="1" dirty="0">
              <a:solidFill>
                <a:srgbClr val="00B050"/>
              </a:solidFill>
              <a:latin typeface="Courier New" pitchFamily="49" charset="0"/>
            </a:endParaRPr>
          </a:p>
        </p:txBody>
      </p:sp>
      <p:sp>
        <p:nvSpPr>
          <p:cNvPr id="850954" name="Rectangle 10"/>
          <p:cNvSpPr>
            <a:spLocks noChangeArrowheads="1"/>
          </p:cNvSpPr>
          <p:nvPr/>
        </p:nvSpPr>
        <p:spPr bwMode="auto">
          <a:xfrm>
            <a:off x="611188" y="5000636"/>
            <a:ext cx="7921625" cy="1163627"/>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ipsec listcainfos</a:t>
            </a:r>
          </a:p>
          <a:p>
            <a:pPr marL="317500" indent="-317500" defTabSz="708025">
              <a:spcBef>
                <a:spcPct val="0"/>
              </a:spcBef>
              <a:buNone/>
            </a:pPr>
            <a:r>
              <a:rPr lang="de-DE" sz="1300" b="1" dirty="0" smtClean="0">
                <a:latin typeface="Courier New" pitchFamily="49" charset="0"/>
              </a:rPr>
              <a:t>  authname:    "C=CH, O=Linux strongSwan, CN=strongSwan Root CA"</a:t>
            </a:r>
          </a:p>
          <a:p>
            <a:pPr marL="317500" indent="-317500" defTabSz="708025">
              <a:spcBef>
                <a:spcPct val="0"/>
              </a:spcBef>
              <a:buNone/>
            </a:pPr>
            <a:r>
              <a:rPr lang="de-DE" sz="1300" b="1" dirty="0" smtClean="0">
                <a:latin typeface="Courier New" pitchFamily="49" charset="0"/>
              </a:rPr>
              <a:t>  authkey:      5d:a7:dd:70:06:51:32:7e:e7:b6:6d:b3:b5:e5:e0:60:ea:2e:4d:ef</a:t>
            </a:r>
          </a:p>
          <a:p>
            <a:pPr marL="317500" indent="-317500" defTabSz="708025">
              <a:spcBef>
                <a:spcPct val="0"/>
              </a:spcBef>
              <a:buNone/>
            </a:pPr>
            <a:r>
              <a:rPr lang="de-DE" sz="1300" b="1" dirty="0" smtClean="0">
                <a:latin typeface="Courier New" pitchFamily="49" charset="0"/>
              </a:rPr>
              <a:t>  keyid:        ae:09:6b:87:b4:48:86:d3:b8:20:97:86:23:da:bd:0e:ae:22:eb:bc</a:t>
            </a:r>
          </a:p>
          <a:p>
            <a:pPr marL="317500" indent="-317500" defTabSz="708025">
              <a:spcBef>
                <a:spcPct val="0"/>
              </a:spcBef>
              <a:buNone/>
            </a:pPr>
            <a:r>
              <a:rPr lang="de-DE" sz="1300" b="1" dirty="0" smtClean="0">
                <a:latin typeface="Courier New" pitchFamily="49" charset="0"/>
              </a:rPr>
              <a:t>  ocspuris:    '</a:t>
            </a:r>
            <a:r>
              <a:rPr lang="de-DE" sz="1300" b="1" dirty="0" smtClean="0">
                <a:solidFill>
                  <a:srgbClr val="0000FF"/>
                </a:solidFill>
                <a:latin typeface="Courier New" pitchFamily="49" charset="0"/>
              </a:rPr>
              <a:t>http://ocsp.strongswan.org:8880</a:t>
            </a:r>
            <a:r>
              <a:rPr lang="de-DE" sz="1300" b="1" dirty="0" smtClean="0">
                <a:latin typeface="Courier New" pitchFamily="49" charset="0"/>
              </a:rPr>
              <a:t>'</a:t>
            </a:r>
            <a:endParaRPr lang="de-DE" sz="1300" b="1" dirty="0">
              <a:latin typeface="Courier New" pitchFamily="49" charset="0"/>
            </a:endParaRPr>
          </a:p>
        </p:txBody>
      </p:sp>
      <p:sp>
        <p:nvSpPr>
          <p:cNvPr id="850956" name="Text Box 12"/>
          <p:cNvSpPr txBox="1">
            <a:spLocks noChangeArrowheads="1"/>
          </p:cNvSpPr>
          <p:nvPr/>
        </p:nvSpPr>
        <p:spPr bwMode="auto">
          <a:xfrm>
            <a:off x="611188" y="933450"/>
            <a:ext cx="738187"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a:t>moon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0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ChangeArrowheads="1"/>
          </p:cNvSpPr>
          <p:nvPr/>
        </p:nvSpPr>
        <p:spPr bwMode="auto">
          <a:xfrm>
            <a:off x="4800600" y="4106863"/>
            <a:ext cx="1295400" cy="1143000"/>
          </a:xfrm>
          <a:prstGeom prst="rect">
            <a:avLst/>
          </a:prstGeom>
          <a:solidFill>
            <a:schemeClr val="bg1"/>
          </a:solidFill>
          <a:ln w="12700">
            <a:noFill/>
            <a:miter lim="800000"/>
            <a:headEnd/>
            <a:tailEnd/>
          </a:ln>
          <a:effectLst/>
        </p:spPr>
        <p:txBody>
          <a:bodyPr wrap="none" lIns="85725" tIns="42862" rIns="85725" bIns="42862" anchor="ctr"/>
          <a:lstStyle/>
          <a:p>
            <a:endParaRPr lang="de-CH"/>
          </a:p>
        </p:txBody>
      </p:sp>
      <p:sp>
        <p:nvSpPr>
          <p:cNvPr id="836611" name="Text Box 3"/>
          <p:cNvSpPr txBox="1">
            <a:spLocks noChangeArrowheads="1"/>
          </p:cNvSpPr>
          <p:nvPr/>
        </p:nvSpPr>
        <p:spPr bwMode="auto">
          <a:xfrm>
            <a:off x="1281113" y="5949950"/>
            <a:ext cx="655637" cy="360363"/>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carol</a:t>
            </a:r>
          </a:p>
        </p:txBody>
      </p:sp>
      <p:sp>
        <p:nvSpPr>
          <p:cNvPr id="836612" name="Text Box 4"/>
          <p:cNvSpPr txBox="1">
            <a:spLocks noChangeArrowheads="1"/>
          </p:cNvSpPr>
          <p:nvPr/>
        </p:nvSpPr>
        <p:spPr bwMode="auto">
          <a:xfrm>
            <a:off x="5480050" y="5949950"/>
            <a:ext cx="738188" cy="360363"/>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moon</a:t>
            </a:r>
          </a:p>
        </p:txBody>
      </p:sp>
      <p:graphicFrame>
        <p:nvGraphicFramePr>
          <p:cNvPr id="836613" name="Object 5"/>
          <p:cNvGraphicFramePr>
            <a:graphicFrameLocks noChangeAspect="1"/>
          </p:cNvGraphicFramePr>
          <p:nvPr/>
        </p:nvGraphicFramePr>
        <p:xfrm>
          <a:off x="6659563" y="1341438"/>
          <a:ext cx="1171575" cy="1352550"/>
        </p:xfrm>
        <a:graphic>
          <a:graphicData uri="http://schemas.openxmlformats.org/presentationml/2006/ole">
            <p:oleObj spid="_x0000_s836613" name="Clip" r:id="rId4" imgW="3004200" imgH="3468960" progId="">
              <p:embed/>
            </p:oleObj>
          </a:graphicData>
        </a:graphic>
      </p:graphicFrame>
      <p:grpSp>
        <p:nvGrpSpPr>
          <p:cNvPr id="836614" name="Group 6"/>
          <p:cNvGrpSpPr>
            <a:grpSpLocks/>
          </p:cNvGrpSpPr>
          <p:nvPr/>
        </p:nvGrpSpPr>
        <p:grpSpPr bwMode="auto">
          <a:xfrm>
            <a:off x="611188" y="1196975"/>
            <a:ext cx="1676400" cy="1489075"/>
            <a:chOff x="3434" y="2928"/>
            <a:chExt cx="1056" cy="938"/>
          </a:xfrm>
        </p:grpSpPr>
        <p:pic>
          <p:nvPicPr>
            <p:cNvPr id="836615" name="Picture 7"/>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836616" name="Text Box 8"/>
            <p:cNvSpPr txBox="1">
              <a:spLocks noChangeArrowheads="1"/>
            </p:cNvSpPr>
            <p:nvPr/>
          </p:nvSpPr>
          <p:spPr bwMode="auto">
            <a:xfrm>
              <a:off x="3456" y="3024"/>
              <a:ext cx="564"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Kool CA</a:t>
              </a:r>
            </a:p>
          </p:txBody>
        </p:sp>
        <p:sp>
          <p:nvSpPr>
            <p:cNvPr id="836617" name="Text Box 9"/>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600">
                  <a:latin typeface="Comic Sans MS" pitchFamily="66" charset="0"/>
                </a:rPr>
                <a:t>Kool CA</a:t>
              </a:r>
            </a:p>
          </p:txBody>
        </p:sp>
        <p:grpSp>
          <p:nvGrpSpPr>
            <p:cNvPr id="836618" name="Group 10"/>
            <p:cNvGrpSpPr>
              <a:grpSpLocks/>
            </p:cNvGrpSpPr>
            <p:nvPr/>
          </p:nvGrpSpPr>
          <p:grpSpPr bwMode="auto">
            <a:xfrm>
              <a:off x="3585" y="3230"/>
              <a:ext cx="288" cy="144"/>
              <a:chOff x="4032" y="2112"/>
              <a:chExt cx="288" cy="144"/>
            </a:xfrm>
          </p:grpSpPr>
          <p:sp>
            <p:nvSpPr>
              <p:cNvPr id="836619" name="Oval 11"/>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836620" name="Rectangle 12"/>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621" name="Rectangle 13"/>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622" name="Rectangle 14"/>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836623" name="Text Box 15"/>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#0</a:t>
              </a:r>
            </a:p>
          </p:txBody>
        </p:sp>
      </p:grpSp>
      <p:sp>
        <p:nvSpPr>
          <p:cNvPr id="836624" name="Rectangle 16"/>
          <p:cNvSpPr>
            <a:spLocks noChangeArrowheads="1"/>
          </p:cNvSpPr>
          <p:nvPr/>
        </p:nvSpPr>
        <p:spPr bwMode="auto">
          <a:xfrm>
            <a:off x="5481638" y="6467475"/>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36625" name="Rectangle 17"/>
          <p:cNvSpPr>
            <a:spLocks noGrp="1" noChangeArrowheads="1"/>
          </p:cNvSpPr>
          <p:nvPr>
            <p:ph type="title"/>
          </p:nvPr>
        </p:nvSpPr>
        <p:spPr>
          <a:noFill/>
          <a:ln/>
        </p:spPr>
        <p:txBody>
          <a:bodyPr/>
          <a:lstStyle/>
          <a:p>
            <a:r>
              <a:rPr lang="de-DE"/>
              <a:t>Online Certificate Status Protocol  (OCSP)</a:t>
            </a:r>
            <a:br>
              <a:rPr lang="de-DE"/>
            </a:br>
            <a:r>
              <a:rPr lang="de-DE">
                <a:solidFill>
                  <a:srgbClr val="003399"/>
                </a:solidFill>
              </a:rPr>
              <a:t>with delegated trust</a:t>
            </a:r>
          </a:p>
        </p:txBody>
      </p:sp>
      <p:graphicFrame>
        <p:nvGraphicFramePr>
          <p:cNvPr id="836626" name="Object 18"/>
          <p:cNvGraphicFramePr>
            <a:graphicFrameLocks noChangeAspect="1"/>
          </p:cNvGraphicFramePr>
          <p:nvPr/>
        </p:nvGraphicFramePr>
        <p:xfrm>
          <a:off x="971550" y="4889500"/>
          <a:ext cx="1219200" cy="1060450"/>
        </p:xfrm>
        <a:graphic>
          <a:graphicData uri="http://schemas.openxmlformats.org/presentationml/2006/ole">
            <p:oleObj spid="_x0000_s836626" name="Clip" r:id="rId6" imgW="3983400" imgH="3468960" progId="">
              <p:embed/>
            </p:oleObj>
          </a:graphicData>
        </a:graphic>
      </p:graphicFrame>
      <p:graphicFrame>
        <p:nvGraphicFramePr>
          <p:cNvPr id="836627" name="Object 19"/>
          <p:cNvGraphicFramePr>
            <a:graphicFrameLocks noChangeAspect="1"/>
          </p:cNvGraphicFramePr>
          <p:nvPr/>
        </p:nvGraphicFramePr>
        <p:xfrm>
          <a:off x="5076825" y="4868863"/>
          <a:ext cx="1219200" cy="1060450"/>
        </p:xfrm>
        <a:graphic>
          <a:graphicData uri="http://schemas.openxmlformats.org/presentationml/2006/ole">
            <p:oleObj spid="_x0000_s836627" name="Clip" r:id="rId7" imgW="3983400" imgH="3468960" progId="">
              <p:embed/>
            </p:oleObj>
          </a:graphicData>
        </a:graphic>
      </p:graphicFrame>
      <p:sp>
        <p:nvSpPr>
          <p:cNvPr id="836628" name="Text Box 20"/>
          <p:cNvSpPr txBox="1">
            <a:spLocks noChangeArrowheads="1"/>
          </p:cNvSpPr>
          <p:nvPr/>
        </p:nvSpPr>
        <p:spPr bwMode="auto">
          <a:xfrm>
            <a:off x="6443663" y="981075"/>
            <a:ext cx="1441450" cy="360363"/>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OCSP Server</a:t>
            </a:r>
          </a:p>
        </p:txBody>
      </p:sp>
      <p:grpSp>
        <p:nvGrpSpPr>
          <p:cNvPr id="836629" name="Group 21"/>
          <p:cNvGrpSpPr>
            <a:grpSpLocks/>
          </p:cNvGrpSpPr>
          <p:nvPr/>
        </p:nvGrpSpPr>
        <p:grpSpPr bwMode="auto">
          <a:xfrm>
            <a:off x="7740650" y="1628775"/>
            <a:ext cx="609600" cy="668338"/>
            <a:chOff x="4876" y="1026"/>
            <a:chExt cx="384" cy="421"/>
          </a:xfrm>
        </p:grpSpPr>
        <p:grpSp>
          <p:nvGrpSpPr>
            <p:cNvPr id="836630" name="Group 22"/>
            <p:cNvGrpSpPr>
              <a:grpSpLocks/>
            </p:cNvGrpSpPr>
            <p:nvPr/>
          </p:nvGrpSpPr>
          <p:grpSpPr bwMode="auto">
            <a:xfrm>
              <a:off x="4876" y="1207"/>
              <a:ext cx="384" cy="240"/>
              <a:chOff x="1344" y="403"/>
              <a:chExt cx="384" cy="240"/>
            </a:xfrm>
          </p:grpSpPr>
          <p:sp>
            <p:nvSpPr>
              <p:cNvPr id="836631" name="Rectangle 23"/>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836632" name="Group 24"/>
              <p:cNvGrpSpPr>
                <a:grpSpLocks/>
              </p:cNvGrpSpPr>
              <p:nvPr/>
            </p:nvGrpSpPr>
            <p:grpSpPr bwMode="auto">
              <a:xfrm>
                <a:off x="1392" y="451"/>
                <a:ext cx="288" cy="144"/>
                <a:chOff x="4032" y="2112"/>
                <a:chExt cx="288" cy="144"/>
              </a:xfrm>
            </p:grpSpPr>
            <p:sp>
              <p:nvSpPr>
                <p:cNvPr id="836633" name="Oval 25"/>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836634" name="Rectangle 26"/>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35" name="Rectangle 27"/>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36" name="Rectangle 28"/>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836637" name="Text Box 29"/>
            <p:cNvSpPr txBox="1">
              <a:spLocks noChangeArrowheads="1"/>
            </p:cNvSpPr>
            <p:nvPr/>
          </p:nvSpPr>
          <p:spPr bwMode="auto">
            <a:xfrm>
              <a:off x="4876" y="1026"/>
              <a:ext cx="378"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OCSP</a:t>
              </a:r>
            </a:p>
          </p:txBody>
        </p:sp>
      </p:grpSp>
      <p:grpSp>
        <p:nvGrpSpPr>
          <p:cNvPr id="836638" name="Group 30"/>
          <p:cNvGrpSpPr>
            <a:grpSpLocks/>
          </p:cNvGrpSpPr>
          <p:nvPr/>
        </p:nvGrpSpPr>
        <p:grpSpPr bwMode="auto">
          <a:xfrm>
            <a:off x="827088" y="2492375"/>
            <a:ext cx="779462" cy="668338"/>
            <a:chOff x="4822" y="1026"/>
            <a:chExt cx="491" cy="421"/>
          </a:xfrm>
        </p:grpSpPr>
        <p:grpSp>
          <p:nvGrpSpPr>
            <p:cNvPr id="836639" name="Group 31"/>
            <p:cNvGrpSpPr>
              <a:grpSpLocks/>
            </p:cNvGrpSpPr>
            <p:nvPr/>
          </p:nvGrpSpPr>
          <p:grpSpPr bwMode="auto">
            <a:xfrm>
              <a:off x="4876" y="1207"/>
              <a:ext cx="384" cy="240"/>
              <a:chOff x="1344" y="403"/>
              <a:chExt cx="384" cy="240"/>
            </a:xfrm>
          </p:grpSpPr>
          <p:sp>
            <p:nvSpPr>
              <p:cNvPr id="836640" name="Rectangle 32"/>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836641" name="Group 33"/>
              <p:cNvGrpSpPr>
                <a:grpSpLocks/>
              </p:cNvGrpSpPr>
              <p:nvPr/>
            </p:nvGrpSpPr>
            <p:grpSpPr bwMode="auto">
              <a:xfrm>
                <a:off x="1392" y="451"/>
                <a:ext cx="288" cy="144"/>
                <a:chOff x="4032" y="2112"/>
                <a:chExt cx="288" cy="144"/>
              </a:xfrm>
            </p:grpSpPr>
            <p:sp>
              <p:nvSpPr>
                <p:cNvPr id="836642" name="Oval 34"/>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836643" name="Rectangle 35"/>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44" name="Rectangle 36"/>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45" name="Rectangle 37"/>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836646" name="Text Box 38"/>
            <p:cNvSpPr txBox="1">
              <a:spLocks noChangeArrowheads="1"/>
            </p:cNvSpPr>
            <p:nvPr/>
          </p:nvSpPr>
          <p:spPr bwMode="auto">
            <a:xfrm>
              <a:off x="4822" y="1026"/>
              <a:ext cx="491"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Kool CA</a:t>
              </a:r>
            </a:p>
          </p:txBody>
        </p:sp>
      </p:grpSp>
      <p:grpSp>
        <p:nvGrpSpPr>
          <p:cNvPr id="836647" name="Group 39"/>
          <p:cNvGrpSpPr>
            <a:grpSpLocks/>
          </p:cNvGrpSpPr>
          <p:nvPr/>
        </p:nvGrpSpPr>
        <p:grpSpPr bwMode="auto">
          <a:xfrm>
            <a:off x="4714875" y="4848225"/>
            <a:ext cx="612775" cy="668338"/>
            <a:chOff x="4875" y="1026"/>
            <a:chExt cx="386" cy="421"/>
          </a:xfrm>
        </p:grpSpPr>
        <p:grpSp>
          <p:nvGrpSpPr>
            <p:cNvPr id="836648" name="Group 40"/>
            <p:cNvGrpSpPr>
              <a:grpSpLocks/>
            </p:cNvGrpSpPr>
            <p:nvPr/>
          </p:nvGrpSpPr>
          <p:grpSpPr bwMode="auto">
            <a:xfrm>
              <a:off x="4876" y="1207"/>
              <a:ext cx="384" cy="240"/>
              <a:chOff x="1344" y="403"/>
              <a:chExt cx="384" cy="240"/>
            </a:xfrm>
          </p:grpSpPr>
          <p:sp>
            <p:nvSpPr>
              <p:cNvPr id="836649" name="Rectangle 41"/>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836650" name="Group 42"/>
              <p:cNvGrpSpPr>
                <a:grpSpLocks/>
              </p:cNvGrpSpPr>
              <p:nvPr/>
            </p:nvGrpSpPr>
            <p:grpSpPr bwMode="auto">
              <a:xfrm>
                <a:off x="1392" y="451"/>
                <a:ext cx="288" cy="144"/>
                <a:chOff x="4032" y="2112"/>
                <a:chExt cx="288" cy="144"/>
              </a:xfrm>
            </p:grpSpPr>
            <p:sp>
              <p:nvSpPr>
                <p:cNvPr id="836651" name="Oval 43"/>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836652" name="Rectangle 44"/>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53" name="Rectangle 45"/>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54" name="Rectangle 46"/>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836655" name="Text Box 47"/>
            <p:cNvSpPr txBox="1">
              <a:spLocks noChangeArrowheads="1"/>
            </p:cNvSpPr>
            <p:nvPr/>
          </p:nvSpPr>
          <p:spPr bwMode="auto">
            <a:xfrm>
              <a:off x="4875" y="1026"/>
              <a:ext cx="386"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moon</a:t>
              </a:r>
            </a:p>
          </p:txBody>
        </p:sp>
      </p:grpSp>
      <p:grpSp>
        <p:nvGrpSpPr>
          <p:cNvPr id="836656" name="Group 48"/>
          <p:cNvGrpSpPr>
            <a:grpSpLocks/>
          </p:cNvGrpSpPr>
          <p:nvPr/>
        </p:nvGrpSpPr>
        <p:grpSpPr bwMode="auto">
          <a:xfrm>
            <a:off x="4040188" y="2205038"/>
            <a:ext cx="2692400" cy="2425700"/>
            <a:chOff x="2545" y="1389"/>
            <a:chExt cx="1696" cy="1528"/>
          </a:xfrm>
        </p:grpSpPr>
        <p:sp>
          <p:nvSpPr>
            <p:cNvPr id="836657" name="Line 49"/>
            <p:cNvSpPr>
              <a:spLocks noChangeShapeType="1"/>
            </p:cNvSpPr>
            <p:nvPr/>
          </p:nvSpPr>
          <p:spPr bwMode="auto">
            <a:xfrm flipV="1">
              <a:off x="3560" y="1752"/>
              <a:ext cx="681" cy="1134"/>
            </a:xfrm>
            <a:prstGeom prst="line">
              <a:avLst/>
            </a:prstGeom>
            <a:noFill/>
            <a:ln w="38100">
              <a:solidFill>
                <a:srgbClr val="FF0000"/>
              </a:solidFill>
              <a:round/>
              <a:headEnd/>
              <a:tailEnd type="triangle" w="med" len="med"/>
            </a:ln>
            <a:effectLst/>
          </p:spPr>
          <p:txBody>
            <a:bodyPr lIns="85725" tIns="42862" rIns="85725" bIns="42862"/>
            <a:lstStyle/>
            <a:p>
              <a:endParaRPr lang="de-CH"/>
            </a:p>
          </p:txBody>
        </p:sp>
        <p:sp>
          <p:nvSpPr>
            <p:cNvPr id="836658" name="Text Box 50"/>
            <p:cNvSpPr txBox="1">
              <a:spLocks noChangeArrowheads="1"/>
            </p:cNvSpPr>
            <p:nvPr/>
          </p:nvSpPr>
          <p:spPr bwMode="auto">
            <a:xfrm>
              <a:off x="2545" y="1389"/>
              <a:ext cx="1591" cy="554"/>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OCSP Request:</a:t>
              </a:r>
              <a:r>
                <a:rPr lang="de-CH" sz="1800">
                  <a:solidFill>
                    <a:srgbClr val="FF0000"/>
                  </a:solidFill>
                </a:rPr>
                <a:t/>
              </a:r>
              <a:br>
                <a:rPr lang="de-CH" sz="1800">
                  <a:solidFill>
                    <a:srgbClr val="FF0000"/>
                  </a:solidFill>
                </a:rPr>
              </a:br>
              <a:r>
                <a:rPr lang="de-CH" sz="1800">
                  <a:solidFill>
                    <a:srgbClr val="FF0000"/>
                  </a:solidFill>
                </a:rPr>
                <a:t>status of Kool CA #2 ?</a:t>
              </a:r>
              <a:r>
                <a:rPr lang="de-CH" sz="1800"/>
                <a:t/>
              </a:r>
              <a:br>
                <a:rPr lang="de-CH" sz="1800"/>
              </a:br>
              <a:r>
                <a:rPr lang="de-CH" sz="1600"/>
                <a:t>optionally signed by moon</a:t>
              </a:r>
            </a:p>
          </p:txBody>
        </p:sp>
        <p:grpSp>
          <p:nvGrpSpPr>
            <p:cNvPr id="836659" name="Group 51"/>
            <p:cNvGrpSpPr>
              <a:grpSpLocks/>
            </p:cNvGrpSpPr>
            <p:nvPr/>
          </p:nvGrpSpPr>
          <p:grpSpPr bwMode="auto">
            <a:xfrm>
              <a:off x="2608" y="1979"/>
              <a:ext cx="1056" cy="938"/>
              <a:chOff x="3434" y="2928"/>
              <a:chExt cx="1056" cy="938"/>
            </a:xfrm>
          </p:grpSpPr>
          <p:pic>
            <p:nvPicPr>
              <p:cNvPr id="836660" name="Picture 52"/>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836661" name="Text Box 53"/>
              <p:cNvSpPr txBox="1">
                <a:spLocks noChangeArrowheads="1"/>
              </p:cNvSpPr>
              <p:nvPr/>
            </p:nvSpPr>
            <p:spPr bwMode="auto">
              <a:xfrm>
                <a:off x="3456" y="3024"/>
                <a:ext cx="408"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moon</a:t>
                </a:r>
              </a:p>
            </p:txBody>
          </p:sp>
          <p:sp>
            <p:nvSpPr>
              <p:cNvPr id="836662" name="Text Box 54"/>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600">
                    <a:latin typeface="Comic Sans MS" pitchFamily="66" charset="0"/>
                  </a:rPr>
                  <a:t>Kool CA</a:t>
                </a:r>
              </a:p>
            </p:txBody>
          </p:sp>
          <p:grpSp>
            <p:nvGrpSpPr>
              <p:cNvPr id="836663" name="Group 55"/>
              <p:cNvGrpSpPr>
                <a:grpSpLocks/>
              </p:cNvGrpSpPr>
              <p:nvPr/>
            </p:nvGrpSpPr>
            <p:grpSpPr bwMode="auto">
              <a:xfrm>
                <a:off x="3585" y="3230"/>
                <a:ext cx="288" cy="144"/>
                <a:chOff x="4032" y="2112"/>
                <a:chExt cx="288" cy="144"/>
              </a:xfrm>
            </p:grpSpPr>
            <p:sp>
              <p:nvSpPr>
                <p:cNvPr id="836664" name="Oval 56"/>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836665" name="Rectangle 57"/>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666" name="Rectangle 58"/>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667" name="Rectangle 59"/>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836668" name="Text Box 60"/>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#3</a:t>
                </a:r>
              </a:p>
            </p:txBody>
          </p:sp>
        </p:grpSp>
      </p:grpSp>
      <p:grpSp>
        <p:nvGrpSpPr>
          <p:cNvPr id="836669" name="Group 61"/>
          <p:cNvGrpSpPr>
            <a:grpSpLocks/>
          </p:cNvGrpSpPr>
          <p:nvPr/>
        </p:nvGrpSpPr>
        <p:grpSpPr bwMode="auto">
          <a:xfrm>
            <a:off x="2124075" y="1412875"/>
            <a:ext cx="4392613" cy="360363"/>
            <a:chOff x="1338" y="890"/>
            <a:chExt cx="2767" cy="227"/>
          </a:xfrm>
        </p:grpSpPr>
        <p:sp>
          <p:nvSpPr>
            <p:cNvPr id="836670" name="Line 62"/>
            <p:cNvSpPr>
              <a:spLocks noChangeShapeType="1"/>
            </p:cNvSpPr>
            <p:nvPr/>
          </p:nvSpPr>
          <p:spPr bwMode="auto">
            <a:xfrm>
              <a:off x="1338" y="1117"/>
              <a:ext cx="2767" cy="0"/>
            </a:xfrm>
            <a:prstGeom prst="line">
              <a:avLst/>
            </a:prstGeom>
            <a:noFill/>
            <a:ln w="38100">
              <a:solidFill>
                <a:srgbClr val="FF0000"/>
              </a:solidFill>
              <a:round/>
              <a:headEnd/>
              <a:tailEnd type="triangle" w="med" len="med"/>
            </a:ln>
            <a:effectLst/>
          </p:spPr>
          <p:txBody>
            <a:bodyPr lIns="85725" tIns="42862" rIns="85725" bIns="42862"/>
            <a:lstStyle/>
            <a:p>
              <a:endParaRPr lang="de-CH"/>
            </a:p>
          </p:txBody>
        </p:sp>
        <p:sp>
          <p:nvSpPr>
            <p:cNvPr id="836671" name="Text Box 63"/>
            <p:cNvSpPr txBox="1">
              <a:spLocks noChangeArrowheads="1"/>
            </p:cNvSpPr>
            <p:nvPr/>
          </p:nvSpPr>
          <p:spPr bwMode="auto">
            <a:xfrm>
              <a:off x="1526" y="890"/>
              <a:ext cx="2427" cy="227"/>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frequent status updates e.g. via CRL</a:t>
              </a:r>
              <a:endParaRPr lang="de-CH" sz="1600"/>
            </a:p>
          </p:txBody>
        </p:sp>
      </p:grpSp>
      <p:grpSp>
        <p:nvGrpSpPr>
          <p:cNvPr id="836672" name="Group 64"/>
          <p:cNvGrpSpPr>
            <a:grpSpLocks/>
          </p:cNvGrpSpPr>
          <p:nvPr/>
        </p:nvGrpSpPr>
        <p:grpSpPr bwMode="auto">
          <a:xfrm>
            <a:off x="611188" y="4848225"/>
            <a:ext cx="609600" cy="668338"/>
            <a:chOff x="4876" y="1026"/>
            <a:chExt cx="384" cy="421"/>
          </a:xfrm>
        </p:grpSpPr>
        <p:grpSp>
          <p:nvGrpSpPr>
            <p:cNvPr id="836673" name="Group 65"/>
            <p:cNvGrpSpPr>
              <a:grpSpLocks/>
            </p:cNvGrpSpPr>
            <p:nvPr/>
          </p:nvGrpSpPr>
          <p:grpSpPr bwMode="auto">
            <a:xfrm>
              <a:off x="4876" y="1207"/>
              <a:ext cx="384" cy="240"/>
              <a:chOff x="1344" y="403"/>
              <a:chExt cx="384" cy="240"/>
            </a:xfrm>
          </p:grpSpPr>
          <p:sp>
            <p:nvSpPr>
              <p:cNvPr id="836674" name="Rectangle 66"/>
              <p:cNvSpPr>
                <a:spLocks noChangeArrowheads="1"/>
              </p:cNvSpPr>
              <p:nvPr/>
            </p:nvSpPr>
            <p:spPr bwMode="auto">
              <a:xfrm>
                <a:off x="1344" y="403"/>
                <a:ext cx="384" cy="240"/>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nvGrpSpPr>
              <p:cNvPr id="836675" name="Group 67"/>
              <p:cNvGrpSpPr>
                <a:grpSpLocks/>
              </p:cNvGrpSpPr>
              <p:nvPr/>
            </p:nvGrpSpPr>
            <p:grpSpPr bwMode="auto">
              <a:xfrm>
                <a:off x="1392" y="451"/>
                <a:ext cx="288" cy="144"/>
                <a:chOff x="4032" y="2112"/>
                <a:chExt cx="288" cy="144"/>
              </a:xfrm>
            </p:grpSpPr>
            <p:sp>
              <p:nvSpPr>
                <p:cNvPr id="836676" name="Oval 68"/>
                <p:cNvSpPr>
                  <a:spLocks noChangeArrowheads="1"/>
                </p:cNvSpPr>
                <p:nvPr/>
              </p:nvSpPr>
              <p:spPr bwMode="auto">
                <a:xfrm>
                  <a:off x="4032" y="2112"/>
                  <a:ext cx="96" cy="144"/>
                </a:xfrm>
                <a:prstGeom prst="ellipse">
                  <a:avLst/>
                </a:prstGeom>
                <a:solidFill>
                  <a:srgbClr val="FF0000"/>
                </a:solidFill>
                <a:ln w="12700">
                  <a:solidFill>
                    <a:schemeClr val="tx1"/>
                  </a:solidFill>
                  <a:round/>
                  <a:headEnd/>
                  <a:tailEnd/>
                </a:ln>
                <a:effectLst/>
              </p:spPr>
              <p:txBody>
                <a:bodyPr wrap="none" lIns="85725" tIns="42862" rIns="85725" bIns="42862" anchor="ctr"/>
                <a:lstStyle/>
                <a:p>
                  <a:endParaRPr lang="de-CH"/>
                </a:p>
              </p:txBody>
            </p:sp>
            <p:sp>
              <p:nvSpPr>
                <p:cNvPr id="836677" name="Rectangle 69"/>
                <p:cNvSpPr>
                  <a:spLocks noChangeArrowheads="1"/>
                </p:cNvSpPr>
                <p:nvPr/>
              </p:nvSpPr>
              <p:spPr bwMode="auto">
                <a:xfrm>
                  <a:off x="4128" y="2160"/>
                  <a:ext cx="192"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78" name="Rectangle 70"/>
                <p:cNvSpPr>
                  <a:spLocks noChangeArrowheads="1"/>
                </p:cNvSpPr>
                <p:nvPr/>
              </p:nvSpPr>
              <p:spPr bwMode="auto">
                <a:xfrm>
                  <a:off x="4176"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sp>
              <p:nvSpPr>
                <p:cNvPr id="836679" name="Rectangle 71"/>
                <p:cNvSpPr>
                  <a:spLocks noChangeArrowheads="1"/>
                </p:cNvSpPr>
                <p:nvPr/>
              </p:nvSpPr>
              <p:spPr bwMode="auto">
                <a:xfrm>
                  <a:off x="4272" y="2208"/>
                  <a:ext cx="48" cy="48"/>
                </a:xfrm>
                <a:prstGeom prst="rect">
                  <a:avLst/>
                </a:prstGeom>
                <a:solidFill>
                  <a:srgbClr val="FF0000"/>
                </a:solidFill>
                <a:ln w="12700">
                  <a:solidFill>
                    <a:schemeClr val="tx1"/>
                  </a:solidFill>
                  <a:miter lim="800000"/>
                  <a:headEnd/>
                  <a:tailEnd/>
                </a:ln>
                <a:effectLst/>
              </p:spPr>
              <p:txBody>
                <a:bodyPr wrap="none" lIns="85725" tIns="42862" rIns="85725" bIns="42862" anchor="ctr"/>
                <a:lstStyle/>
                <a:p>
                  <a:endParaRPr lang="de-CH"/>
                </a:p>
              </p:txBody>
            </p:sp>
          </p:grpSp>
        </p:grpSp>
        <p:sp>
          <p:nvSpPr>
            <p:cNvPr id="836680" name="Text Box 72"/>
            <p:cNvSpPr txBox="1">
              <a:spLocks noChangeArrowheads="1"/>
            </p:cNvSpPr>
            <p:nvPr/>
          </p:nvSpPr>
          <p:spPr bwMode="auto">
            <a:xfrm>
              <a:off x="4896" y="1026"/>
              <a:ext cx="346" cy="188"/>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400">
                  <a:solidFill>
                    <a:srgbClr val="FF0000"/>
                  </a:solidFill>
                </a:rPr>
                <a:t>carol</a:t>
              </a:r>
            </a:p>
          </p:txBody>
        </p:sp>
      </p:grpSp>
      <p:grpSp>
        <p:nvGrpSpPr>
          <p:cNvPr id="836681" name="Group 73"/>
          <p:cNvGrpSpPr>
            <a:grpSpLocks/>
          </p:cNvGrpSpPr>
          <p:nvPr/>
        </p:nvGrpSpPr>
        <p:grpSpPr bwMode="auto">
          <a:xfrm>
            <a:off x="2411413" y="4437063"/>
            <a:ext cx="2449512" cy="1728787"/>
            <a:chOff x="1519" y="2795"/>
            <a:chExt cx="1543" cy="1089"/>
          </a:xfrm>
        </p:grpSpPr>
        <p:grpSp>
          <p:nvGrpSpPr>
            <p:cNvPr id="836682" name="Group 74"/>
            <p:cNvGrpSpPr>
              <a:grpSpLocks/>
            </p:cNvGrpSpPr>
            <p:nvPr/>
          </p:nvGrpSpPr>
          <p:grpSpPr bwMode="auto">
            <a:xfrm>
              <a:off x="1610" y="2795"/>
              <a:ext cx="1056" cy="938"/>
              <a:chOff x="3434" y="2928"/>
              <a:chExt cx="1056" cy="938"/>
            </a:xfrm>
          </p:grpSpPr>
          <p:pic>
            <p:nvPicPr>
              <p:cNvPr id="836683" name="Picture 75"/>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836684" name="Text Box 76"/>
              <p:cNvSpPr txBox="1">
                <a:spLocks noChangeArrowheads="1"/>
              </p:cNvSpPr>
              <p:nvPr/>
            </p:nvSpPr>
            <p:spPr bwMode="auto">
              <a:xfrm>
                <a:off x="3456" y="3024"/>
                <a:ext cx="404"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carol</a:t>
                </a:r>
              </a:p>
            </p:txBody>
          </p:sp>
          <p:sp>
            <p:nvSpPr>
              <p:cNvPr id="836685" name="Text Box 77"/>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600">
                    <a:latin typeface="Comic Sans MS" pitchFamily="66" charset="0"/>
                  </a:rPr>
                  <a:t>Kool CA</a:t>
                </a:r>
              </a:p>
            </p:txBody>
          </p:sp>
          <p:grpSp>
            <p:nvGrpSpPr>
              <p:cNvPr id="836686" name="Group 78"/>
              <p:cNvGrpSpPr>
                <a:grpSpLocks/>
              </p:cNvGrpSpPr>
              <p:nvPr/>
            </p:nvGrpSpPr>
            <p:grpSpPr bwMode="auto">
              <a:xfrm>
                <a:off x="3585" y="3230"/>
                <a:ext cx="288" cy="144"/>
                <a:chOff x="4032" y="2112"/>
                <a:chExt cx="288" cy="144"/>
              </a:xfrm>
            </p:grpSpPr>
            <p:sp>
              <p:nvSpPr>
                <p:cNvPr id="836687" name="Oval 79"/>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836688" name="Rectangle 80"/>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689" name="Rectangle 81"/>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690" name="Rectangle 82"/>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836691" name="Text Box 83"/>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#2</a:t>
                </a:r>
              </a:p>
            </p:txBody>
          </p:sp>
        </p:grpSp>
        <p:sp>
          <p:nvSpPr>
            <p:cNvPr id="836692" name="Line 84"/>
            <p:cNvSpPr>
              <a:spLocks noChangeShapeType="1"/>
            </p:cNvSpPr>
            <p:nvPr/>
          </p:nvSpPr>
          <p:spPr bwMode="auto">
            <a:xfrm>
              <a:off x="1519" y="3657"/>
              <a:ext cx="1543" cy="0"/>
            </a:xfrm>
            <a:prstGeom prst="line">
              <a:avLst/>
            </a:prstGeom>
            <a:noFill/>
            <a:ln w="38100">
              <a:solidFill>
                <a:srgbClr val="FF0000"/>
              </a:solidFill>
              <a:round/>
              <a:headEnd/>
              <a:tailEnd type="triangle" w="med" len="med"/>
            </a:ln>
            <a:effectLst/>
          </p:spPr>
          <p:txBody>
            <a:bodyPr lIns="85725" tIns="42862" rIns="85725" bIns="42862"/>
            <a:lstStyle/>
            <a:p>
              <a:endParaRPr lang="de-CH"/>
            </a:p>
          </p:txBody>
        </p:sp>
        <p:sp>
          <p:nvSpPr>
            <p:cNvPr id="836693" name="Text Box 85"/>
            <p:cNvSpPr txBox="1">
              <a:spLocks noChangeArrowheads="1"/>
            </p:cNvSpPr>
            <p:nvPr/>
          </p:nvSpPr>
          <p:spPr bwMode="auto">
            <a:xfrm>
              <a:off x="1746" y="3657"/>
              <a:ext cx="1020" cy="227"/>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Authentication</a:t>
              </a:r>
            </a:p>
          </p:txBody>
        </p:sp>
      </p:grpSp>
      <p:grpSp>
        <p:nvGrpSpPr>
          <p:cNvPr id="836694" name="Group 86"/>
          <p:cNvGrpSpPr>
            <a:grpSpLocks/>
          </p:cNvGrpSpPr>
          <p:nvPr/>
        </p:nvGrpSpPr>
        <p:grpSpPr bwMode="auto">
          <a:xfrm>
            <a:off x="5940425" y="2781300"/>
            <a:ext cx="2624138" cy="2857500"/>
            <a:chOff x="3742" y="1752"/>
            <a:chExt cx="1653" cy="1800"/>
          </a:xfrm>
        </p:grpSpPr>
        <p:sp>
          <p:nvSpPr>
            <p:cNvPr id="836695" name="Line 87"/>
            <p:cNvSpPr>
              <a:spLocks noChangeShapeType="1"/>
            </p:cNvSpPr>
            <p:nvPr/>
          </p:nvSpPr>
          <p:spPr bwMode="auto">
            <a:xfrm flipV="1">
              <a:off x="3742" y="1752"/>
              <a:ext cx="681" cy="1134"/>
            </a:xfrm>
            <a:prstGeom prst="line">
              <a:avLst/>
            </a:prstGeom>
            <a:noFill/>
            <a:ln w="38100">
              <a:solidFill>
                <a:srgbClr val="FF0000"/>
              </a:solidFill>
              <a:round/>
              <a:headEnd type="triangle" w="med" len="med"/>
              <a:tailEnd/>
            </a:ln>
            <a:effectLst/>
          </p:spPr>
          <p:txBody>
            <a:bodyPr lIns="85725" tIns="42862" rIns="85725" bIns="42862"/>
            <a:lstStyle/>
            <a:p>
              <a:endParaRPr lang="de-CH"/>
            </a:p>
          </p:txBody>
        </p:sp>
        <p:sp>
          <p:nvSpPr>
            <p:cNvPr id="836696" name="Text Box 88"/>
            <p:cNvSpPr txBox="1">
              <a:spLocks noChangeArrowheads="1"/>
            </p:cNvSpPr>
            <p:nvPr/>
          </p:nvSpPr>
          <p:spPr bwMode="auto">
            <a:xfrm>
              <a:off x="3995" y="2069"/>
              <a:ext cx="1400" cy="554"/>
            </a:xfrm>
            <a:prstGeom prst="rect">
              <a:avLst/>
            </a:prstGeom>
            <a:noFill/>
            <a:ln w="12700">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t>OCSP Reply:</a:t>
              </a:r>
              <a:r>
                <a:rPr lang="de-CH" sz="1800">
                  <a:solidFill>
                    <a:srgbClr val="FF0000"/>
                  </a:solidFill>
                </a:rPr>
                <a:t/>
              </a:r>
              <a:br>
                <a:rPr lang="de-CH" sz="1800">
                  <a:solidFill>
                    <a:srgbClr val="FF0000"/>
                  </a:solidFill>
                </a:rPr>
              </a:br>
              <a:r>
                <a:rPr lang="de-CH" sz="1800">
                  <a:solidFill>
                    <a:srgbClr val="FF0000"/>
                  </a:solidFill>
                </a:rPr>
                <a:t>Kool CA #2 good</a:t>
              </a:r>
              <a:r>
                <a:rPr lang="de-CH" sz="1800"/>
                <a:t/>
              </a:r>
              <a:br>
                <a:rPr lang="de-CH" sz="1800"/>
              </a:br>
              <a:r>
                <a:rPr lang="de-CH" sz="1600"/>
                <a:t>signed by OCSP Server</a:t>
              </a:r>
            </a:p>
          </p:txBody>
        </p:sp>
        <p:grpSp>
          <p:nvGrpSpPr>
            <p:cNvPr id="836697" name="Group 89"/>
            <p:cNvGrpSpPr>
              <a:grpSpLocks/>
            </p:cNvGrpSpPr>
            <p:nvPr/>
          </p:nvGrpSpPr>
          <p:grpSpPr bwMode="auto">
            <a:xfrm>
              <a:off x="4195" y="2614"/>
              <a:ext cx="1056" cy="938"/>
              <a:chOff x="3434" y="2928"/>
              <a:chExt cx="1056" cy="938"/>
            </a:xfrm>
          </p:grpSpPr>
          <p:pic>
            <p:nvPicPr>
              <p:cNvPr id="836698" name="Picture 90"/>
              <p:cNvPicPr>
                <a:picLocks noChangeAspect="1" noChangeArrowheads="1"/>
              </p:cNvPicPr>
              <p:nvPr/>
            </p:nvPicPr>
            <p:blipFill>
              <a:blip r:embed="rId5" cstate="print"/>
              <a:srcRect/>
              <a:stretch>
                <a:fillRect/>
              </a:stretch>
            </p:blipFill>
            <p:spPr bwMode="auto">
              <a:xfrm>
                <a:off x="3434" y="2928"/>
                <a:ext cx="1056" cy="938"/>
              </a:xfrm>
              <a:prstGeom prst="rect">
                <a:avLst/>
              </a:prstGeom>
              <a:noFill/>
            </p:spPr>
          </p:pic>
          <p:sp>
            <p:nvSpPr>
              <p:cNvPr id="836699" name="Text Box 91"/>
              <p:cNvSpPr txBox="1">
                <a:spLocks noChangeArrowheads="1"/>
              </p:cNvSpPr>
              <p:nvPr/>
            </p:nvSpPr>
            <p:spPr bwMode="auto">
              <a:xfrm>
                <a:off x="3456" y="3024"/>
                <a:ext cx="443" cy="208"/>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600">
                    <a:latin typeface="Comic Sans MS" pitchFamily="66" charset="0"/>
                  </a:rPr>
                  <a:t>OCSP</a:t>
                </a:r>
              </a:p>
            </p:txBody>
          </p:sp>
          <p:sp>
            <p:nvSpPr>
              <p:cNvPr id="836700" name="Text Box 92"/>
              <p:cNvSpPr txBox="1">
                <a:spLocks noChangeArrowheads="1"/>
              </p:cNvSpPr>
              <p:nvPr/>
            </p:nvSpPr>
            <p:spPr bwMode="auto">
              <a:xfrm>
                <a:off x="3456" y="3398"/>
                <a:ext cx="564" cy="208"/>
              </a:xfrm>
              <a:prstGeom prst="rect">
                <a:avLst/>
              </a:prstGeom>
              <a:noFill/>
              <a:ln w="12700">
                <a:noFill/>
                <a:miter lim="800000"/>
                <a:headEnd/>
                <a:tailEnd/>
              </a:ln>
              <a:effectLst/>
            </p:spPr>
            <p:txBody>
              <a:bodyPr lIns="85725" tIns="42862" rIns="85725" bIns="42862">
                <a:spAutoFit/>
              </a:bodyPr>
              <a:lstStyle/>
              <a:p>
                <a:pPr>
                  <a:buClr>
                    <a:srgbClr val="0099CC"/>
                  </a:buClr>
                  <a:buSzPct val="70000"/>
                  <a:buFont typeface="Wingdings" pitchFamily="2" charset="2"/>
                  <a:buNone/>
                </a:pPr>
                <a:r>
                  <a:rPr lang="de-CH" sz="1600">
                    <a:latin typeface="Comic Sans MS" pitchFamily="66" charset="0"/>
                  </a:rPr>
                  <a:t>Kool CA</a:t>
                </a:r>
              </a:p>
            </p:txBody>
          </p:sp>
          <p:grpSp>
            <p:nvGrpSpPr>
              <p:cNvPr id="836701" name="Group 93"/>
              <p:cNvGrpSpPr>
                <a:grpSpLocks/>
              </p:cNvGrpSpPr>
              <p:nvPr/>
            </p:nvGrpSpPr>
            <p:grpSpPr bwMode="auto">
              <a:xfrm>
                <a:off x="3585" y="3230"/>
                <a:ext cx="288" cy="144"/>
                <a:chOff x="4032" y="2112"/>
                <a:chExt cx="288" cy="144"/>
              </a:xfrm>
            </p:grpSpPr>
            <p:sp>
              <p:nvSpPr>
                <p:cNvPr id="836702" name="Oval 94"/>
                <p:cNvSpPr>
                  <a:spLocks noChangeArrowheads="1"/>
                </p:cNvSpPr>
                <p:nvPr/>
              </p:nvSpPr>
              <p:spPr bwMode="auto">
                <a:xfrm>
                  <a:off x="4032" y="2112"/>
                  <a:ext cx="96" cy="144"/>
                </a:xfrm>
                <a:prstGeom prst="ellipse">
                  <a:avLst/>
                </a:prstGeom>
                <a:solidFill>
                  <a:srgbClr val="FFFF9D"/>
                </a:solidFill>
                <a:ln w="12700">
                  <a:solidFill>
                    <a:schemeClr val="tx1"/>
                  </a:solidFill>
                  <a:round/>
                  <a:headEnd/>
                  <a:tailEnd/>
                </a:ln>
                <a:effectLst/>
              </p:spPr>
              <p:txBody>
                <a:bodyPr wrap="none" lIns="85725" tIns="42862" rIns="85725" bIns="42862" anchor="ctr"/>
                <a:lstStyle/>
                <a:p>
                  <a:endParaRPr lang="de-CH"/>
                </a:p>
              </p:txBody>
            </p:sp>
            <p:sp>
              <p:nvSpPr>
                <p:cNvPr id="836703" name="Rectangle 95"/>
                <p:cNvSpPr>
                  <a:spLocks noChangeArrowheads="1"/>
                </p:cNvSpPr>
                <p:nvPr/>
              </p:nvSpPr>
              <p:spPr bwMode="auto">
                <a:xfrm>
                  <a:off x="4128" y="2160"/>
                  <a:ext cx="192"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704" name="Rectangle 96"/>
                <p:cNvSpPr>
                  <a:spLocks noChangeArrowheads="1"/>
                </p:cNvSpPr>
                <p:nvPr/>
              </p:nvSpPr>
              <p:spPr bwMode="auto">
                <a:xfrm>
                  <a:off x="4176"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sp>
              <p:nvSpPr>
                <p:cNvPr id="836705" name="Rectangle 97"/>
                <p:cNvSpPr>
                  <a:spLocks noChangeArrowheads="1"/>
                </p:cNvSpPr>
                <p:nvPr/>
              </p:nvSpPr>
              <p:spPr bwMode="auto">
                <a:xfrm>
                  <a:off x="4272" y="2208"/>
                  <a:ext cx="48" cy="48"/>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endParaRPr lang="de-CH"/>
                </a:p>
              </p:txBody>
            </p:sp>
          </p:grpSp>
          <p:sp>
            <p:nvSpPr>
              <p:cNvPr id="836706" name="Text Box 98"/>
              <p:cNvSpPr txBox="1">
                <a:spLocks noChangeArrowheads="1"/>
              </p:cNvSpPr>
              <p:nvPr/>
            </p:nvSpPr>
            <p:spPr bwMode="auto">
              <a:xfrm>
                <a:off x="3984" y="3024"/>
                <a:ext cx="336" cy="19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500">
                    <a:latin typeface="Comic Sans MS" pitchFamily="66" charset="0"/>
                  </a:rPr>
                  <a:t>#1</a:t>
                </a:r>
              </a:p>
            </p:txBody>
          </p:sp>
        </p:grpSp>
        <p:sp>
          <p:nvSpPr>
            <p:cNvPr id="836707" name="Text Box 99"/>
            <p:cNvSpPr txBox="1">
              <a:spLocks noChangeArrowheads="1"/>
            </p:cNvSpPr>
            <p:nvPr/>
          </p:nvSpPr>
          <p:spPr bwMode="auto">
            <a:xfrm>
              <a:off x="4636" y="2750"/>
              <a:ext cx="378" cy="322"/>
            </a:xfrm>
            <a:prstGeom prst="rect">
              <a:avLst/>
            </a:prstGeom>
            <a:noFill/>
            <a:ln w="12700">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400">
                  <a:solidFill>
                    <a:srgbClr val="339933"/>
                  </a:solidFill>
                </a:rPr>
                <a:t>is</a:t>
              </a:r>
              <a:br>
                <a:rPr lang="de-CH" sz="1400">
                  <a:solidFill>
                    <a:srgbClr val="339933"/>
                  </a:solidFill>
                </a:rPr>
              </a:br>
              <a:r>
                <a:rPr lang="de-CH" sz="1400">
                  <a:solidFill>
                    <a:srgbClr val="339933"/>
                  </a:solidFill>
                </a:rPr>
                <a:t>OCSP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6656"/>
                                        </p:tgtEl>
                                        <p:attrNameLst>
                                          <p:attrName>style.visibility</p:attrName>
                                        </p:attrNameLst>
                                      </p:cBhvr>
                                      <p:to>
                                        <p:strVal val="visible"/>
                                      </p:to>
                                    </p:set>
                                    <p:animEffect transition="in" filter="wipe(down)">
                                      <p:cBhvr>
                                        <p:cTn id="7" dur="500"/>
                                        <p:tgtEl>
                                          <p:spTgt spid="8366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36694"/>
                                        </p:tgtEl>
                                        <p:attrNameLst>
                                          <p:attrName>style.visibility</p:attrName>
                                        </p:attrNameLst>
                                      </p:cBhvr>
                                      <p:to>
                                        <p:strVal val="visible"/>
                                      </p:to>
                                    </p:set>
                                    <p:animEffect transition="in" filter="wipe(up)">
                                      <p:cBhvr>
                                        <p:cTn id="12" dur="500"/>
                                        <p:tgtEl>
                                          <p:spTgt spid="836694"/>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836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62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de-CH"/>
              <a:t>HSR - Hochschule für Technik Rapperswil</a:t>
            </a:r>
            <a:endParaRPr lang="de-DE"/>
          </a:p>
        </p:txBody>
      </p:sp>
      <p:sp>
        <p:nvSpPr>
          <p:cNvPr id="909315" name="Rectangle 3"/>
          <p:cNvSpPr>
            <a:spLocks noGrp="1" noChangeArrowheads="1"/>
          </p:cNvSpPr>
          <p:nvPr>
            <p:ph type="body" idx="1"/>
          </p:nvPr>
        </p:nvSpPr>
        <p:spPr>
          <a:xfrm>
            <a:off x="539750" y="1341438"/>
            <a:ext cx="7993063" cy="1295400"/>
          </a:xfrm>
          <a:noFill/>
          <a:ln/>
        </p:spPr>
        <p:txBody>
          <a:bodyPr/>
          <a:lstStyle/>
          <a:p>
            <a:r>
              <a:rPr lang="de-DE"/>
              <a:t>University of Applied Sciences with about 1000 students </a:t>
            </a:r>
          </a:p>
          <a:p>
            <a:r>
              <a:rPr lang="de-DE"/>
              <a:t>Faculty of Information Technology (300-400 students)</a:t>
            </a:r>
            <a:endParaRPr lang="de-CH"/>
          </a:p>
          <a:p>
            <a:pPr>
              <a:spcBef>
                <a:spcPct val="15000"/>
              </a:spcBef>
            </a:pPr>
            <a:r>
              <a:rPr lang="de-CH"/>
              <a:t>Bachelor Course (3 years), Master Course (+1.5 years)</a:t>
            </a:r>
          </a:p>
        </p:txBody>
      </p:sp>
      <p:sp>
        <p:nvSpPr>
          <p:cNvPr id="909316" name="Rectangle 4"/>
          <p:cNvSpPr>
            <a:spLocks noChangeArrowheads="1"/>
          </p:cNvSpPr>
          <p:nvPr/>
        </p:nvSpPr>
        <p:spPr bwMode="auto">
          <a:xfrm>
            <a:off x="5508625" y="6448425"/>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pic>
        <p:nvPicPr>
          <p:cNvPr id="909317" name="Picture 5" descr="HSRausderLuft"/>
          <p:cNvPicPr>
            <a:picLocks noChangeAspect="1" noChangeArrowheads="1"/>
          </p:cNvPicPr>
          <p:nvPr/>
        </p:nvPicPr>
        <p:blipFill>
          <a:blip r:embed="rId3" cstate="print"/>
          <a:srcRect l="8150" r="17319"/>
          <a:stretch>
            <a:fillRect/>
          </a:stretch>
        </p:blipFill>
        <p:spPr bwMode="auto">
          <a:xfrm>
            <a:off x="1692275" y="2781300"/>
            <a:ext cx="6816725" cy="3429000"/>
          </a:xfrm>
          <a:prstGeom prst="rect">
            <a:avLst/>
          </a:prstGeom>
          <a:noFill/>
          <a:ln w="9525">
            <a:noFill/>
            <a:miter lim="800000"/>
            <a:headEnd/>
            <a:tailEnd/>
          </a:ln>
        </p:spPr>
      </p:pic>
      <p:pic>
        <p:nvPicPr>
          <p:cNvPr id="909318" name="Picture 6"/>
          <p:cNvPicPr>
            <a:picLocks noChangeAspect="1" noChangeArrowheads="1"/>
          </p:cNvPicPr>
          <p:nvPr/>
        </p:nvPicPr>
        <p:blipFill>
          <a:blip r:embed="rId4" cstate="print"/>
          <a:srcRect/>
          <a:stretch>
            <a:fillRect/>
          </a:stretch>
        </p:blipFill>
        <p:spPr bwMode="auto">
          <a:xfrm>
            <a:off x="395288" y="4652963"/>
            <a:ext cx="2854325" cy="1903412"/>
          </a:xfrm>
          <a:prstGeom prst="rect">
            <a:avLst/>
          </a:prstGeom>
          <a:noFill/>
          <a:ln w="127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9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1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p:txBody>
          <a:bodyPr/>
          <a:lstStyle/>
          <a:p>
            <a:r>
              <a:rPr lang="de-DE" dirty="0" smtClean="0"/>
              <a:t>OCSP with Delegated Trust</a:t>
            </a:r>
            <a:endParaRPr lang="de-DE" dirty="0"/>
          </a:p>
        </p:txBody>
      </p:sp>
      <p:sp>
        <p:nvSpPr>
          <p:cNvPr id="850947"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50951" name="Rectangle 7"/>
          <p:cNvSpPr>
            <a:spLocks noChangeArrowheads="1"/>
          </p:cNvSpPr>
          <p:nvPr/>
        </p:nvSpPr>
        <p:spPr bwMode="auto">
          <a:xfrm>
            <a:off x="642910" y="3714752"/>
            <a:ext cx="7921625" cy="2357454"/>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11[CFG] checking certificate status of "C=CH, O=Linux strongSwan,</a:t>
            </a:r>
          </a:p>
          <a:p>
            <a:pPr marL="317500" indent="-317500" defTabSz="708025">
              <a:spcBef>
                <a:spcPct val="0"/>
              </a:spcBef>
              <a:buNone/>
            </a:pPr>
            <a:r>
              <a:rPr lang="de-DE" sz="1300" b="1" dirty="0" smtClean="0">
                <a:latin typeface="Courier New" pitchFamily="49" charset="0"/>
              </a:rPr>
              <a:t>                               OU=OCSP, </a:t>
            </a:r>
            <a:r>
              <a:rPr lang="de-DE" sz="1300" b="1" dirty="0" smtClean="0">
                <a:solidFill>
                  <a:srgbClr val="FF0000"/>
                </a:solidFill>
                <a:latin typeface="Courier New" pitchFamily="49" charset="0"/>
              </a:rPr>
              <a:t>CN=carol@strongswan.org</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11[CFG]   requesting ocsp status from '</a:t>
            </a:r>
            <a:r>
              <a:rPr lang="de-DE" sz="1300" b="1" dirty="0" smtClean="0">
                <a:solidFill>
                  <a:srgbClr val="0000FF"/>
                </a:solidFill>
                <a:latin typeface="Courier New" pitchFamily="49" charset="0"/>
              </a:rPr>
              <a:t>http://ocsp.strongswan.org:8880</a:t>
            </a:r>
            <a:r>
              <a:rPr lang="de-DE" sz="1300" b="1" dirty="0" smtClean="0">
                <a:latin typeface="Courier New" pitchFamily="49" charset="0"/>
              </a:rPr>
              <a:t>' ... </a:t>
            </a:r>
          </a:p>
          <a:p>
            <a:pPr marL="317500" indent="-317500" defTabSz="708025">
              <a:spcBef>
                <a:spcPct val="0"/>
              </a:spcBef>
              <a:buNone/>
            </a:pPr>
            <a:r>
              <a:rPr lang="de-DE" sz="1300" b="1" dirty="0" smtClean="0">
                <a:latin typeface="Courier New" pitchFamily="49" charset="0"/>
              </a:rPr>
              <a:t>11[CFG]   using certificate "C=CH, O=Linux strongSwan,</a:t>
            </a:r>
          </a:p>
          <a:p>
            <a:pPr marL="317500" indent="-317500" defTabSz="708025">
              <a:spcBef>
                <a:spcPct val="0"/>
              </a:spcBef>
              <a:buNone/>
            </a:pPr>
            <a:r>
              <a:rPr lang="de-DE" sz="1300" b="1" dirty="0" smtClean="0">
                <a:latin typeface="Courier New" pitchFamily="49" charset="0"/>
              </a:rPr>
              <a:t>             OU=OCSP Signing Authority, </a:t>
            </a:r>
            <a:r>
              <a:rPr lang="de-DE" sz="1300" b="1" dirty="0" smtClean="0">
                <a:solidFill>
                  <a:srgbClr val="FF0000"/>
                </a:solidFill>
                <a:latin typeface="Courier New" pitchFamily="49" charset="0"/>
              </a:rPr>
              <a:t>CN=ocsp.strongswan.org</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11[CFG]   using trusted ca certificate "C=CH, O=Linux strongSwan,</a:t>
            </a:r>
          </a:p>
          <a:p>
            <a:pPr marL="317500" indent="-317500" defTabSz="708025">
              <a:spcBef>
                <a:spcPct val="0"/>
              </a:spcBef>
              <a:buNone/>
            </a:pPr>
            <a:r>
              <a:rPr lang="de-DE" sz="1300" b="1" dirty="0" smtClean="0">
                <a:latin typeface="Courier New" pitchFamily="49" charset="0"/>
              </a:rPr>
              <a:t>                                        </a:t>
            </a:r>
            <a:r>
              <a:rPr lang="de-DE" sz="1300" b="1" dirty="0" smtClean="0">
                <a:solidFill>
                  <a:srgbClr val="FF0000"/>
                </a:solidFill>
                <a:latin typeface="Courier New" pitchFamily="49" charset="0"/>
              </a:rPr>
              <a:t>CN=strongSwan Root CA</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11[CFG]   ocsp response correctly signed by "C=CH, O=Linux strongSwan,</a:t>
            </a:r>
          </a:p>
          <a:p>
            <a:pPr marL="317500" indent="-317500" defTabSz="708025">
              <a:spcBef>
                <a:spcPct val="0"/>
              </a:spcBef>
              <a:buNone/>
            </a:pPr>
            <a:r>
              <a:rPr lang="de-DE" sz="1300" b="1" dirty="0" smtClean="0">
                <a:latin typeface="Courier New" pitchFamily="49" charset="0"/>
              </a:rPr>
              <a:t>             OU=OCSP Signing Authority, </a:t>
            </a:r>
            <a:r>
              <a:rPr lang="de-DE" sz="1300" b="1" dirty="0" smtClean="0">
                <a:solidFill>
                  <a:srgbClr val="FF0000"/>
                </a:solidFill>
                <a:latin typeface="Courier New" pitchFamily="49" charset="0"/>
              </a:rPr>
              <a:t>CN=ocsp.strongswan.org</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11[CFG]   ocsp response is valid: until Oct 17 02:13:21 2009 </a:t>
            </a:r>
          </a:p>
          <a:p>
            <a:pPr marL="317500" indent="-317500" defTabSz="708025">
              <a:spcBef>
                <a:spcPct val="0"/>
              </a:spcBef>
              <a:buNone/>
            </a:pPr>
            <a:r>
              <a:rPr lang="de-DE" sz="1300" b="1" dirty="0" smtClean="0">
                <a:latin typeface="Courier New" pitchFamily="49" charset="0"/>
              </a:rPr>
              <a:t>11[CFG] certificate status is </a:t>
            </a:r>
            <a:r>
              <a:rPr lang="de-DE" sz="1300" b="1" dirty="0" smtClean="0">
                <a:solidFill>
                  <a:srgbClr val="00B050"/>
                </a:solidFill>
                <a:latin typeface="Courier New" pitchFamily="49" charset="0"/>
              </a:rPr>
              <a:t>good</a:t>
            </a:r>
            <a:r>
              <a:rPr lang="de-DE" sz="1300" b="1" dirty="0" smtClean="0">
                <a:latin typeface="Courier New" pitchFamily="49" charset="0"/>
              </a:rPr>
              <a:t> </a:t>
            </a:r>
          </a:p>
        </p:txBody>
      </p:sp>
      <p:sp>
        <p:nvSpPr>
          <p:cNvPr id="850956" name="Text Box 12"/>
          <p:cNvSpPr txBox="1">
            <a:spLocks noChangeArrowheads="1"/>
          </p:cNvSpPr>
          <p:nvPr/>
        </p:nvSpPr>
        <p:spPr bwMode="auto">
          <a:xfrm>
            <a:off x="642910" y="3357562"/>
            <a:ext cx="738187"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a:t>moon</a:t>
            </a:r>
            <a:endParaRPr lang="de-DE" sz="1800" dirty="0"/>
          </a:p>
        </p:txBody>
      </p:sp>
      <p:sp>
        <p:nvSpPr>
          <p:cNvPr id="7" name="Rectangle 4"/>
          <p:cNvSpPr>
            <a:spLocks noChangeArrowheads="1"/>
          </p:cNvSpPr>
          <p:nvPr/>
        </p:nvSpPr>
        <p:spPr bwMode="auto">
          <a:xfrm>
            <a:off x="611188" y="2857496"/>
            <a:ext cx="7921625" cy="357190"/>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nn-NO" sz="1300" b="1" dirty="0" smtClean="0">
                <a:latin typeface="Courier New" pitchFamily="49" charset="0"/>
              </a:rPr>
              <a:t>authorityInfoAccess = OCSP;URI:http://ocsp.strongswan.org:8880</a:t>
            </a:r>
            <a:endParaRPr lang="nn-NO" sz="1300" b="1" dirty="0">
              <a:latin typeface="Courier New" pitchFamily="49" charset="0"/>
            </a:endParaRPr>
          </a:p>
        </p:txBody>
      </p:sp>
      <p:sp>
        <p:nvSpPr>
          <p:cNvPr id="8" name="Text Box 12"/>
          <p:cNvSpPr txBox="1">
            <a:spLocks noChangeArrowheads="1"/>
          </p:cNvSpPr>
          <p:nvPr/>
        </p:nvSpPr>
        <p:spPr bwMode="auto">
          <a:xfrm>
            <a:off x="611188" y="2428868"/>
            <a:ext cx="5751383"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carol:  authorityInfoAccess extension in user certificate</a:t>
            </a:r>
            <a:endParaRPr lang="de-DE" sz="1800" dirty="0"/>
          </a:p>
        </p:txBody>
      </p:sp>
      <p:sp>
        <p:nvSpPr>
          <p:cNvPr id="9" name="Rectangle 4"/>
          <p:cNvSpPr>
            <a:spLocks noChangeArrowheads="1"/>
          </p:cNvSpPr>
          <p:nvPr/>
        </p:nvSpPr>
        <p:spPr bwMode="auto">
          <a:xfrm>
            <a:off x="611188" y="1857364"/>
            <a:ext cx="7921625" cy="357190"/>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nn-NO" sz="1300" b="1" dirty="0" smtClean="0">
                <a:latin typeface="Courier New" pitchFamily="49" charset="0"/>
              </a:rPr>
              <a:t>extendedKeyUsage = OCSPSigning</a:t>
            </a:r>
            <a:endParaRPr lang="nn-NO" sz="1300" b="1" dirty="0">
              <a:latin typeface="Courier New" pitchFamily="49" charset="0"/>
            </a:endParaRPr>
          </a:p>
        </p:txBody>
      </p:sp>
      <p:sp>
        <p:nvSpPr>
          <p:cNvPr id="10" name="Text Box 12"/>
          <p:cNvSpPr txBox="1">
            <a:spLocks noChangeArrowheads="1"/>
          </p:cNvSpPr>
          <p:nvPr/>
        </p:nvSpPr>
        <p:spPr bwMode="auto">
          <a:xfrm>
            <a:off x="611188" y="1428736"/>
            <a:ext cx="5273880"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extendedKeyUsage flag in OCSP-signer certificate</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0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err="1" smtClean="0"/>
              <a:t>The</a:t>
            </a:r>
            <a:r>
              <a:rPr lang="de-CH" sz="4400" dirty="0" smtClean="0"/>
              <a:t> NETKEY </a:t>
            </a:r>
            <a:r>
              <a:rPr lang="de-CH" sz="4400" dirty="0" err="1" smtClean="0"/>
              <a:t>IPsec</a:t>
            </a:r>
            <a:r>
              <a:rPr lang="de-CH" sz="4400" dirty="0" smtClean="0"/>
              <a:t> </a:t>
            </a:r>
            <a:r>
              <a:rPr lang="de-CH" sz="4400" dirty="0" err="1" smtClean="0"/>
              <a:t>Stack</a:t>
            </a:r>
            <a:r>
              <a:rPr lang="de-CH" sz="4400" dirty="0" smtClean="0"/>
              <a:t/>
            </a:r>
            <a:br>
              <a:rPr lang="de-CH" sz="4400" dirty="0" smtClean="0"/>
            </a:br>
            <a:r>
              <a:rPr lang="de-CH" sz="4400" dirty="0" smtClean="0"/>
              <a:t>of </a:t>
            </a:r>
            <a:r>
              <a:rPr lang="de-CH" sz="4400" dirty="0" err="1" smtClean="0"/>
              <a:t>the</a:t>
            </a:r>
            <a:r>
              <a:rPr lang="de-CH" sz="4400" dirty="0" smtClean="0"/>
              <a:t> </a:t>
            </a:r>
            <a:r>
              <a:rPr lang="de-CH" sz="4400" dirty="0" err="1" smtClean="0"/>
              <a:t>Linux</a:t>
            </a:r>
            <a:r>
              <a:rPr lang="de-CH" sz="4400" dirty="0" smtClean="0"/>
              <a:t> 2.6 </a:t>
            </a:r>
            <a:r>
              <a:rPr lang="de-CH" sz="4400" dirty="0" err="1" smtClean="0"/>
              <a:t>Kernel</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de-DE"/>
              <a:t>IPsec Tunnel Mode using ESP</a:t>
            </a:r>
          </a:p>
        </p:txBody>
      </p:sp>
      <p:grpSp>
        <p:nvGrpSpPr>
          <p:cNvPr id="2" name="Group 4"/>
          <p:cNvGrpSpPr>
            <a:grpSpLocks/>
          </p:cNvGrpSpPr>
          <p:nvPr/>
        </p:nvGrpSpPr>
        <p:grpSpPr bwMode="auto">
          <a:xfrm>
            <a:off x="539750" y="1219200"/>
            <a:ext cx="3956049" cy="1219200"/>
            <a:chOff x="436" y="816"/>
            <a:chExt cx="2492" cy="768"/>
          </a:xfrm>
        </p:grpSpPr>
        <p:sp>
          <p:nvSpPr>
            <p:cNvPr id="644101" name="Rectangle 5"/>
            <p:cNvSpPr>
              <a:spLocks noChangeArrowheads="1"/>
            </p:cNvSpPr>
            <p:nvPr/>
          </p:nvSpPr>
          <p:spPr bwMode="auto">
            <a:xfrm>
              <a:off x="864" y="1152"/>
              <a:ext cx="768" cy="432"/>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Original</a:t>
              </a:r>
              <a:br>
                <a:rPr lang="de-DE" sz="1800" dirty="0"/>
              </a:br>
              <a:r>
                <a:rPr lang="de-DE" sz="1800" dirty="0"/>
                <a:t>IP Header</a:t>
              </a:r>
              <a:endParaRPr lang="de-DE" sz="1800" baseline="-25000" dirty="0"/>
            </a:p>
          </p:txBody>
        </p:sp>
        <p:sp>
          <p:nvSpPr>
            <p:cNvPr id="644102" name="Rectangle 6"/>
            <p:cNvSpPr>
              <a:spLocks noChangeArrowheads="1"/>
            </p:cNvSpPr>
            <p:nvPr/>
          </p:nvSpPr>
          <p:spPr bwMode="auto">
            <a:xfrm>
              <a:off x="1632" y="1152"/>
              <a:ext cx="576" cy="432"/>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TCP</a:t>
              </a:r>
              <a:br>
                <a:rPr lang="de-DE" sz="1800" dirty="0"/>
              </a:br>
              <a:r>
                <a:rPr lang="de-DE" sz="1800" dirty="0"/>
                <a:t>Header </a:t>
              </a:r>
            </a:p>
          </p:txBody>
        </p:sp>
        <p:sp>
          <p:nvSpPr>
            <p:cNvPr id="644103" name="Rectangle 7"/>
            <p:cNvSpPr>
              <a:spLocks noChangeArrowheads="1"/>
            </p:cNvSpPr>
            <p:nvPr/>
          </p:nvSpPr>
          <p:spPr bwMode="auto">
            <a:xfrm>
              <a:off x="2208" y="1152"/>
              <a:ext cx="720" cy="432"/>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Data</a:t>
              </a:r>
              <a:endParaRPr lang="de-DE" sz="1800" baseline="-25000" dirty="0"/>
            </a:p>
          </p:txBody>
        </p:sp>
        <p:sp>
          <p:nvSpPr>
            <p:cNvPr id="644104" name="Text Box 8"/>
            <p:cNvSpPr txBox="1">
              <a:spLocks noChangeArrowheads="1"/>
            </p:cNvSpPr>
            <p:nvPr/>
          </p:nvSpPr>
          <p:spPr bwMode="auto">
            <a:xfrm>
              <a:off x="436" y="1218"/>
              <a:ext cx="396" cy="229"/>
            </a:xfrm>
            <a:prstGeom prst="rect">
              <a:avLst/>
            </a:prstGeom>
            <a:noFill/>
            <a:ln w="12700">
              <a:noFill/>
              <a:miter lim="800000"/>
              <a:headEnd/>
              <a:tailEnd/>
            </a:ln>
            <a:effectLst/>
          </p:spPr>
          <p:txBody>
            <a:bodyPr wrap="none" lIns="85725" tIns="42862" rIns="85725" bIns="42862">
              <a:spAutoFit/>
            </a:bodyPr>
            <a:lstStyle/>
            <a:p>
              <a:pPr>
                <a:buNone/>
              </a:pPr>
              <a:r>
                <a:rPr lang="de-CH" sz="1800" dirty="0" smtClean="0"/>
                <a:t>IPv4</a:t>
              </a:r>
              <a:endParaRPr lang="de-CH" sz="1800" dirty="0"/>
            </a:p>
          </p:txBody>
        </p:sp>
        <p:sp>
          <p:nvSpPr>
            <p:cNvPr id="644105" name="Text Box 9"/>
            <p:cNvSpPr txBox="1">
              <a:spLocks noChangeArrowheads="1"/>
            </p:cNvSpPr>
            <p:nvPr/>
          </p:nvSpPr>
          <p:spPr bwMode="auto">
            <a:xfrm>
              <a:off x="1248" y="816"/>
              <a:ext cx="1575" cy="229"/>
            </a:xfrm>
            <a:prstGeom prst="rect">
              <a:avLst/>
            </a:prstGeom>
            <a:noFill/>
            <a:ln w="12700">
              <a:noFill/>
              <a:miter lim="800000"/>
              <a:headEnd/>
              <a:tailEnd/>
            </a:ln>
            <a:effectLst/>
          </p:spPr>
          <p:txBody>
            <a:bodyPr lIns="85725" tIns="42862" rIns="85725" bIns="42862">
              <a:spAutoFit/>
            </a:bodyPr>
            <a:lstStyle/>
            <a:p>
              <a:pPr algn="ctr">
                <a:buNone/>
              </a:pPr>
              <a:r>
                <a:rPr lang="de-CH" sz="1800" dirty="0"/>
                <a:t>Before applying ESP</a:t>
              </a:r>
            </a:p>
          </p:txBody>
        </p:sp>
      </p:grpSp>
      <p:sp>
        <p:nvSpPr>
          <p:cNvPr id="644106" name="Rectangle 10"/>
          <p:cNvSpPr>
            <a:spLocks noGrp="1" noChangeArrowheads="1"/>
          </p:cNvSpPr>
          <p:nvPr>
            <p:ph type="body" idx="1"/>
          </p:nvPr>
        </p:nvSpPr>
        <p:spPr>
          <a:xfrm>
            <a:off x="533400" y="4953000"/>
            <a:ext cx="7772400" cy="1104900"/>
          </a:xfrm>
          <a:noFill/>
          <a:ln/>
        </p:spPr>
        <p:txBody>
          <a:bodyPr/>
          <a:lstStyle/>
          <a:p>
            <a:pPr>
              <a:lnSpc>
                <a:spcPct val="90000"/>
              </a:lnSpc>
              <a:spcBef>
                <a:spcPct val="20000"/>
              </a:spcBef>
              <a:buClr>
                <a:srgbClr val="FF0000"/>
              </a:buClr>
            </a:pPr>
            <a:r>
              <a:rPr lang="de-DE"/>
              <a:t>IP protocol number for ESP:  </a:t>
            </a:r>
            <a:r>
              <a:rPr lang="de-DE">
                <a:solidFill>
                  <a:srgbClr val="FF0000"/>
                </a:solidFill>
              </a:rPr>
              <a:t>50</a:t>
            </a:r>
          </a:p>
          <a:p>
            <a:pPr>
              <a:lnSpc>
                <a:spcPct val="90000"/>
              </a:lnSpc>
              <a:spcBef>
                <a:spcPct val="20000"/>
              </a:spcBef>
              <a:buClr>
                <a:srgbClr val="FF0000"/>
              </a:buClr>
            </a:pPr>
            <a:r>
              <a:rPr lang="de-DE"/>
              <a:t>ESP authentication is optional but often used in place of AH</a:t>
            </a:r>
          </a:p>
          <a:p>
            <a:pPr>
              <a:lnSpc>
                <a:spcPct val="90000"/>
              </a:lnSpc>
              <a:spcBef>
                <a:spcPct val="20000"/>
              </a:spcBef>
              <a:buClr>
                <a:srgbClr val="FF0000"/>
              </a:buClr>
            </a:pPr>
            <a:r>
              <a:rPr lang="de-DE"/>
              <a:t>Original IP Header is encrypted and therefore hidden</a:t>
            </a:r>
          </a:p>
        </p:txBody>
      </p:sp>
      <p:grpSp>
        <p:nvGrpSpPr>
          <p:cNvPr id="3" name="Group 11"/>
          <p:cNvGrpSpPr>
            <a:grpSpLocks/>
          </p:cNvGrpSpPr>
          <p:nvPr/>
        </p:nvGrpSpPr>
        <p:grpSpPr bwMode="auto">
          <a:xfrm>
            <a:off x="544513" y="2667000"/>
            <a:ext cx="7761287" cy="2001838"/>
            <a:chOff x="439" y="1824"/>
            <a:chExt cx="4889" cy="1261"/>
          </a:xfrm>
        </p:grpSpPr>
        <p:sp>
          <p:nvSpPr>
            <p:cNvPr id="644108" name="Rectangle 12"/>
            <p:cNvSpPr>
              <a:spLocks noChangeArrowheads="1"/>
            </p:cNvSpPr>
            <p:nvPr/>
          </p:nvSpPr>
          <p:spPr bwMode="auto">
            <a:xfrm>
              <a:off x="864" y="2160"/>
              <a:ext cx="768" cy="432"/>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Outer</a:t>
              </a:r>
              <a:br>
                <a:rPr lang="de-DE" sz="1800" dirty="0"/>
              </a:br>
              <a:r>
                <a:rPr lang="de-DE" sz="1800" dirty="0"/>
                <a:t>IP Header</a:t>
              </a:r>
              <a:endParaRPr lang="de-DE" sz="1800" baseline="-25000" dirty="0"/>
            </a:p>
          </p:txBody>
        </p:sp>
        <p:sp>
          <p:nvSpPr>
            <p:cNvPr id="644109" name="Rectangle 13"/>
            <p:cNvSpPr>
              <a:spLocks noChangeArrowheads="1"/>
            </p:cNvSpPr>
            <p:nvPr/>
          </p:nvSpPr>
          <p:spPr bwMode="auto">
            <a:xfrm>
              <a:off x="1632" y="2160"/>
              <a:ext cx="576" cy="432"/>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ESP</a:t>
              </a:r>
              <a:br>
                <a:rPr lang="de-DE" sz="1800" dirty="0"/>
              </a:br>
              <a:r>
                <a:rPr lang="de-DE" sz="1800" dirty="0"/>
                <a:t>Header </a:t>
              </a:r>
            </a:p>
          </p:txBody>
        </p:sp>
        <p:sp>
          <p:nvSpPr>
            <p:cNvPr id="644110" name="Text Box 14"/>
            <p:cNvSpPr txBox="1">
              <a:spLocks noChangeArrowheads="1"/>
            </p:cNvSpPr>
            <p:nvPr/>
          </p:nvSpPr>
          <p:spPr bwMode="auto">
            <a:xfrm>
              <a:off x="439" y="2253"/>
              <a:ext cx="396" cy="229"/>
            </a:xfrm>
            <a:prstGeom prst="rect">
              <a:avLst/>
            </a:prstGeom>
            <a:noFill/>
            <a:ln w="12700">
              <a:noFill/>
              <a:miter lim="800000"/>
              <a:headEnd/>
              <a:tailEnd/>
            </a:ln>
            <a:effectLst/>
          </p:spPr>
          <p:txBody>
            <a:bodyPr wrap="none" lIns="85725" tIns="42862" rIns="85725" bIns="42862">
              <a:spAutoFit/>
            </a:bodyPr>
            <a:lstStyle/>
            <a:p>
              <a:pPr>
                <a:buNone/>
              </a:pPr>
              <a:r>
                <a:rPr lang="de-CH" sz="1800" dirty="0"/>
                <a:t>IPv4</a:t>
              </a:r>
            </a:p>
          </p:txBody>
        </p:sp>
        <p:sp>
          <p:nvSpPr>
            <p:cNvPr id="644111" name="Text Box 15"/>
            <p:cNvSpPr txBox="1">
              <a:spLocks noChangeArrowheads="1"/>
            </p:cNvSpPr>
            <p:nvPr/>
          </p:nvSpPr>
          <p:spPr bwMode="auto">
            <a:xfrm>
              <a:off x="1200" y="1824"/>
              <a:ext cx="1575" cy="227"/>
            </a:xfrm>
            <a:prstGeom prst="rect">
              <a:avLst/>
            </a:prstGeom>
            <a:noFill/>
            <a:ln w="12700">
              <a:noFill/>
              <a:miter lim="800000"/>
              <a:headEnd/>
              <a:tailEnd/>
            </a:ln>
            <a:effectLst/>
          </p:spPr>
          <p:txBody>
            <a:bodyPr lIns="85725" tIns="42862" rIns="85725" bIns="42862">
              <a:spAutoFit/>
            </a:bodyPr>
            <a:lstStyle/>
            <a:p>
              <a:pPr algn="ctr">
                <a:buNone/>
              </a:pPr>
              <a:r>
                <a:rPr lang="de-CH" sz="1800" dirty="0"/>
                <a:t>After applying ESP</a:t>
              </a:r>
            </a:p>
          </p:txBody>
        </p:sp>
        <p:sp>
          <p:nvSpPr>
            <p:cNvPr id="644112" name="Line 16"/>
            <p:cNvSpPr>
              <a:spLocks noChangeShapeType="1"/>
            </p:cNvSpPr>
            <p:nvPr/>
          </p:nvSpPr>
          <p:spPr bwMode="auto">
            <a:xfrm>
              <a:off x="2208" y="2784"/>
              <a:ext cx="2592" cy="0"/>
            </a:xfrm>
            <a:prstGeom prst="line">
              <a:avLst/>
            </a:prstGeom>
            <a:noFill/>
            <a:ln w="57150">
              <a:solidFill>
                <a:srgbClr val="FF0000"/>
              </a:solidFill>
              <a:round/>
              <a:headEnd type="triangle" w="med" len="med"/>
              <a:tailEnd type="triangle" w="med" len="med"/>
            </a:ln>
            <a:effectLst/>
          </p:spPr>
          <p:txBody>
            <a:bodyPr wrap="none" lIns="85725" tIns="42862" rIns="85725" bIns="42862" anchor="ctr"/>
            <a:lstStyle/>
            <a:p>
              <a:pPr algn="ctr"/>
              <a:endParaRPr lang="de-CH" sz="1800"/>
            </a:p>
          </p:txBody>
        </p:sp>
        <p:sp>
          <p:nvSpPr>
            <p:cNvPr id="644113" name="Text Box 17"/>
            <p:cNvSpPr txBox="1">
              <a:spLocks noChangeArrowheads="1"/>
            </p:cNvSpPr>
            <p:nvPr/>
          </p:nvSpPr>
          <p:spPr bwMode="auto">
            <a:xfrm>
              <a:off x="3128" y="2664"/>
              <a:ext cx="864" cy="229"/>
            </a:xfrm>
            <a:prstGeom prst="rect">
              <a:avLst/>
            </a:prstGeom>
            <a:solidFill>
              <a:schemeClr val="bg1"/>
            </a:solidFill>
            <a:ln w="12700">
              <a:noFill/>
              <a:miter lim="800000"/>
              <a:headEnd/>
              <a:tailEnd/>
            </a:ln>
            <a:effectLst/>
          </p:spPr>
          <p:txBody>
            <a:bodyPr lIns="85725" tIns="42862" rIns="85725" bIns="42862">
              <a:spAutoFit/>
            </a:bodyPr>
            <a:lstStyle/>
            <a:p>
              <a:pPr algn="ctr">
                <a:buNone/>
              </a:pPr>
              <a:r>
                <a:rPr lang="de-CH" sz="1800" dirty="0">
                  <a:solidFill>
                    <a:srgbClr val="FF0000"/>
                  </a:solidFill>
                </a:rPr>
                <a:t>encrypted</a:t>
              </a:r>
            </a:p>
          </p:txBody>
        </p:sp>
        <p:sp>
          <p:nvSpPr>
            <p:cNvPr id="644114" name="Line 18"/>
            <p:cNvSpPr>
              <a:spLocks noChangeShapeType="1"/>
            </p:cNvSpPr>
            <p:nvPr/>
          </p:nvSpPr>
          <p:spPr bwMode="auto">
            <a:xfrm>
              <a:off x="1632" y="2976"/>
              <a:ext cx="3168" cy="0"/>
            </a:xfrm>
            <a:prstGeom prst="line">
              <a:avLst/>
            </a:prstGeom>
            <a:noFill/>
            <a:ln w="57150">
              <a:solidFill>
                <a:srgbClr val="FF0000"/>
              </a:solidFill>
              <a:round/>
              <a:headEnd type="triangle" w="med" len="med"/>
              <a:tailEnd type="triangle" w="med" len="med"/>
            </a:ln>
            <a:effectLst/>
          </p:spPr>
          <p:txBody>
            <a:bodyPr wrap="none" lIns="85725" tIns="42862" rIns="85725" bIns="42862" anchor="ctr"/>
            <a:lstStyle/>
            <a:p>
              <a:pPr algn="ctr"/>
              <a:endParaRPr lang="de-CH" sz="1800"/>
            </a:p>
          </p:txBody>
        </p:sp>
        <p:sp>
          <p:nvSpPr>
            <p:cNvPr id="644115" name="Text Box 19"/>
            <p:cNvSpPr txBox="1">
              <a:spLocks noChangeArrowheads="1"/>
            </p:cNvSpPr>
            <p:nvPr/>
          </p:nvSpPr>
          <p:spPr bwMode="auto">
            <a:xfrm>
              <a:off x="2888" y="2856"/>
              <a:ext cx="1104" cy="229"/>
            </a:xfrm>
            <a:prstGeom prst="rect">
              <a:avLst/>
            </a:prstGeom>
            <a:solidFill>
              <a:schemeClr val="bg1"/>
            </a:solidFill>
            <a:ln w="12700">
              <a:noFill/>
              <a:miter lim="800000"/>
              <a:headEnd/>
              <a:tailEnd/>
            </a:ln>
            <a:effectLst/>
          </p:spPr>
          <p:txBody>
            <a:bodyPr lIns="85725" tIns="42862" rIns="85725" bIns="42862">
              <a:spAutoFit/>
            </a:bodyPr>
            <a:lstStyle/>
            <a:p>
              <a:pPr algn="ctr">
                <a:buNone/>
              </a:pPr>
              <a:r>
                <a:rPr lang="de-CH" sz="1800" dirty="0">
                  <a:solidFill>
                    <a:srgbClr val="FF0000"/>
                  </a:solidFill>
                </a:rPr>
                <a:t>authenticated</a:t>
              </a:r>
            </a:p>
          </p:txBody>
        </p:sp>
        <p:sp>
          <p:nvSpPr>
            <p:cNvPr id="644116" name="Rectangle 20" descr="5%"/>
            <p:cNvSpPr>
              <a:spLocks noChangeArrowheads="1"/>
            </p:cNvSpPr>
            <p:nvPr/>
          </p:nvSpPr>
          <p:spPr bwMode="auto">
            <a:xfrm>
              <a:off x="2208" y="2160"/>
              <a:ext cx="768" cy="432"/>
            </a:xfrm>
            <a:prstGeom prst="rect">
              <a:avLst/>
            </a:prstGeom>
            <a:pattFill prst="pct5">
              <a:fgClr>
                <a:schemeClr val="tx1"/>
              </a:fgClr>
              <a:bgClr>
                <a:srgbClr val="CCCCFF"/>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smtClean="0"/>
                <a:t>Original</a:t>
              </a:r>
              <a:br>
                <a:rPr lang="de-DE" sz="1800" dirty="0" smtClean="0"/>
              </a:br>
              <a:r>
                <a:rPr lang="de-DE" sz="1800" dirty="0" smtClean="0"/>
                <a:t>IP Header</a:t>
              </a:r>
              <a:endParaRPr lang="de-DE" sz="1800" baseline="-25000" dirty="0"/>
            </a:p>
          </p:txBody>
        </p:sp>
        <p:sp>
          <p:nvSpPr>
            <p:cNvPr id="644117" name="Rectangle 21" descr="5%"/>
            <p:cNvSpPr>
              <a:spLocks noChangeArrowheads="1"/>
            </p:cNvSpPr>
            <p:nvPr/>
          </p:nvSpPr>
          <p:spPr bwMode="auto">
            <a:xfrm>
              <a:off x="2976" y="2160"/>
              <a:ext cx="576" cy="432"/>
            </a:xfrm>
            <a:prstGeom prst="rect">
              <a:avLst/>
            </a:prstGeom>
            <a:pattFill prst="pct5">
              <a:fgClr>
                <a:schemeClr val="tx1"/>
              </a:fgClr>
              <a:bgClr>
                <a:srgbClr val="FFCC66"/>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TCP</a:t>
              </a:r>
              <a:br>
                <a:rPr lang="de-DE" sz="1800" dirty="0"/>
              </a:br>
              <a:r>
                <a:rPr lang="de-DE" sz="1800" dirty="0"/>
                <a:t>Header </a:t>
              </a:r>
            </a:p>
          </p:txBody>
        </p:sp>
        <p:sp>
          <p:nvSpPr>
            <p:cNvPr id="644118" name="Rectangle 22" descr="5%"/>
            <p:cNvSpPr>
              <a:spLocks noChangeArrowheads="1"/>
            </p:cNvSpPr>
            <p:nvPr/>
          </p:nvSpPr>
          <p:spPr bwMode="auto">
            <a:xfrm>
              <a:off x="3552" y="2160"/>
              <a:ext cx="720" cy="432"/>
            </a:xfrm>
            <a:prstGeom prst="rect">
              <a:avLst/>
            </a:prstGeom>
            <a:pattFill prst="pct5">
              <a:fgClr>
                <a:schemeClr val="tx1"/>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Data</a:t>
              </a:r>
              <a:endParaRPr lang="de-DE" sz="1800" baseline="-25000" dirty="0"/>
            </a:p>
          </p:txBody>
        </p:sp>
        <p:sp>
          <p:nvSpPr>
            <p:cNvPr id="644119" name="Rectangle 23" descr="5%"/>
            <p:cNvSpPr>
              <a:spLocks noChangeArrowheads="1"/>
            </p:cNvSpPr>
            <p:nvPr/>
          </p:nvSpPr>
          <p:spPr bwMode="auto">
            <a:xfrm>
              <a:off x="4272" y="2160"/>
              <a:ext cx="528" cy="432"/>
            </a:xfrm>
            <a:prstGeom prst="rect">
              <a:avLst/>
            </a:prstGeom>
            <a:pattFill prst="pct5">
              <a:fgClr>
                <a:schemeClr val="tx1"/>
              </a:fgClr>
              <a:bgClr>
                <a:srgbClr val="A3FBB8"/>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ESP</a:t>
              </a:r>
              <a:br>
                <a:rPr lang="de-DE" sz="1800" dirty="0"/>
              </a:br>
              <a:r>
                <a:rPr lang="de-DE" sz="1800" dirty="0"/>
                <a:t>Trailer</a:t>
              </a:r>
            </a:p>
          </p:txBody>
        </p:sp>
        <p:sp>
          <p:nvSpPr>
            <p:cNvPr id="644120" name="Rectangle 24"/>
            <p:cNvSpPr>
              <a:spLocks noChangeArrowheads="1"/>
            </p:cNvSpPr>
            <p:nvPr/>
          </p:nvSpPr>
          <p:spPr bwMode="auto">
            <a:xfrm>
              <a:off x="4800" y="2160"/>
              <a:ext cx="528" cy="432"/>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ESP</a:t>
              </a:r>
              <a:br>
                <a:rPr lang="de-DE" sz="1800" dirty="0"/>
              </a:br>
              <a:r>
                <a:rPr lang="de-DE" sz="1800" dirty="0"/>
                <a:t>Auth</a:t>
              </a:r>
            </a:p>
          </p:txBody>
        </p:sp>
      </p:grpSp>
      <p:sp>
        <p:nvSpPr>
          <p:cNvPr id="644121" name="Text Box 25"/>
          <p:cNvSpPr txBox="1">
            <a:spLocks noChangeArrowheads="1"/>
          </p:cNvSpPr>
          <p:nvPr/>
        </p:nvSpPr>
        <p:spPr bwMode="auto">
          <a:xfrm>
            <a:off x="5029200" y="1747838"/>
            <a:ext cx="2796728" cy="640559"/>
          </a:xfrm>
          <a:prstGeom prst="rect">
            <a:avLst/>
          </a:prstGeom>
          <a:noFill/>
          <a:ln w="12700">
            <a:noFill/>
            <a:miter lim="800000"/>
            <a:headEnd/>
            <a:tailEnd/>
          </a:ln>
          <a:effectLst/>
        </p:spPr>
        <p:txBody>
          <a:bodyPr wrap="none" lIns="85725" tIns="42862" rIns="85725" bIns="42862">
            <a:spAutoFit/>
          </a:bodyPr>
          <a:lstStyle/>
          <a:p>
            <a:pPr>
              <a:buNone/>
            </a:pPr>
            <a:r>
              <a:rPr lang="de-CH" sz="1800" dirty="0">
                <a:solidFill>
                  <a:srgbClr val="003399"/>
                </a:solidFill>
              </a:rPr>
              <a:t>Encapsulating Security</a:t>
            </a:r>
            <a:br>
              <a:rPr lang="de-CH" sz="1800" dirty="0">
                <a:solidFill>
                  <a:srgbClr val="003399"/>
                </a:solidFill>
              </a:rPr>
            </a:br>
            <a:r>
              <a:rPr lang="de-CH" sz="1800" dirty="0">
                <a:solidFill>
                  <a:srgbClr val="003399"/>
                </a:solidFill>
              </a:rPr>
              <a:t>Payload (ESP):  RFC 4303</a:t>
            </a:r>
          </a:p>
        </p:txBody>
      </p:sp>
      <p:sp>
        <p:nvSpPr>
          <p:cNvPr id="644122" name="Rectangle 26"/>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4121"/>
                                        </p:tgtEl>
                                        <p:attrNameLst>
                                          <p:attrName>style.visibility</p:attrName>
                                        </p:attrNameLst>
                                      </p:cBhvr>
                                      <p:to>
                                        <p:strVal val="visible"/>
                                      </p:to>
                                    </p:set>
                                    <p:animEffect transition="in" filter="wipe(left)">
                                      <p:cBhvr>
                                        <p:cTn id="12" dur="500"/>
                                        <p:tgtEl>
                                          <p:spTgt spid="6441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44106"/>
                                        </p:tgtEl>
                                        <p:attrNameLst>
                                          <p:attrName>style.visibility</p:attrName>
                                        </p:attrNameLst>
                                      </p:cBhvr>
                                      <p:to>
                                        <p:strVal val="visible"/>
                                      </p:to>
                                    </p:set>
                                    <p:animEffect transition="in" filter="wipe(left)">
                                      <p:cBhvr>
                                        <p:cTn id="20" dur="500"/>
                                        <p:tgtEl>
                                          <p:spTgt spid="644106"/>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644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106" grpId="0" autoUpdateAnimBg="0"/>
      <p:bldP spid="644121" grpId="0" autoUpdateAnimBg="0"/>
      <p:bldP spid="6441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lstStyle/>
          <a:p>
            <a:r>
              <a:rPr lang="de-DE" dirty="0"/>
              <a:t>ESP Header </a:t>
            </a:r>
            <a:r>
              <a:rPr lang="de-DE" dirty="0" smtClean="0"/>
              <a:t>(Header </a:t>
            </a:r>
            <a:r>
              <a:rPr lang="de-DE" dirty="0"/>
              <a:t>/ Payload / Trailer)</a:t>
            </a:r>
          </a:p>
        </p:txBody>
      </p:sp>
      <p:grpSp>
        <p:nvGrpSpPr>
          <p:cNvPr id="2" name="Group 3"/>
          <p:cNvGrpSpPr>
            <a:grpSpLocks/>
          </p:cNvGrpSpPr>
          <p:nvPr/>
        </p:nvGrpSpPr>
        <p:grpSpPr bwMode="auto">
          <a:xfrm>
            <a:off x="533400" y="1066800"/>
            <a:ext cx="7775575" cy="4800600"/>
            <a:chOff x="336" y="720"/>
            <a:chExt cx="4898" cy="3024"/>
          </a:xfrm>
        </p:grpSpPr>
        <p:sp>
          <p:nvSpPr>
            <p:cNvPr id="693252" name="Text Box 4"/>
            <p:cNvSpPr txBox="1">
              <a:spLocks noChangeArrowheads="1"/>
            </p:cNvSpPr>
            <p:nvPr/>
          </p:nvSpPr>
          <p:spPr bwMode="auto">
            <a:xfrm>
              <a:off x="4370" y="2016"/>
              <a:ext cx="864" cy="229"/>
            </a:xfrm>
            <a:prstGeom prst="rect">
              <a:avLst/>
            </a:prstGeom>
            <a:solidFill>
              <a:schemeClr val="bg1"/>
            </a:solidFill>
            <a:ln w="12700">
              <a:noFill/>
              <a:miter lim="800000"/>
              <a:headEnd/>
              <a:tailEnd/>
            </a:ln>
            <a:effectLst/>
          </p:spPr>
          <p:txBody>
            <a:bodyPr lIns="85725" tIns="42862" rIns="85725" bIns="42862">
              <a:spAutoFit/>
            </a:bodyPr>
            <a:lstStyle/>
            <a:p>
              <a:pPr>
                <a:buNone/>
              </a:pPr>
              <a:r>
                <a:rPr lang="de-CH" sz="1800" dirty="0">
                  <a:solidFill>
                    <a:srgbClr val="FF0000"/>
                  </a:solidFill>
                </a:rPr>
                <a:t>encrypted</a:t>
              </a:r>
            </a:p>
          </p:txBody>
        </p:sp>
        <p:sp>
          <p:nvSpPr>
            <p:cNvPr id="693253" name="Text Box 5"/>
            <p:cNvSpPr txBox="1">
              <a:spLocks noChangeArrowheads="1"/>
            </p:cNvSpPr>
            <p:nvPr/>
          </p:nvSpPr>
          <p:spPr bwMode="auto">
            <a:xfrm>
              <a:off x="4082" y="1296"/>
              <a:ext cx="1104" cy="229"/>
            </a:xfrm>
            <a:prstGeom prst="rect">
              <a:avLst/>
            </a:prstGeom>
            <a:solidFill>
              <a:schemeClr val="bg1"/>
            </a:solidFill>
            <a:ln w="12700">
              <a:noFill/>
              <a:miter lim="800000"/>
              <a:headEnd/>
              <a:tailEnd/>
            </a:ln>
            <a:effectLst/>
          </p:spPr>
          <p:txBody>
            <a:bodyPr lIns="85725" tIns="42862" rIns="85725" bIns="42862">
              <a:spAutoFit/>
            </a:bodyPr>
            <a:lstStyle/>
            <a:p>
              <a:pPr>
                <a:buNone/>
              </a:pPr>
              <a:r>
                <a:rPr lang="de-CH" sz="1800" dirty="0">
                  <a:solidFill>
                    <a:srgbClr val="FF0000"/>
                  </a:solidFill>
                </a:rPr>
                <a:t>authenticated</a:t>
              </a:r>
            </a:p>
          </p:txBody>
        </p:sp>
        <p:sp>
          <p:nvSpPr>
            <p:cNvPr id="693254" name="Rectangle 6"/>
            <p:cNvSpPr>
              <a:spLocks noChangeArrowheads="1"/>
            </p:cNvSpPr>
            <p:nvPr/>
          </p:nvSpPr>
          <p:spPr bwMode="auto">
            <a:xfrm>
              <a:off x="434" y="1056"/>
              <a:ext cx="3456" cy="268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tIns="108000" bIns="108000" anchor="ctr"/>
            <a:lstStyle/>
            <a:p>
              <a:endParaRPr lang="de-CH" sz="1800"/>
            </a:p>
          </p:txBody>
        </p:sp>
        <p:sp>
          <p:nvSpPr>
            <p:cNvPr id="693255" name="Rectangle 7" descr="5%"/>
            <p:cNvSpPr>
              <a:spLocks noChangeArrowheads="1"/>
            </p:cNvSpPr>
            <p:nvPr/>
          </p:nvSpPr>
          <p:spPr bwMode="auto">
            <a:xfrm>
              <a:off x="434" y="2736"/>
              <a:ext cx="1728" cy="336"/>
            </a:xfrm>
            <a:prstGeom prst="rect">
              <a:avLst/>
            </a:prstGeom>
            <a:pattFill prst="pct5">
              <a:fgClr>
                <a:schemeClr val="tx1"/>
              </a:fgClr>
              <a:bgClr>
                <a:srgbClr val="A3FBB8"/>
              </a:bgClr>
            </a:pattFill>
            <a:ln w="12700">
              <a:noFill/>
              <a:miter lim="800000"/>
              <a:headEnd/>
              <a:tailEnd/>
            </a:ln>
            <a:effectLst/>
          </p:spPr>
          <p:txBody>
            <a:bodyPr wrap="none" lIns="85725" tIns="42862" rIns="85725" bIns="42862" anchor="ctr"/>
            <a:lstStyle/>
            <a:p>
              <a:endParaRPr lang="en-GB" sz="1800"/>
            </a:p>
          </p:txBody>
        </p:sp>
        <p:sp>
          <p:nvSpPr>
            <p:cNvPr id="693256" name="Rectangle 8" descr="5%"/>
            <p:cNvSpPr>
              <a:spLocks noChangeArrowheads="1"/>
            </p:cNvSpPr>
            <p:nvPr/>
          </p:nvSpPr>
          <p:spPr bwMode="auto">
            <a:xfrm>
              <a:off x="434" y="2400"/>
              <a:ext cx="864" cy="336"/>
            </a:xfrm>
            <a:prstGeom prst="rect">
              <a:avLst/>
            </a:prstGeom>
            <a:pattFill prst="pct5">
              <a:fgClr>
                <a:schemeClr val="tx1"/>
              </a:fgClr>
              <a:bgClr>
                <a:srgbClr val="FFFF9D"/>
              </a:bgClr>
            </a:pattFill>
            <a:ln w="12700">
              <a:noFill/>
              <a:miter lim="800000"/>
              <a:headEnd/>
              <a:tailEnd/>
            </a:ln>
            <a:effectLst/>
          </p:spPr>
          <p:txBody>
            <a:bodyPr wrap="none" lIns="85725" tIns="42862" rIns="85725" bIns="42862" anchor="ctr"/>
            <a:lstStyle/>
            <a:p>
              <a:endParaRPr lang="en-GB" sz="1800" baseline="-25000"/>
            </a:p>
          </p:txBody>
        </p:sp>
        <p:sp>
          <p:nvSpPr>
            <p:cNvPr id="693257" name="Text Box 9"/>
            <p:cNvSpPr txBox="1">
              <a:spLocks noChangeArrowheads="1"/>
            </p:cNvSpPr>
            <p:nvPr/>
          </p:nvSpPr>
          <p:spPr bwMode="auto">
            <a:xfrm>
              <a:off x="434" y="2016"/>
              <a:ext cx="1575" cy="227"/>
            </a:xfrm>
            <a:prstGeom prst="rect">
              <a:avLst/>
            </a:prstGeom>
            <a:noFill/>
            <a:ln w="12700">
              <a:noFill/>
              <a:miter lim="800000"/>
              <a:headEnd/>
              <a:tailEnd/>
            </a:ln>
            <a:effectLst/>
          </p:spPr>
          <p:txBody>
            <a:bodyPr lIns="85725" tIns="42862" rIns="85725" bIns="42862">
              <a:spAutoFit/>
            </a:bodyPr>
            <a:lstStyle/>
            <a:p>
              <a:r>
                <a:rPr lang="de-CH" sz="1800"/>
                <a:t>After applying ESP</a:t>
              </a:r>
            </a:p>
          </p:txBody>
        </p:sp>
        <p:sp>
          <p:nvSpPr>
            <p:cNvPr id="693258" name="Line 10"/>
            <p:cNvSpPr>
              <a:spLocks noChangeShapeType="1"/>
            </p:cNvSpPr>
            <p:nvPr/>
          </p:nvSpPr>
          <p:spPr bwMode="auto">
            <a:xfrm flipV="1">
              <a:off x="4370" y="1728"/>
              <a:ext cx="0" cy="1344"/>
            </a:xfrm>
            <a:prstGeom prst="line">
              <a:avLst/>
            </a:prstGeom>
            <a:noFill/>
            <a:ln w="57150">
              <a:solidFill>
                <a:srgbClr val="FF0000"/>
              </a:solidFill>
              <a:round/>
              <a:headEnd type="triangle" w="med" len="med"/>
              <a:tailEnd type="triangle" w="med" len="med"/>
            </a:ln>
            <a:effectLst/>
          </p:spPr>
          <p:txBody>
            <a:bodyPr wrap="none" lIns="85725" tIns="42862" rIns="85725" bIns="42862" anchor="ctr"/>
            <a:lstStyle/>
            <a:p>
              <a:endParaRPr lang="de-CH" sz="1800"/>
            </a:p>
          </p:txBody>
        </p:sp>
        <p:sp>
          <p:nvSpPr>
            <p:cNvPr id="693259" name="Line 11"/>
            <p:cNvSpPr>
              <a:spLocks noChangeShapeType="1"/>
            </p:cNvSpPr>
            <p:nvPr/>
          </p:nvSpPr>
          <p:spPr bwMode="auto">
            <a:xfrm flipV="1">
              <a:off x="4082" y="1056"/>
              <a:ext cx="0" cy="2016"/>
            </a:xfrm>
            <a:prstGeom prst="line">
              <a:avLst/>
            </a:prstGeom>
            <a:noFill/>
            <a:ln w="57150">
              <a:solidFill>
                <a:srgbClr val="FF0000"/>
              </a:solidFill>
              <a:round/>
              <a:headEnd type="triangle" w="med" len="med"/>
              <a:tailEnd type="triangle" w="med" len="med"/>
            </a:ln>
            <a:effectLst/>
          </p:spPr>
          <p:txBody>
            <a:bodyPr wrap="none" lIns="85725" tIns="42862" rIns="85725" bIns="42862" anchor="ctr"/>
            <a:lstStyle/>
            <a:p>
              <a:endParaRPr lang="de-CH" sz="1800"/>
            </a:p>
          </p:txBody>
        </p:sp>
        <p:sp>
          <p:nvSpPr>
            <p:cNvPr id="693260" name="Rectangle 12"/>
            <p:cNvSpPr>
              <a:spLocks noChangeArrowheads="1"/>
            </p:cNvSpPr>
            <p:nvPr/>
          </p:nvSpPr>
          <p:spPr bwMode="auto">
            <a:xfrm>
              <a:off x="434" y="1056"/>
              <a:ext cx="3456" cy="336"/>
            </a:xfrm>
            <a:prstGeom prst="rect">
              <a:avLst/>
            </a:prstGeom>
            <a:solidFill>
              <a:srgbClr val="A3FBB8"/>
            </a:solidFill>
            <a:ln w="12700">
              <a:solidFill>
                <a:schemeClr val="tx1"/>
              </a:solidFill>
              <a:miter lim="800000"/>
              <a:headEnd/>
              <a:tailEnd/>
            </a:ln>
            <a:effectLst/>
          </p:spPr>
          <p:txBody>
            <a:bodyPr wrap="none" lIns="85725" tIns="42862" rIns="85725" bIns="42862" anchor="ctr"/>
            <a:lstStyle/>
            <a:p>
              <a:pPr>
                <a:buNone/>
              </a:pPr>
              <a:r>
                <a:rPr lang="de-DE" sz="1800" dirty="0"/>
                <a:t>Security Parameters Index (SPI)</a:t>
              </a:r>
            </a:p>
          </p:txBody>
        </p:sp>
        <p:sp>
          <p:nvSpPr>
            <p:cNvPr id="693261" name="Rectangle 13"/>
            <p:cNvSpPr>
              <a:spLocks noChangeArrowheads="1"/>
            </p:cNvSpPr>
            <p:nvPr/>
          </p:nvSpPr>
          <p:spPr bwMode="auto">
            <a:xfrm>
              <a:off x="434" y="1392"/>
              <a:ext cx="3456" cy="336"/>
            </a:xfrm>
            <a:prstGeom prst="rect">
              <a:avLst/>
            </a:prstGeom>
            <a:solidFill>
              <a:srgbClr val="A3FBB8"/>
            </a:solidFill>
            <a:ln w="12700">
              <a:solidFill>
                <a:schemeClr val="tx1"/>
              </a:solidFill>
              <a:miter lim="800000"/>
              <a:headEnd/>
              <a:tailEnd/>
            </a:ln>
            <a:effectLst/>
          </p:spPr>
          <p:txBody>
            <a:bodyPr wrap="none" lIns="85725" tIns="42862" rIns="85725" bIns="42862" anchor="ctr"/>
            <a:lstStyle/>
            <a:p>
              <a:pPr>
                <a:buNone/>
              </a:pPr>
              <a:r>
                <a:rPr lang="de-DE" sz="1800" dirty="0"/>
                <a:t>Anti-Replay Sequence Number</a:t>
              </a:r>
              <a:endParaRPr lang="de-DE" sz="1800" baseline="-25000" dirty="0"/>
            </a:p>
          </p:txBody>
        </p:sp>
        <p:sp>
          <p:nvSpPr>
            <p:cNvPr id="693262" name="Rectangle 14" descr="5%"/>
            <p:cNvSpPr>
              <a:spLocks noChangeArrowheads="1"/>
            </p:cNvSpPr>
            <p:nvPr/>
          </p:nvSpPr>
          <p:spPr bwMode="auto">
            <a:xfrm>
              <a:off x="434" y="1728"/>
              <a:ext cx="3456" cy="672"/>
            </a:xfrm>
            <a:prstGeom prst="rect">
              <a:avLst/>
            </a:prstGeom>
            <a:pattFill prst="pct5">
              <a:fgClr>
                <a:schemeClr val="tx1"/>
              </a:fgClr>
              <a:bgClr>
                <a:srgbClr val="FFFF9D"/>
              </a:bgClr>
            </a:pattFill>
            <a:ln w="12700">
              <a:noFill/>
              <a:miter lim="800000"/>
              <a:headEnd/>
              <a:tailEnd/>
            </a:ln>
            <a:effectLst/>
          </p:spPr>
          <p:txBody>
            <a:bodyPr wrap="none" lIns="85725" tIns="42862" rIns="85725" bIns="42862" anchor="ctr"/>
            <a:lstStyle/>
            <a:p>
              <a:pPr>
                <a:buNone/>
              </a:pPr>
              <a:r>
                <a:rPr lang="de-DE" sz="1800" dirty="0"/>
                <a:t>Payload Data (variable, including IV)</a:t>
              </a:r>
              <a:endParaRPr lang="de-DE" sz="1800" baseline="-25000" dirty="0"/>
            </a:p>
          </p:txBody>
        </p:sp>
        <p:sp>
          <p:nvSpPr>
            <p:cNvPr id="693263" name="Line 15"/>
            <p:cNvSpPr>
              <a:spLocks noChangeShapeType="1"/>
            </p:cNvSpPr>
            <p:nvPr/>
          </p:nvSpPr>
          <p:spPr bwMode="auto">
            <a:xfrm>
              <a:off x="434" y="1728"/>
              <a:ext cx="3456" cy="0"/>
            </a:xfrm>
            <a:prstGeom prst="line">
              <a:avLst/>
            </a:prstGeom>
            <a:noFill/>
            <a:ln w="12700">
              <a:solidFill>
                <a:schemeClr val="tx1"/>
              </a:solidFill>
              <a:round/>
              <a:headEnd/>
              <a:tailEnd/>
            </a:ln>
            <a:effectLst/>
          </p:spPr>
          <p:txBody>
            <a:bodyPr tIns="108000" bIns="108000"/>
            <a:lstStyle/>
            <a:p>
              <a:endParaRPr lang="de-CH" sz="1800"/>
            </a:p>
          </p:txBody>
        </p:sp>
        <p:sp>
          <p:nvSpPr>
            <p:cNvPr id="693264" name="Line 16"/>
            <p:cNvSpPr>
              <a:spLocks noChangeShapeType="1"/>
            </p:cNvSpPr>
            <p:nvPr/>
          </p:nvSpPr>
          <p:spPr bwMode="auto">
            <a:xfrm>
              <a:off x="434" y="1728"/>
              <a:ext cx="0" cy="1344"/>
            </a:xfrm>
            <a:prstGeom prst="line">
              <a:avLst/>
            </a:prstGeom>
            <a:noFill/>
            <a:ln w="12700">
              <a:solidFill>
                <a:schemeClr val="tx1"/>
              </a:solidFill>
              <a:round/>
              <a:headEnd/>
              <a:tailEnd/>
            </a:ln>
            <a:effectLst/>
          </p:spPr>
          <p:txBody>
            <a:bodyPr tIns="108000" bIns="108000"/>
            <a:lstStyle/>
            <a:p>
              <a:endParaRPr lang="de-CH" sz="1800"/>
            </a:p>
          </p:txBody>
        </p:sp>
        <p:sp>
          <p:nvSpPr>
            <p:cNvPr id="693265" name="Line 17"/>
            <p:cNvSpPr>
              <a:spLocks noChangeShapeType="1"/>
            </p:cNvSpPr>
            <p:nvPr/>
          </p:nvSpPr>
          <p:spPr bwMode="auto">
            <a:xfrm>
              <a:off x="434" y="2736"/>
              <a:ext cx="864" cy="0"/>
            </a:xfrm>
            <a:prstGeom prst="line">
              <a:avLst/>
            </a:prstGeom>
            <a:noFill/>
            <a:ln w="12700">
              <a:solidFill>
                <a:schemeClr val="tx1"/>
              </a:solidFill>
              <a:round/>
              <a:headEnd/>
              <a:tailEnd/>
            </a:ln>
            <a:effectLst/>
          </p:spPr>
          <p:txBody>
            <a:bodyPr tIns="108000" bIns="108000"/>
            <a:lstStyle/>
            <a:p>
              <a:endParaRPr lang="de-CH" sz="1800"/>
            </a:p>
          </p:txBody>
        </p:sp>
        <p:sp>
          <p:nvSpPr>
            <p:cNvPr id="693266" name="Line 18"/>
            <p:cNvSpPr>
              <a:spLocks noChangeShapeType="1"/>
            </p:cNvSpPr>
            <p:nvPr/>
          </p:nvSpPr>
          <p:spPr bwMode="auto">
            <a:xfrm>
              <a:off x="3890" y="1728"/>
              <a:ext cx="0" cy="672"/>
            </a:xfrm>
            <a:prstGeom prst="line">
              <a:avLst/>
            </a:prstGeom>
            <a:noFill/>
            <a:ln w="12700">
              <a:solidFill>
                <a:schemeClr val="tx1"/>
              </a:solidFill>
              <a:round/>
              <a:headEnd/>
              <a:tailEnd/>
            </a:ln>
            <a:effectLst/>
          </p:spPr>
          <p:txBody>
            <a:bodyPr tIns="108000" bIns="108000"/>
            <a:lstStyle/>
            <a:p>
              <a:endParaRPr lang="de-CH" sz="1800"/>
            </a:p>
          </p:txBody>
        </p:sp>
        <p:sp>
          <p:nvSpPr>
            <p:cNvPr id="693267" name="Line 19"/>
            <p:cNvSpPr>
              <a:spLocks noChangeShapeType="1"/>
            </p:cNvSpPr>
            <p:nvPr/>
          </p:nvSpPr>
          <p:spPr bwMode="auto">
            <a:xfrm>
              <a:off x="3890" y="2400"/>
              <a:ext cx="0" cy="336"/>
            </a:xfrm>
            <a:prstGeom prst="line">
              <a:avLst/>
            </a:prstGeom>
            <a:noFill/>
            <a:ln w="12700">
              <a:solidFill>
                <a:schemeClr val="tx1"/>
              </a:solidFill>
              <a:round/>
              <a:headEnd/>
              <a:tailEnd/>
            </a:ln>
            <a:effectLst/>
          </p:spPr>
          <p:txBody>
            <a:bodyPr tIns="108000" bIns="108000"/>
            <a:lstStyle/>
            <a:p>
              <a:endParaRPr lang="de-CH" sz="1800"/>
            </a:p>
          </p:txBody>
        </p:sp>
        <p:sp>
          <p:nvSpPr>
            <p:cNvPr id="693268" name="Rectangle 20" descr="5%"/>
            <p:cNvSpPr>
              <a:spLocks noChangeArrowheads="1"/>
            </p:cNvSpPr>
            <p:nvPr/>
          </p:nvSpPr>
          <p:spPr bwMode="auto">
            <a:xfrm>
              <a:off x="1298" y="2400"/>
              <a:ext cx="2592" cy="336"/>
            </a:xfrm>
            <a:prstGeom prst="rect">
              <a:avLst/>
            </a:prstGeom>
            <a:pattFill prst="pct5">
              <a:fgClr>
                <a:schemeClr val="tx1"/>
              </a:fgClr>
              <a:bgClr>
                <a:srgbClr val="A3FBB8"/>
              </a:bgClr>
            </a:pattFill>
            <a:ln w="12700">
              <a:noFill/>
              <a:miter lim="800000"/>
              <a:headEnd/>
              <a:tailEnd/>
            </a:ln>
            <a:effectLst/>
          </p:spPr>
          <p:txBody>
            <a:bodyPr wrap="none" lIns="85725" tIns="42862" rIns="85725" bIns="42862" anchor="ctr"/>
            <a:lstStyle/>
            <a:p>
              <a:pPr algn="l">
                <a:buNone/>
              </a:pPr>
              <a:r>
                <a:rPr lang="de-DE" sz="1800" dirty="0" smtClean="0"/>
                <a:t>   Padding (0-255 bytes)</a:t>
              </a:r>
              <a:endParaRPr lang="de-DE" sz="1800" dirty="0"/>
            </a:p>
          </p:txBody>
        </p:sp>
        <p:sp>
          <p:nvSpPr>
            <p:cNvPr id="693269" name="Rectangle 21"/>
            <p:cNvSpPr>
              <a:spLocks noChangeArrowheads="1"/>
            </p:cNvSpPr>
            <p:nvPr/>
          </p:nvSpPr>
          <p:spPr bwMode="auto">
            <a:xfrm>
              <a:off x="434" y="3072"/>
              <a:ext cx="3456" cy="672"/>
            </a:xfrm>
            <a:prstGeom prst="rect">
              <a:avLst/>
            </a:prstGeom>
            <a:solidFill>
              <a:schemeClr val="accent1"/>
            </a:solidFill>
            <a:ln w="12700">
              <a:solidFill>
                <a:schemeClr val="tx1"/>
              </a:solidFill>
              <a:miter lim="800000"/>
              <a:headEnd/>
              <a:tailEnd/>
            </a:ln>
            <a:effectLst/>
          </p:spPr>
          <p:txBody>
            <a:bodyPr wrap="none" lIns="85725" tIns="42862" rIns="85725" bIns="42862" anchor="ctr"/>
            <a:lstStyle/>
            <a:p>
              <a:pPr>
                <a:buNone/>
              </a:pPr>
              <a:r>
                <a:rPr lang="de-DE" sz="1800" dirty="0"/>
                <a:t>Authentication Data (variable)</a:t>
              </a:r>
            </a:p>
          </p:txBody>
        </p:sp>
        <p:sp>
          <p:nvSpPr>
            <p:cNvPr id="693270" name="Line 22"/>
            <p:cNvSpPr>
              <a:spLocks noChangeShapeType="1"/>
            </p:cNvSpPr>
            <p:nvPr/>
          </p:nvSpPr>
          <p:spPr bwMode="auto">
            <a:xfrm>
              <a:off x="434" y="960"/>
              <a:ext cx="0" cy="96"/>
            </a:xfrm>
            <a:prstGeom prst="line">
              <a:avLst/>
            </a:prstGeom>
            <a:noFill/>
            <a:ln w="12700">
              <a:solidFill>
                <a:schemeClr val="tx1"/>
              </a:solidFill>
              <a:round/>
              <a:headEnd/>
              <a:tailEnd/>
            </a:ln>
            <a:effectLst/>
          </p:spPr>
          <p:txBody>
            <a:bodyPr tIns="108000" bIns="108000"/>
            <a:lstStyle/>
            <a:p>
              <a:endParaRPr lang="de-CH" sz="1800"/>
            </a:p>
          </p:txBody>
        </p:sp>
        <p:sp>
          <p:nvSpPr>
            <p:cNvPr id="693271" name="Line 23"/>
            <p:cNvSpPr>
              <a:spLocks noChangeShapeType="1"/>
            </p:cNvSpPr>
            <p:nvPr/>
          </p:nvSpPr>
          <p:spPr bwMode="auto">
            <a:xfrm>
              <a:off x="1298" y="960"/>
              <a:ext cx="0" cy="96"/>
            </a:xfrm>
            <a:prstGeom prst="line">
              <a:avLst/>
            </a:prstGeom>
            <a:noFill/>
            <a:ln w="12700">
              <a:solidFill>
                <a:schemeClr val="tx1"/>
              </a:solidFill>
              <a:round/>
              <a:headEnd/>
              <a:tailEnd/>
            </a:ln>
            <a:effectLst/>
          </p:spPr>
          <p:txBody>
            <a:bodyPr tIns="108000" bIns="108000"/>
            <a:lstStyle/>
            <a:p>
              <a:endParaRPr lang="de-CH" sz="1800"/>
            </a:p>
          </p:txBody>
        </p:sp>
        <p:sp>
          <p:nvSpPr>
            <p:cNvPr id="693272" name="Line 24"/>
            <p:cNvSpPr>
              <a:spLocks noChangeShapeType="1"/>
            </p:cNvSpPr>
            <p:nvPr/>
          </p:nvSpPr>
          <p:spPr bwMode="auto">
            <a:xfrm>
              <a:off x="2162" y="960"/>
              <a:ext cx="0" cy="96"/>
            </a:xfrm>
            <a:prstGeom prst="line">
              <a:avLst/>
            </a:prstGeom>
            <a:noFill/>
            <a:ln w="12700">
              <a:solidFill>
                <a:schemeClr val="tx1"/>
              </a:solidFill>
              <a:round/>
              <a:headEnd/>
              <a:tailEnd/>
            </a:ln>
            <a:effectLst/>
          </p:spPr>
          <p:txBody>
            <a:bodyPr tIns="108000" bIns="108000"/>
            <a:lstStyle/>
            <a:p>
              <a:endParaRPr lang="de-CH" sz="1800"/>
            </a:p>
          </p:txBody>
        </p:sp>
        <p:sp>
          <p:nvSpPr>
            <p:cNvPr id="693273" name="Line 25"/>
            <p:cNvSpPr>
              <a:spLocks noChangeShapeType="1"/>
            </p:cNvSpPr>
            <p:nvPr/>
          </p:nvSpPr>
          <p:spPr bwMode="auto">
            <a:xfrm>
              <a:off x="3026" y="960"/>
              <a:ext cx="0" cy="96"/>
            </a:xfrm>
            <a:prstGeom prst="line">
              <a:avLst/>
            </a:prstGeom>
            <a:noFill/>
            <a:ln w="12700">
              <a:solidFill>
                <a:schemeClr val="tx1"/>
              </a:solidFill>
              <a:round/>
              <a:headEnd/>
              <a:tailEnd/>
            </a:ln>
            <a:effectLst/>
          </p:spPr>
          <p:txBody>
            <a:bodyPr tIns="108000" bIns="108000"/>
            <a:lstStyle/>
            <a:p>
              <a:endParaRPr lang="de-CH" sz="1800"/>
            </a:p>
          </p:txBody>
        </p:sp>
        <p:sp>
          <p:nvSpPr>
            <p:cNvPr id="693274" name="Line 26"/>
            <p:cNvSpPr>
              <a:spLocks noChangeShapeType="1"/>
            </p:cNvSpPr>
            <p:nvPr/>
          </p:nvSpPr>
          <p:spPr bwMode="auto">
            <a:xfrm>
              <a:off x="3890" y="960"/>
              <a:ext cx="0" cy="96"/>
            </a:xfrm>
            <a:prstGeom prst="line">
              <a:avLst/>
            </a:prstGeom>
            <a:noFill/>
            <a:ln w="12700">
              <a:solidFill>
                <a:schemeClr val="tx1"/>
              </a:solidFill>
              <a:round/>
              <a:headEnd/>
              <a:tailEnd/>
            </a:ln>
            <a:effectLst/>
          </p:spPr>
          <p:txBody>
            <a:bodyPr tIns="108000" bIns="108000"/>
            <a:lstStyle/>
            <a:p>
              <a:endParaRPr lang="de-CH" sz="1800"/>
            </a:p>
          </p:txBody>
        </p:sp>
        <p:sp>
          <p:nvSpPr>
            <p:cNvPr id="693275" name="Text Box 27"/>
            <p:cNvSpPr txBox="1">
              <a:spLocks noChangeArrowheads="1"/>
            </p:cNvSpPr>
            <p:nvPr/>
          </p:nvSpPr>
          <p:spPr bwMode="auto">
            <a:xfrm>
              <a:off x="336" y="720"/>
              <a:ext cx="195" cy="309"/>
            </a:xfrm>
            <a:prstGeom prst="rect">
              <a:avLst/>
            </a:prstGeom>
            <a:noFill/>
            <a:ln w="12700">
              <a:noFill/>
              <a:miter lim="800000"/>
              <a:headEnd/>
              <a:tailEnd/>
            </a:ln>
            <a:effectLst/>
          </p:spPr>
          <p:txBody>
            <a:bodyPr wrap="none" tIns="108000" bIns="108000">
              <a:spAutoFit/>
            </a:bodyPr>
            <a:lstStyle/>
            <a:p>
              <a:pPr>
                <a:spcBef>
                  <a:spcPct val="30000"/>
                </a:spcBef>
                <a:buClrTx/>
                <a:buSzTx/>
                <a:buFontTx/>
                <a:buNone/>
              </a:pPr>
              <a:r>
                <a:rPr lang="de-CH" sz="1800"/>
                <a:t>0</a:t>
              </a:r>
              <a:endParaRPr lang="en-GB" sz="1800"/>
            </a:p>
          </p:txBody>
        </p:sp>
        <p:sp>
          <p:nvSpPr>
            <p:cNvPr id="693276" name="Text Box 28"/>
            <p:cNvSpPr txBox="1">
              <a:spLocks noChangeArrowheads="1"/>
            </p:cNvSpPr>
            <p:nvPr/>
          </p:nvSpPr>
          <p:spPr bwMode="auto">
            <a:xfrm>
              <a:off x="1202" y="720"/>
              <a:ext cx="195" cy="309"/>
            </a:xfrm>
            <a:prstGeom prst="rect">
              <a:avLst/>
            </a:prstGeom>
            <a:noFill/>
            <a:ln w="12700">
              <a:noFill/>
              <a:miter lim="800000"/>
              <a:headEnd/>
              <a:tailEnd/>
            </a:ln>
            <a:effectLst/>
          </p:spPr>
          <p:txBody>
            <a:bodyPr wrap="none" tIns="108000" bIns="108000">
              <a:spAutoFit/>
            </a:bodyPr>
            <a:lstStyle/>
            <a:p>
              <a:pPr>
                <a:spcBef>
                  <a:spcPct val="30000"/>
                </a:spcBef>
                <a:buClrTx/>
                <a:buSzTx/>
                <a:buFontTx/>
                <a:buNone/>
              </a:pPr>
              <a:r>
                <a:rPr lang="de-CH" sz="1800"/>
                <a:t>1</a:t>
              </a:r>
              <a:endParaRPr lang="en-GB" sz="1800"/>
            </a:p>
          </p:txBody>
        </p:sp>
        <p:sp>
          <p:nvSpPr>
            <p:cNvPr id="693277" name="Text Box 29"/>
            <p:cNvSpPr txBox="1">
              <a:spLocks noChangeArrowheads="1"/>
            </p:cNvSpPr>
            <p:nvPr/>
          </p:nvSpPr>
          <p:spPr bwMode="auto">
            <a:xfrm>
              <a:off x="2066" y="720"/>
              <a:ext cx="195" cy="309"/>
            </a:xfrm>
            <a:prstGeom prst="rect">
              <a:avLst/>
            </a:prstGeom>
            <a:noFill/>
            <a:ln w="12700">
              <a:noFill/>
              <a:miter lim="800000"/>
              <a:headEnd/>
              <a:tailEnd/>
            </a:ln>
            <a:effectLst/>
          </p:spPr>
          <p:txBody>
            <a:bodyPr wrap="none" tIns="108000" bIns="108000">
              <a:spAutoFit/>
            </a:bodyPr>
            <a:lstStyle/>
            <a:p>
              <a:pPr>
                <a:spcBef>
                  <a:spcPct val="30000"/>
                </a:spcBef>
                <a:buClrTx/>
                <a:buSzTx/>
                <a:buFontTx/>
                <a:buNone/>
              </a:pPr>
              <a:r>
                <a:rPr lang="de-CH" sz="1800"/>
                <a:t>2</a:t>
              </a:r>
              <a:endParaRPr lang="en-GB" sz="1800"/>
            </a:p>
          </p:txBody>
        </p:sp>
        <p:sp>
          <p:nvSpPr>
            <p:cNvPr id="693278" name="Text Box 30"/>
            <p:cNvSpPr txBox="1">
              <a:spLocks noChangeArrowheads="1"/>
            </p:cNvSpPr>
            <p:nvPr/>
          </p:nvSpPr>
          <p:spPr bwMode="auto">
            <a:xfrm>
              <a:off x="2930" y="720"/>
              <a:ext cx="195" cy="309"/>
            </a:xfrm>
            <a:prstGeom prst="rect">
              <a:avLst/>
            </a:prstGeom>
            <a:noFill/>
            <a:ln w="12700">
              <a:noFill/>
              <a:miter lim="800000"/>
              <a:headEnd/>
              <a:tailEnd/>
            </a:ln>
            <a:effectLst/>
          </p:spPr>
          <p:txBody>
            <a:bodyPr wrap="none" tIns="108000" bIns="108000">
              <a:spAutoFit/>
            </a:bodyPr>
            <a:lstStyle/>
            <a:p>
              <a:pPr>
                <a:spcBef>
                  <a:spcPct val="30000"/>
                </a:spcBef>
                <a:buClrTx/>
                <a:buSzTx/>
                <a:buFontTx/>
                <a:buNone/>
              </a:pPr>
              <a:r>
                <a:rPr lang="de-CH" sz="1800"/>
                <a:t>3</a:t>
              </a:r>
              <a:endParaRPr lang="en-GB" sz="1800"/>
            </a:p>
          </p:txBody>
        </p:sp>
        <p:sp>
          <p:nvSpPr>
            <p:cNvPr id="693279" name="Text Box 31"/>
            <p:cNvSpPr txBox="1">
              <a:spLocks noChangeArrowheads="1"/>
            </p:cNvSpPr>
            <p:nvPr/>
          </p:nvSpPr>
          <p:spPr bwMode="auto">
            <a:xfrm>
              <a:off x="3792" y="720"/>
              <a:ext cx="625" cy="309"/>
            </a:xfrm>
            <a:prstGeom prst="rect">
              <a:avLst/>
            </a:prstGeom>
            <a:noFill/>
            <a:ln w="12700">
              <a:noFill/>
              <a:miter lim="800000"/>
              <a:headEnd/>
              <a:tailEnd/>
            </a:ln>
            <a:effectLst/>
          </p:spPr>
          <p:txBody>
            <a:bodyPr wrap="none" tIns="108000" bIns="108000">
              <a:spAutoFit/>
            </a:bodyPr>
            <a:lstStyle/>
            <a:p>
              <a:pPr algn="l">
                <a:spcBef>
                  <a:spcPct val="30000"/>
                </a:spcBef>
                <a:buClrTx/>
                <a:buSzTx/>
                <a:buFontTx/>
                <a:buNone/>
              </a:pPr>
              <a:r>
                <a:rPr lang="de-CH" sz="1800"/>
                <a:t>4  bytes</a:t>
              </a:r>
              <a:endParaRPr lang="en-GB" sz="1800"/>
            </a:p>
          </p:txBody>
        </p:sp>
        <p:sp>
          <p:nvSpPr>
            <p:cNvPr id="693280" name="Line 32"/>
            <p:cNvSpPr>
              <a:spLocks noChangeShapeType="1"/>
            </p:cNvSpPr>
            <p:nvPr/>
          </p:nvSpPr>
          <p:spPr bwMode="auto">
            <a:xfrm>
              <a:off x="1298" y="2400"/>
              <a:ext cx="2592" cy="0"/>
            </a:xfrm>
            <a:prstGeom prst="line">
              <a:avLst/>
            </a:prstGeom>
            <a:noFill/>
            <a:ln w="12700">
              <a:solidFill>
                <a:schemeClr val="tx1"/>
              </a:solidFill>
              <a:round/>
              <a:headEnd/>
              <a:tailEnd/>
            </a:ln>
            <a:effectLst/>
          </p:spPr>
          <p:txBody>
            <a:bodyPr tIns="108000" bIns="108000"/>
            <a:lstStyle/>
            <a:p>
              <a:endParaRPr lang="de-CH" sz="1800"/>
            </a:p>
          </p:txBody>
        </p:sp>
        <p:sp>
          <p:nvSpPr>
            <p:cNvPr id="693281" name="Line 33"/>
            <p:cNvSpPr>
              <a:spLocks noChangeShapeType="1"/>
            </p:cNvSpPr>
            <p:nvPr/>
          </p:nvSpPr>
          <p:spPr bwMode="auto">
            <a:xfrm>
              <a:off x="1298" y="2400"/>
              <a:ext cx="0" cy="336"/>
            </a:xfrm>
            <a:prstGeom prst="line">
              <a:avLst/>
            </a:prstGeom>
            <a:noFill/>
            <a:ln w="12700">
              <a:solidFill>
                <a:schemeClr val="tx1"/>
              </a:solidFill>
              <a:round/>
              <a:headEnd/>
              <a:tailEnd/>
            </a:ln>
            <a:effectLst/>
          </p:spPr>
          <p:txBody>
            <a:bodyPr tIns="108000" bIns="108000"/>
            <a:lstStyle/>
            <a:p>
              <a:endParaRPr lang="de-CH" sz="1800"/>
            </a:p>
          </p:txBody>
        </p:sp>
        <p:sp>
          <p:nvSpPr>
            <p:cNvPr id="693282" name="Rectangle 34" descr="5%"/>
            <p:cNvSpPr>
              <a:spLocks noChangeArrowheads="1"/>
            </p:cNvSpPr>
            <p:nvPr/>
          </p:nvSpPr>
          <p:spPr bwMode="auto">
            <a:xfrm>
              <a:off x="3026" y="2736"/>
              <a:ext cx="864" cy="336"/>
            </a:xfrm>
            <a:prstGeom prst="rect">
              <a:avLst/>
            </a:prstGeom>
            <a:pattFill prst="pct5">
              <a:fgClr>
                <a:schemeClr val="tx1"/>
              </a:fgClr>
              <a:bgClr>
                <a:srgbClr val="A3FBB8"/>
              </a:bgClr>
            </a:pattFill>
            <a:ln w="12700">
              <a:solidFill>
                <a:schemeClr val="tx1"/>
              </a:solidFill>
              <a:miter lim="800000"/>
              <a:headEnd/>
              <a:tailEnd/>
            </a:ln>
            <a:effectLst/>
          </p:spPr>
          <p:txBody>
            <a:bodyPr wrap="none" lIns="85725" tIns="42862" rIns="85725" bIns="42862" anchor="ctr"/>
            <a:lstStyle/>
            <a:p>
              <a:pPr>
                <a:buNone/>
              </a:pPr>
              <a:r>
                <a:rPr lang="de-DE" sz="1800" dirty="0"/>
                <a:t>Next Header</a:t>
              </a:r>
            </a:p>
          </p:txBody>
        </p:sp>
        <p:sp>
          <p:nvSpPr>
            <p:cNvPr id="693283" name="Rectangle 35" descr="5%"/>
            <p:cNvSpPr>
              <a:spLocks noChangeArrowheads="1"/>
            </p:cNvSpPr>
            <p:nvPr/>
          </p:nvSpPr>
          <p:spPr bwMode="auto">
            <a:xfrm>
              <a:off x="2162" y="2736"/>
              <a:ext cx="864" cy="336"/>
            </a:xfrm>
            <a:prstGeom prst="rect">
              <a:avLst/>
            </a:prstGeom>
            <a:pattFill prst="pct5">
              <a:fgClr>
                <a:schemeClr val="tx1"/>
              </a:fgClr>
              <a:bgClr>
                <a:srgbClr val="A3FBB8"/>
              </a:bgClr>
            </a:pattFill>
            <a:ln w="12700">
              <a:solidFill>
                <a:schemeClr val="tx1"/>
              </a:solidFill>
              <a:miter lim="800000"/>
              <a:headEnd/>
              <a:tailEnd/>
            </a:ln>
            <a:effectLst/>
          </p:spPr>
          <p:txBody>
            <a:bodyPr wrap="none" lIns="85725" tIns="42862" rIns="85725" bIns="42862" anchor="ctr"/>
            <a:lstStyle/>
            <a:p>
              <a:pPr>
                <a:buNone/>
              </a:pPr>
              <a:r>
                <a:rPr lang="de-DE" sz="1800" dirty="0"/>
                <a:t>Pad Length</a:t>
              </a:r>
            </a:p>
          </p:txBody>
        </p:sp>
      </p:grpSp>
      <p:sp>
        <p:nvSpPr>
          <p:cNvPr id="693284" name="Rectangle 36"/>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3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lstStyle/>
          <a:p>
            <a:r>
              <a:rPr lang="de-DE" dirty="0" err="1" smtClean="0"/>
              <a:t>Authenticated</a:t>
            </a:r>
            <a:r>
              <a:rPr lang="de-DE" dirty="0" smtClean="0"/>
              <a:t> </a:t>
            </a:r>
            <a:r>
              <a:rPr lang="de-DE" dirty="0" err="1" smtClean="0"/>
              <a:t>Encryption</a:t>
            </a:r>
            <a:r>
              <a:rPr lang="de-DE" dirty="0" smtClean="0"/>
              <a:t> </a:t>
            </a:r>
            <a:r>
              <a:rPr lang="de-DE" dirty="0" err="1" smtClean="0"/>
              <a:t>with</a:t>
            </a:r>
            <a:r>
              <a:rPr lang="de-DE" dirty="0" smtClean="0"/>
              <a:t> </a:t>
            </a:r>
            <a:r>
              <a:rPr lang="de-DE" dirty="0" err="1" smtClean="0"/>
              <a:t>Associated</a:t>
            </a:r>
            <a:r>
              <a:rPr lang="de-DE" dirty="0" smtClean="0"/>
              <a:t> Data</a:t>
            </a:r>
            <a:endParaRPr lang="de-DE" dirty="0"/>
          </a:p>
        </p:txBody>
      </p:sp>
      <p:sp>
        <p:nvSpPr>
          <p:cNvPr id="693284" name="Rectangle 36"/>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pic>
        <p:nvPicPr>
          <p:cNvPr id="715778" name="Picture 2"/>
          <p:cNvPicPr>
            <a:picLocks noChangeAspect="1" noChangeArrowheads="1"/>
          </p:cNvPicPr>
          <p:nvPr/>
        </p:nvPicPr>
        <p:blipFill>
          <a:blip r:embed="rId3" cstate="print"/>
          <a:srcRect l="3643" t="6225" r="6375" b="3557"/>
          <a:stretch>
            <a:fillRect/>
          </a:stretch>
        </p:blipFill>
        <p:spPr bwMode="auto">
          <a:xfrm>
            <a:off x="611188" y="1052513"/>
            <a:ext cx="4870323" cy="5000660"/>
          </a:xfrm>
          <a:prstGeom prst="rect">
            <a:avLst/>
          </a:prstGeom>
          <a:noFill/>
          <a:ln w="12700" cap="flat" cmpd="sng" algn="ctr">
            <a:noFill/>
            <a:prstDash val="solid"/>
            <a:miter lim="800000"/>
            <a:headEnd/>
            <a:tailEnd/>
          </a:ln>
        </p:spPr>
      </p:pic>
      <p:sp>
        <p:nvSpPr>
          <p:cNvPr id="38" name="Rectangle 10"/>
          <p:cNvSpPr txBox="1">
            <a:spLocks noChangeArrowheads="1"/>
          </p:cNvSpPr>
          <p:nvPr/>
        </p:nvSpPr>
        <p:spPr bwMode="auto">
          <a:xfrm>
            <a:off x="5572132" y="1071546"/>
            <a:ext cx="3571868" cy="5143536"/>
          </a:xfrm>
          <a:prstGeom prst="rect">
            <a:avLst/>
          </a:prstGeom>
          <a:noFill/>
          <a:ln w="12700">
            <a:noFill/>
            <a:miter lim="800000"/>
            <a:headEnd/>
            <a:tailEnd/>
          </a:ln>
          <a:effectLst/>
        </p:spPr>
        <p:txBody>
          <a:bodyPr vert="horz" wrap="square" lIns="85725" tIns="42862" rIns="85725" bIns="42862" numCol="1" anchor="t" anchorCtr="0" compatLnSpc="1">
            <a:prstTxWarp prst="textNoShape">
              <a:avLst/>
            </a:prstTxWarp>
          </a:bodyPr>
          <a:lstStyle/>
          <a:p>
            <a:pPr marL="317500" marR="0" lvl="0" indent="-317500" algn="l" defTabSz="708025" rtl="0" eaLnBrk="0" fontAlgn="base" latinLnBrk="0" hangingPunct="0">
              <a:lnSpc>
                <a:spcPct val="90000"/>
              </a:lnSpc>
              <a:spcBef>
                <a:spcPct val="20000"/>
              </a:spcBef>
              <a:spcAft>
                <a:spcPct val="0"/>
              </a:spcAft>
              <a:buClr>
                <a:srgbClr val="FF0000"/>
              </a:buClr>
              <a:buSzPct val="140000"/>
              <a:buFontTx/>
              <a:buChar char="•"/>
              <a:tabLst/>
              <a:defRPr/>
            </a:pPr>
            <a:r>
              <a:rPr lang="de-DE" sz="1800" kern="0" noProof="0" dirty="0" smtClean="0">
                <a:latin typeface="+mn-lt"/>
              </a:rPr>
              <a:t>AEAD </a:t>
            </a:r>
            <a:r>
              <a:rPr lang="de-DE" sz="1800" kern="0" noProof="0" dirty="0" err="1" smtClean="0">
                <a:latin typeface="+mn-lt"/>
              </a:rPr>
              <a:t>is</a:t>
            </a:r>
            <a:r>
              <a:rPr lang="de-DE" sz="1800" kern="0" dirty="0">
                <a:latin typeface="+mn-lt"/>
              </a:rPr>
              <a:t> </a:t>
            </a:r>
            <a:r>
              <a:rPr lang="de-DE" sz="1800" kern="0" dirty="0" err="1" smtClean="0">
                <a:latin typeface="+mn-lt"/>
              </a:rPr>
              <a:t>based</a:t>
            </a:r>
            <a:r>
              <a:rPr lang="de-DE" sz="1800" kern="0" dirty="0" smtClean="0">
                <a:latin typeface="+mn-lt"/>
              </a:rPr>
              <a:t> on </a:t>
            </a:r>
            <a:r>
              <a:rPr lang="de-DE" sz="1800" kern="0" dirty="0" err="1" smtClean="0">
                <a:latin typeface="+mn-lt"/>
              </a:rPr>
              <a:t>special</a:t>
            </a:r>
            <a:r>
              <a:rPr lang="de-DE" sz="1800" kern="0" dirty="0" smtClean="0">
                <a:latin typeface="+mn-lt"/>
              </a:rPr>
              <a:t/>
            </a:r>
            <a:br>
              <a:rPr lang="de-DE" sz="1800" kern="0" dirty="0" smtClean="0">
                <a:latin typeface="+mn-lt"/>
              </a:rPr>
            </a:br>
            <a:r>
              <a:rPr lang="de-DE" sz="1800" kern="0" dirty="0" smtClean="0">
                <a:latin typeface="+mn-lt"/>
              </a:rPr>
              <a:t>b</a:t>
            </a:r>
            <a:r>
              <a:rPr lang="de-DE" sz="1800" kern="0" noProof="0" dirty="0" smtClean="0">
                <a:latin typeface="+mn-lt"/>
              </a:rPr>
              <a:t>lock </a:t>
            </a:r>
            <a:r>
              <a:rPr lang="de-DE" sz="1800" kern="0" dirty="0">
                <a:latin typeface="+mn-lt"/>
              </a:rPr>
              <a:t>c</a:t>
            </a:r>
            <a:r>
              <a:rPr lang="de-DE" sz="1800" kern="0" noProof="0" dirty="0" err="1" smtClean="0">
                <a:latin typeface="+mn-lt"/>
              </a:rPr>
              <a:t>ipher</a:t>
            </a:r>
            <a:r>
              <a:rPr lang="de-DE" sz="1800" kern="0" noProof="0" dirty="0" smtClean="0">
                <a:latin typeface="+mn-lt"/>
              </a:rPr>
              <a:t> </a:t>
            </a:r>
            <a:r>
              <a:rPr lang="de-DE" sz="1800" kern="0" dirty="0" smtClean="0">
                <a:latin typeface="+mn-lt"/>
              </a:rPr>
              <a:t>m</a:t>
            </a:r>
            <a:r>
              <a:rPr lang="de-DE" sz="1800" kern="0" noProof="0" dirty="0" err="1" smtClean="0">
                <a:latin typeface="+mn-lt"/>
              </a:rPr>
              <a:t>odes</a:t>
            </a:r>
            <a:r>
              <a:rPr lang="de-DE" sz="1800" kern="0" noProof="0" dirty="0" smtClean="0">
                <a:latin typeface="+mn-lt"/>
              </a:rPr>
              <a:t>:</a:t>
            </a:r>
            <a:r>
              <a:rPr lang="de-DE" sz="1800" kern="0" dirty="0">
                <a:solidFill>
                  <a:srgbClr val="FF0000"/>
                </a:solidFill>
                <a:latin typeface="+mn-lt"/>
              </a:rPr>
              <a:t/>
            </a:r>
            <a:br>
              <a:rPr lang="de-DE" sz="1800" kern="0" dirty="0">
                <a:solidFill>
                  <a:srgbClr val="FF0000"/>
                </a:solidFill>
                <a:latin typeface="+mn-lt"/>
              </a:rPr>
            </a:br>
            <a:endParaRPr lang="de-DE" sz="1800" kern="0" dirty="0" smtClean="0">
              <a:solidFill>
                <a:srgbClr val="FF0000"/>
              </a:solidFill>
              <a:latin typeface="+mn-lt"/>
            </a:endParaRPr>
          </a:p>
          <a:p>
            <a:pPr marL="317500" marR="0" lvl="0" indent="-317500" algn="l" defTabSz="708025" rtl="0" eaLnBrk="0" fontAlgn="base" latinLnBrk="0" hangingPunct="0">
              <a:lnSpc>
                <a:spcPct val="90000"/>
              </a:lnSpc>
              <a:spcBef>
                <a:spcPct val="20000"/>
              </a:spcBef>
              <a:spcAft>
                <a:spcPct val="0"/>
              </a:spcAft>
              <a:buClr>
                <a:srgbClr val="FF0000"/>
              </a:buClr>
              <a:buSzPct val="140000"/>
              <a:buFontTx/>
              <a:buChar char="•"/>
              <a:tabLst/>
              <a:defRPr/>
            </a:pPr>
            <a:r>
              <a:rPr lang="de-DE" sz="1800" kern="0" dirty="0" smtClean="0">
                <a:latin typeface="+mn-lt"/>
              </a:rPr>
              <a:t>Block </a:t>
            </a:r>
            <a:r>
              <a:rPr lang="de-DE" sz="1800" kern="0" dirty="0" err="1" smtClean="0">
                <a:latin typeface="+mn-lt"/>
              </a:rPr>
              <a:t>size</a:t>
            </a:r>
            <a:r>
              <a:rPr lang="de-DE" sz="1800" kern="0" dirty="0" smtClean="0">
                <a:latin typeface="+mn-lt"/>
              </a:rPr>
              <a:t>:  128 </a:t>
            </a:r>
            <a:r>
              <a:rPr lang="de-DE" sz="1800" kern="0" dirty="0" err="1" smtClean="0">
                <a:latin typeface="+mn-lt"/>
              </a:rPr>
              <a:t>bits</a:t>
            </a:r>
            <a:endParaRPr lang="de-DE" sz="1800" kern="0" dirty="0" smtClean="0">
              <a:latin typeface="+mn-lt"/>
            </a:endParaRPr>
          </a:p>
          <a:p>
            <a:pPr marL="317500" marR="0" lvl="0" indent="-317500" algn="l" defTabSz="708025" rtl="0" eaLnBrk="0" fontAlgn="base" latinLnBrk="0" hangingPunct="0">
              <a:lnSpc>
                <a:spcPct val="90000"/>
              </a:lnSpc>
              <a:spcBef>
                <a:spcPct val="20000"/>
              </a:spcBef>
              <a:spcAft>
                <a:spcPct val="0"/>
              </a:spcAft>
              <a:buClr>
                <a:srgbClr val="FF0000"/>
              </a:buClr>
              <a:buSzPct val="140000"/>
              <a:buFontTx/>
              <a:buChar char="•"/>
              <a:tabLst/>
              <a:defRPr/>
            </a:pPr>
            <a:r>
              <a:rPr lang="de-DE" sz="1800" kern="0" dirty="0" smtClean="0">
                <a:latin typeface="+mn-lt"/>
              </a:rPr>
              <a:t>Key </a:t>
            </a:r>
            <a:r>
              <a:rPr lang="de-DE" sz="1800" kern="0" dirty="0" err="1" smtClean="0">
                <a:latin typeface="+mn-lt"/>
              </a:rPr>
              <a:t>size</a:t>
            </a:r>
            <a:r>
              <a:rPr lang="de-DE" sz="1800" kern="0" dirty="0" smtClean="0">
                <a:latin typeface="+mn-lt"/>
              </a:rPr>
              <a:t>:    128/256 </a:t>
            </a:r>
            <a:r>
              <a:rPr lang="de-DE" sz="1800" kern="0" dirty="0" err="1" smtClean="0">
                <a:latin typeface="+mn-lt"/>
              </a:rPr>
              <a:t>bits</a:t>
            </a:r>
            <a:endParaRPr lang="de-DE" sz="1800" kern="0" dirty="0" smtClean="0">
              <a:latin typeface="+mn-lt"/>
            </a:endParaRPr>
          </a:p>
          <a:p>
            <a:pPr marL="317500" marR="0" lvl="0" indent="-317500" algn="l" defTabSz="708025" rtl="0" eaLnBrk="0" fontAlgn="base" latinLnBrk="0" hangingPunct="0">
              <a:lnSpc>
                <a:spcPct val="90000"/>
              </a:lnSpc>
              <a:spcBef>
                <a:spcPct val="20000"/>
              </a:spcBef>
              <a:spcAft>
                <a:spcPct val="0"/>
              </a:spcAft>
              <a:buClr>
                <a:srgbClr val="FF0000"/>
              </a:buClr>
              <a:buSzPct val="140000"/>
              <a:buFontTx/>
              <a:buChar char="•"/>
              <a:tabLst/>
              <a:defRPr/>
            </a:pPr>
            <a:r>
              <a:rPr lang="de-DE" sz="1800" kern="0" dirty="0" smtClean="0">
                <a:latin typeface="+mn-lt"/>
              </a:rPr>
              <a:t>Tag </a:t>
            </a:r>
            <a:r>
              <a:rPr lang="de-DE" sz="1800" kern="0" dirty="0" err="1" smtClean="0">
                <a:latin typeface="+mn-lt"/>
              </a:rPr>
              <a:t>size</a:t>
            </a:r>
            <a:r>
              <a:rPr lang="de-DE" sz="1800" kern="0" dirty="0" smtClean="0">
                <a:latin typeface="+mn-lt"/>
              </a:rPr>
              <a:t> :   128/96/64 </a:t>
            </a:r>
            <a:r>
              <a:rPr lang="de-DE" sz="1800" kern="0" dirty="0" err="1" smtClean="0">
                <a:latin typeface="+mn-lt"/>
              </a:rPr>
              <a:t>bits</a:t>
            </a:r>
            <a:endParaRPr lang="de-DE" sz="1800" kern="0" dirty="0">
              <a:latin typeface="+mn-lt"/>
            </a:endParaRPr>
          </a:p>
          <a:p>
            <a:pPr marL="317500" marR="0" lvl="0" indent="-317500" algn="l" defTabSz="708025" rtl="0" eaLnBrk="0" fontAlgn="base" latinLnBrk="0" hangingPunct="0">
              <a:lnSpc>
                <a:spcPct val="90000"/>
              </a:lnSpc>
              <a:spcBef>
                <a:spcPct val="20000"/>
              </a:spcBef>
              <a:spcAft>
                <a:spcPct val="0"/>
              </a:spcAft>
              <a:buClr>
                <a:srgbClr val="FF0000"/>
              </a:buClr>
              <a:buSzPct val="140000"/>
              <a:buFontTx/>
              <a:buChar char="•"/>
              <a:tabLst/>
              <a:defRPr/>
            </a:pPr>
            <a:r>
              <a:rPr lang="de-DE" sz="1800" kern="0" dirty="0" err="1" smtClean="0">
                <a:latin typeface="+mn-lt"/>
              </a:rPr>
              <a:t>Nonce</a:t>
            </a:r>
            <a:r>
              <a:rPr lang="de-DE" sz="1800" kern="0" dirty="0" smtClean="0">
                <a:latin typeface="+mn-lt"/>
              </a:rPr>
              <a:t> </a:t>
            </a:r>
            <a:r>
              <a:rPr lang="de-DE" sz="1800" kern="0" dirty="0" err="1" smtClean="0">
                <a:latin typeface="+mn-lt"/>
              </a:rPr>
              <a:t>size</a:t>
            </a:r>
            <a:r>
              <a:rPr lang="de-DE" sz="1800" kern="0" dirty="0" smtClean="0">
                <a:latin typeface="+mn-lt"/>
              </a:rPr>
              <a:t>: 128 </a:t>
            </a:r>
            <a:r>
              <a:rPr lang="de-DE" sz="1800" kern="0" dirty="0" err="1" smtClean="0">
                <a:latin typeface="+mn-lt"/>
              </a:rPr>
              <a:t>bits</a:t>
            </a:r>
            <a:r>
              <a:rPr lang="de-DE" sz="1800" kern="0" dirty="0" smtClean="0">
                <a:latin typeface="+mn-lt"/>
              </a:rPr>
              <a:t/>
            </a:r>
            <a:br>
              <a:rPr lang="de-DE" sz="1800" kern="0" dirty="0" smtClean="0">
                <a:latin typeface="+mn-lt"/>
              </a:rPr>
            </a:br>
            <a:r>
              <a:rPr lang="de-DE" sz="1800" kern="0" dirty="0" smtClean="0">
                <a:latin typeface="+mn-lt"/>
              </a:rPr>
              <a:t/>
            </a:r>
            <a:br>
              <a:rPr lang="de-DE" sz="1800" kern="0" dirty="0" smtClean="0">
                <a:latin typeface="+mn-lt"/>
              </a:rPr>
            </a:br>
            <a:r>
              <a:rPr lang="de-DE" sz="1800" kern="0" dirty="0" smtClean="0">
                <a:latin typeface="+mn-lt"/>
              </a:rPr>
              <a:t/>
            </a:r>
            <a:br>
              <a:rPr lang="de-DE" sz="1800" kern="0" dirty="0" smtClean="0">
                <a:latin typeface="+mn-lt"/>
              </a:rPr>
            </a:br>
            <a:r>
              <a:rPr lang="de-DE" sz="1800" kern="0" dirty="0" smtClean="0">
                <a:latin typeface="+mn-lt"/>
              </a:rPr>
              <a:t>32 </a:t>
            </a:r>
            <a:r>
              <a:rPr lang="de-DE" sz="1800" kern="0" dirty="0" err="1" smtClean="0">
                <a:latin typeface="+mn-lt"/>
              </a:rPr>
              <a:t>bits</a:t>
            </a:r>
            <a:r>
              <a:rPr lang="de-DE" sz="1800" kern="0" dirty="0" smtClean="0">
                <a:latin typeface="+mn-lt"/>
              </a:rPr>
              <a:t>      64 </a:t>
            </a:r>
            <a:r>
              <a:rPr lang="de-DE" sz="1800" kern="0" dirty="0" err="1" smtClean="0">
                <a:latin typeface="+mn-lt"/>
              </a:rPr>
              <a:t>bits</a:t>
            </a:r>
            <a:r>
              <a:rPr lang="de-DE" sz="1800" kern="0" dirty="0" smtClean="0">
                <a:latin typeface="+mn-lt"/>
              </a:rPr>
              <a:t>      32 </a:t>
            </a:r>
            <a:r>
              <a:rPr lang="de-DE" sz="1800" kern="0" dirty="0" err="1" smtClean="0">
                <a:latin typeface="+mn-lt"/>
              </a:rPr>
              <a:t>bits</a:t>
            </a:r>
            <a:r>
              <a:rPr lang="de-DE" sz="1800" kern="0" dirty="0" smtClean="0">
                <a:latin typeface="+mn-lt"/>
              </a:rPr>
              <a:t/>
            </a:r>
            <a:br>
              <a:rPr lang="de-DE" sz="1800" kern="0" dirty="0" smtClean="0">
                <a:latin typeface="+mn-lt"/>
              </a:rPr>
            </a:br>
            <a:endParaRPr lang="de-DE" sz="1800" kern="0" dirty="0" smtClean="0">
              <a:solidFill>
                <a:srgbClr val="003399"/>
              </a:solidFill>
              <a:latin typeface="+mn-lt"/>
            </a:endParaRPr>
          </a:p>
          <a:p>
            <a:pPr marL="317500" indent="-317500" algn="l" defTabSz="708025">
              <a:lnSpc>
                <a:spcPct val="90000"/>
              </a:lnSpc>
              <a:spcBef>
                <a:spcPct val="20000"/>
              </a:spcBef>
              <a:buClr>
                <a:srgbClr val="FF0000"/>
              </a:buClr>
              <a:buSzPct val="140000"/>
              <a:buFontTx/>
              <a:buChar char="•"/>
            </a:pPr>
            <a:r>
              <a:rPr lang="de-DE" sz="1800" kern="0" dirty="0" err="1"/>
              <a:t>Recommended</a:t>
            </a:r>
            <a:r>
              <a:rPr lang="de-DE" sz="1800" kern="0" dirty="0"/>
              <a:t> AEAD </a:t>
            </a:r>
            <a:r>
              <a:rPr lang="de-DE" sz="1800" kern="0" dirty="0" err="1" smtClean="0"/>
              <a:t>Modes</a:t>
            </a:r>
            <a:r>
              <a:rPr lang="de-DE" sz="1800" kern="0" dirty="0" smtClean="0"/>
              <a:t>: </a:t>
            </a:r>
            <a:r>
              <a:rPr lang="de-DE" sz="1800" kern="0" dirty="0">
                <a:solidFill>
                  <a:srgbClr val="FF0000"/>
                </a:solidFill>
              </a:rPr>
              <a:t/>
            </a:r>
            <a:br>
              <a:rPr lang="de-DE" sz="1800" kern="0" dirty="0">
                <a:solidFill>
                  <a:srgbClr val="FF0000"/>
                </a:solidFill>
              </a:rPr>
            </a:br>
            <a:r>
              <a:rPr lang="de-DE" sz="1800" kern="0" dirty="0" err="1">
                <a:solidFill>
                  <a:srgbClr val="003399"/>
                </a:solidFill>
              </a:rPr>
              <a:t>AES-Galois/Counter</a:t>
            </a:r>
            <a:r>
              <a:rPr lang="de-DE" sz="1800" kern="0" dirty="0">
                <a:solidFill>
                  <a:srgbClr val="003399"/>
                </a:solidFill>
              </a:rPr>
              <a:t> </a:t>
            </a:r>
            <a:r>
              <a:rPr lang="de-DE" sz="1800" kern="0" dirty="0" smtClean="0">
                <a:solidFill>
                  <a:srgbClr val="003399"/>
                </a:solidFill>
              </a:rPr>
              <a:t>Mode</a:t>
            </a:r>
            <a:br>
              <a:rPr lang="de-DE" sz="1800" kern="0" dirty="0" smtClean="0">
                <a:solidFill>
                  <a:srgbClr val="003399"/>
                </a:solidFill>
              </a:rPr>
            </a:br>
            <a:r>
              <a:rPr lang="de-DE" sz="1800" kern="0" dirty="0" smtClean="0">
                <a:solidFill>
                  <a:srgbClr val="003399"/>
                </a:solidFill>
              </a:rPr>
              <a:t>AES-GMAC (auth. </a:t>
            </a:r>
            <a:r>
              <a:rPr lang="de-DE" sz="1800" kern="0" dirty="0" err="1">
                <a:solidFill>
                  <a:srgbClr val="003399"/>
                </a:solidFill>
              </a:rPr>
              <a:t>o</a:t>
            </a:r>
            <a:r>
              <a:rPr lang="de-DE" sz="1800" kern="0" dirty="0" err="1" smtClean="0">
                <a:solidFill>
                  <a:srgbClr val="003399"/>
                </a:solidFill>
              </a:rPr>
              <a:t>nly</a:t>
            </a:r>
            <a:r>
              <a:rPr lang="de-DE" sz="1800" kern="0" dirty="0" smtClean="0">
                <a:solidFill>
                  <a:srgbClr val="003399"/>
                </a:solidFill>
              </a:rPr>
              <a:t>)</a:t>
            </a:r>
            <a:r>
              <a:rPr lang="de-DE" sz="1800" kern="0" dirty="0">
                <a:solidFill>
                  <a:srgbClr val="003399"/>
                </a:solidFill>
              </a:rPr>
              <a:t/>
            </a:r>
            <a:br>
              <a:rPr lang="de-DE" sz="1800" kern="0" dirty="0">
                <a:solidFill>
                  <a:srgbClr val="003399"/>
                </a:solidFill>
              </a:rPr>
            </a:br>
            <a:endParaRPr lang="de-DE" sz="1800" kern="0" dirty="0">
              <a:solidFill>
                <a:srgbClr val="003399"/>
              </a:solidFill>
            </a:endParaRPr>
          </a:p>
          <a:p>
            <a:pPr marL="317500" marR="0" lvl="0" indent="-317500" algn="l" defTabSz="708025" rtl="0" eaLnBrk="0" fontAlgn="base" latinLnBrk="0" hangingPunct="0">
              <a:lnSpc>
                <a:spcPct val="90000"/>
              </a:lnSpc>
              <a:spcBef>
                <a:spcPct val="20000"/>
              </a:spcBef>
              <a:spcAft>
                <a:spcPct val="0"/>
              </a:spcAft>
              <a:buClr>
                <a:srgbClr val="FF0000"/>
              </a:buClr>
              <a:buSzPct val="140000"/>
              <a:buFontTx/>
              <a:buChar char="•"/>
              <a:tabLst/>
              <a:defRPr/>
            </a:pPr>
            <a:r>
              <a:rPr lang="de-DE" sz="1800" kern="0" dirty="0" smtClean="0">
                <a:latin typeface="+mn-lt"/>
              </a:rPr>
              <a:t>Alternative AEAD </a:t>
            </a:r>
            <a:r>
              <a:rPr lang="de-DE" sz="1800" kern="0" dirty="0" err="1" smtClean="0">
                <a:latin typeface="+mn-lt"/>
              </a:rPr>
              <a:t>Modes</a:t>
            </a:r>
            <a:r>
              <a:rPr lang="de-DE" sz="1800" kern="0" dirty="0" smtClean="0">
                <a:latin typeface="+mn-lt"/>
              </a:rPr>
              <a:t>:</a:t>
            </a:r>
            <a:br>
              <a:rPr lang="de-DE" sz="1800" kern="0" dirty="0" smtClean="0">
                <a:latin typeface="+mn-lt"/>
              </a:rPr>
            </a:br>
            <a:r>
              <a:rPr lang="de-DE" sz="1800" kern="0" dirty="0" smtClean="0">
                <a:solidFill>
                  <a:srgbClr val="003399"/>
                </a:solidFill>
                <a:latin typeface="+mn-lt"/>
              </a:rPr>
              <a:t>AES-CCM</a:t>
            </a:r>
            <a:br>
              <a:rPr lang="de-DE" sz="1800" kern="0" dirty="0" smtClean="0">
                <a:solidFill>
                  <a:srgbClr val="003399"/>
                </a:solidFill>
                <a:latin typeface="+mn-lt"/>
              </a:rPr>
            </a:br>
            <a:r>
              <a:rPr lang="de-DE" sz="1800" kern="0" dirty="0" smtClean="0">
                <a:solidFill>
                  <a:srgbClr val="003399"/>
                </a:solidFill>
                <a:latin typeface="+mn-lt"/>
              </a:rPr>
              <a:t>CAMELLIA-GCM</a:t>
            </a:r>
            <a:br>
              <a:rPr lang="de-DE" sz="1800" kern="0" dirty="0" smtClean="0">
                <a:solidFill>
                  <a:srgbClr val="003399"/>
                </a:solidFill>
                <a:latin typeface="+mn-lt"/>
              </a:rPr>
            </a:br>
            <a:r>
              <a:rPr lang="de-DE" sz="1800" kern="0" dirty="0" smtClean="0">
                <a:solidFill>
                  <a:srgbClr val="003399"/>
                </a:solidFill>
                <a:latin typeface="+mn-lt"/>
              </a:rPr>
              <a:t>CAMELLIA-CCM</a:t>
            </a:r>
          </a:p>
        </p:txBody>
      </p:sp>
      <p:sp>
        <p:nvSpPr>
          <p:cNvPr id="39" name="Rectangle 38"/>
          <p:cNvSpPr/>
          <p:nvPr/>
        </p:nvSpPr>
        <p:spPr bwMode="auto">
          <a:xfrm>
            <a:off x="6000760" y="3143248"/>
            <a:ext cx="714380" cy="357190"/>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800" b="0" i="0" u="none" strike="noStrike" cap="none" normalizeH="0" baseline="0" dirty="0" smtClean="0">
                <a:ln>
                  <a:noFill/>
                </a:ln>
                <a:solidFill>
                  <a:schemeClr val="tx1"/>
                </a:solidFill>
                <a:effectLst/>
                <a:latin typeface="Tahoma" pitchFamily="34" charset="0"/>
              </a:rPr>
              <a:t>Salt</a:t>
            </a:r>
          </a:p>
        </p:txBody>
      </p:sp>
      <p:sp>
        <p:nvSpPr>
          <p:cNvPr id="40" name="Rectangle 39"/>
          <p:cNvSpPr/>
          <p:nvPr/>
        </p:nvSpPr>
        <p:spPr bwMode="auto">
          <a:xfrm>
            <a:off x="6715140" y="3143248"/>
            <a:ext cx="1357322" cy="357190"/>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800" b="0" i="0" u="none" strike="noStrike" cap="none" normalizeH="0" baseline="0" dirty="0" smtClean="0">
                <a:ln>
                  <a:noFill/>
                </a:ln>
                <a:solidFill>
                  <a:schemeClr val="tx1"/>
                </a:solidFill>
                <a:effectLst/>
                <a:latin typeface="Tahoma" pitchFamily="34" charset="0"/>
              </a:rPr>
              <a:t>IV</a:t>
            </a:r>
          </a:p>
        </p:txBody>
      </p:sp>
      <p:sp>
        <p:nvSpPr>
          <p:cNvPr id="41" name="Rectangle 40"/>
          <p:cNvSpPr/>
          <p:nvPr/>
        </p:nvSpPr>
        <p:spPr bwMode="auto">
          <a:xfrm>
            <a:off x="8072462" y="3143248"/>
            <a:ext cx="928694" cy="357190"/>
          </a:xfrm>
          <a:prstGeom prst="rect">
            <a:avLst/>
          </a:prstGeom>
          <a:solidFill>
            <a:srgbClr val="FFFF9D"/>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800" b="0" i="0" u="none" strike="noStrike" cap="none" normalizeH="0" baseline="0" dirty="0" err="1" smtClean="0">
                <a:ln>
                  <a:noFill/>
                </a:ln>
                <a:solidFill>
                  <a:schemeClr val="tx1"/>
                </a:solidFill>
                <a:effectLst/>
                <a:latin typeface="Tahoma" pitchFamily="34" charset="0"/>
              </a:rPr>
              <a:t>Counter</a:t>
            </a:r>
            <a:endParaRPr kumimoji="0" lang="de-CH" sz="1800" b="0" i="0" u="none" strike="noStrike" cap="none" normalizeH="0" baseline="0" dirty="0" smtClean="0">
              <a:ln>
                <a:noFill/>
              </a:ln>
              <a:solidFill>
                <a:schemeClr val="tx1"/>
              </a:solidFill>
              <a:effectLst/>
              <a:latin typeface="Tahoma" pitchFamily="34" charset="0"/>
            </a:endParaRPr>
          </a:p>
        </p:txBody>
      </p:sp>
      <p:sp>
        <p:nvSpPr>
          <p:cNvPr id="42" name="Rectangle 41"/>
          <p:cNvSpPr/>
          <p:nvPr/>
        </p:nvSpPr>
        <p:spPr bwMode="auto">
          <a:xfrm>
            <a:off x="655906" y="1099219"/>
            <a:ext cx="317474" cy="214314"/>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Salt</a:t>
            </a:r>
          </a:p>
        </p:txBody>
      </p:sp>
      <p:sp>
        <p:nvSpPr>
          <p:cNvPr id="43" name="Rectangle 42"/>
          <p:cNvSpPr/>
          <p:nvPr/>
        </p:nvSpPr>
        <p:spPr bwMode="auto">
          <a:xfrm>
            <a:off x="973380" y="1099219"/>
            <a:ext cx="357190" cy="214314"/>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IV</a:t>
            </a:r>
          </a:p>
        </p:txBody>
      </p:sp>
      <p:sp>
        <p:nvSpPr>
          <p:cNvPr id="44" name="Rectangle 43"/>
          <p:cNvSpPr/>
          <p:nvPr/>
        </p:nvSpPr>
        <p:spPr bwMode="auto">
          <a:xfrm>
            <a:off x="1330570" y="1099219"/>
            <a:ext cx="285752" cy="214314"/>
          </a:xfrm>
          <a:prstGeom prst="rect">
            <a:avLst/>
          </a:prstGeom>
          <a:solidFill>
            <a:srgbClr val="FFFF9D"/>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0</a:t>
            </a:r>
          </a:p>
        </p:txBody>
      </p:sp>
      <p:sp>
        <p:nvSpPr>
          <p:cNvPr id="45" name="Rectangle 44"/>
          <p:cNvSpPr/>
          <p:nvPr/>
        </p:nvSpPr>
        <p:spPr bwMode="auto">
          <a:xfrm>
            <a:off x="2584732" y="1099219"/>
            <a:ext cx="317474" cy="214314"/>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Salt</a:t>
            </a:r>
          </a:p>
        </p:txBody>
      </p:sp>
      <p:sp>
        <p:nvSpPr>
          <p:cNvPr id="46" name="Rectangle 45"/>
          <p:cNvSpPr/>
          <p:nvPr/>
        </p:nvSpPr>
        <p:spPr bwMode="auto">
          <a:xfrm>
            <a:off x="2902206" y="1099219"/>
            <a:ext cx="357190" cy="214314"/>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IV</a:t>
            </a:r>
          </a:p>
        </p:txBody>
      </p:sp>
      <p:sp>
        <p:nvSpPr>
          <p:cNvPr id="47" name="Rectangle 46"/>
          <p:cNvSpPr/>
          <p:nvPr/>
        </p:nvSpPr>
        <p:spPr bwMode="auto">
          <a:xfrm>
            <a:off x="3259396" y="1099219"/>
            <a:ext cx="285752" cy="214314"/>
          </a:xfrm>
          <a:prstGeom prst="rect">
            <a:avLst/>
          </a:prstGeom>
          <a:solidFill>
            <a:srgbClr val="FFFF9D"/>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1</a:t>
            </a:r>
          </a:p>
        </p:txBody>
      </p:sp>
      <p:sp>
        <p:nvSpPr>
          <p:cNvPr id="48" name="Rectangle 47"/>
          <p:cNvSpPr/>
          <p:nvPr/>
        </p:nvSpPr>
        <p:spPr bwMode="auto">
          <a:xfrm>
            <a:off x="4513558" y="1078600"/>
            <a:ext cx="317474" cy="214314"/>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Salt</a:t>
            </a:r>
          </a:p>
        </p:txBody>
      </p:sp>
      <p:sp>
        <p:nvSpPr>
          <p:cNvPr id="49" name="Rectangle 48"/>
          <p:cNvSpPr/>
          <p:nvPr/>
        </p:nvSpPr>
        <p:spPr bwMode="auto">
          <a:xfrm>
            <a:off x="4831032" y="1078600"/>
            <a:ext cx="357190" cy="214314"/>
          </a:xfrm>
          <a:prstGeom prst="rect">
            <a:avLst/>
          </a:prstGeom>
          <a:solidFill>
            <a:srgbClr val="FFCC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IV</a:t>
            </a:r>
          </a:p>
        </p:txBody>
      </p:sp>
      <p:sp>
        <p:nvSpPr>
          <p:cNvPr id="50" name="Rectangle 49"/>
          <p:cNvSpPr/>
          <p:nvPr/>
        </p:nvSpPr>
        <p:spPr bwMode="auto">
          <a:xfrm>
            <a:off x="5188222" y="1078600"/>
            <a:ext cx="285752" cy="214314"/>
          </a:xfrm>
          <a:prstGeom prst="rect">
            <a:avLst/>
          </a:prstGeom>
          <a:solidFill>
            <a:srgbClr val="FFFF9D"/>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2</a:t>
            </a:r>
          </a:p>
        </p:txBody>
      </p:sp>
      <p:sp>
        <p:nvSpPr>
          <p:cNvPr id="52" name="Rectangle 51"/>
          <p:cNvSpPr/>
          <p:nvPr/>
        </p:nvSpPr>
        <p:spPr bwMode="auto">
          <a:xfrm>
            <a:off x="1785918" y="1624017"/>
            <a:ext cx="428628" cy="285752"/>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Key K</a:t>
            </a:r>
          </a:p>
        </p:txBody>
      </p:sp>
      <p:cxnSp>
        <p:nvCxnSpPr>
          <p:cNvPr id="54" name="Straight Arrow Connector 53"/>
          <p:cNvCxnSpPr/>
          <p:nvPr/>
        </p:nvCxnSpPr>
        <p:spPr bwMode="auto">
          <a:xfrm rot="10800000">
            <a:off x="1571604" y="1766893"/>
            <a:ext cx="214314" cy="1588"/>
          </a:xfrm>
          <a:prstGeom prst="straightConnector1">
            <a:avLst/>
          </a:prstGeom>
          <a:solidFill>
            <a:srgbClr val="CCCCFF"/>
          </a:solidFill>
          <a:ln w="12700" cap="flat" cmpd="sng" algn="ctr">
            <a:solidFill>
              <a:schemeClr val="tx1"/>
            </a:solidFill>
            <a:prstDash val="solid"/>
            <a:round/>
            <a:headEnd type="none" w="med" len="med"/>
            <a:tailEnd type="triangle" w="med" len="med"/>
          </a:ln>
          <a:effectLst/>
        </p:spPr>
      </p:cxnSp>
      <p:sp>
        <p:nvSpPr>
          <p:cNvPr id="55" name="Rectangle 54"/>
          <p:cNvSpPr/>
          <p:nvPr/>
        </p:nvSpPr>
        <p:spPr bwMode="auto">
          <a:xfrm>
            <a:off x="3714744" y="1624017"/>
            <a:ext cx="428628" cy="285752"/>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Key K</a:t>
            </a:r>
          </a:p>
        </p:txBody>
      </p:sp>
      <p:cxnSp>
        <p:nvCxnSpPr>
          <p:cNvPr id="56" name="Straight Arrow Connector 55"/>
          <p:cNvCxnSpPr/>
          <p:nvPr/>
        </p:nvCxnSpPr>
        <p:spPr bwMode="auto">
          <a:xfrm rot="10800000">
            <a:off x="3500430" y="1766893"/>
            <a:ext cx="214314" cy="1588"/>
          </a:xfrm>
          <a:prstGeom prst="straightConnector1">
            <a:avLst/>
          </a:prstGeom>
          <a:solidFill>
            <a:srgbClr val="CCCCFF"/>
          </a:solidFill>
          <a:ln w="12700" cap="flat" cmpd="sng" algn="ctr">
            <a:solidFill>
              <a:schemeClr val="tx1"/>
            </a:solidFill>
            <a:prstDash val="solid"/>
            <a:round/>
            <a:headEnd type="none" w="med" len="med"/>
            <a:tailEnd type="triangle" w="med" len="med"/>
          </a:ln>
          <a:effectLst/>
        </p:spPr>
      </p:cxnSp>
      <p:sp>
        <p:nvSpPr>
          <p:cNvPr id="73" name="Rectangle 72"/>
          <p:cNvSpPr/>
          <p:nvPr/>
        </p:nvSpPr>
        <p:spPr bwMode="auto">
          <a:xfrm>
            <a:off x="1386497" y="4715123"/>
            <a:ext cx="1857388" cy="1857388"/>
          </a:xfrm>
          <a:prstGeom prst="rect">
            <a:avLst/>
          </a:prstGeom>
          <a:solidFill>
            <a:schemeClr val="bg1"/>
          </a:solidFill>
          <a:ln w="12700" cap="flat" cmpd="sng" algn="ctr">
            <a:solidFill>
              <a:schemeClr val="tx1"/>
            </a:solidFill>
            <a:prstDash val="solid"/>
            <a:round/>
            <a:headEnd type="none" w="med" len="med"/>
            <a:tailEnd type="none" w="med" len="med"/>
          </a:ln>
          <a:effectLst>
            <a:outerShdw blurRad="63500" dist="107763" dir="2700000" sx="95000" sy="95000" algn="ctr" rotWithShape="0">
              <a:schemeClr val="bg2"/>
            </a:outerShdw>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endParaRPr kumimoji="0" lang="de-CH" sz="1800" b="0" i="0" u="none" strike="noStrike" cap="none" normalizeH="0" baseline="0" dirty="0" smtClean="0">
              <a:ln>
                <a:noFill/>
              </a:ln>
              <a:solidFill>
                <a:schemeClr val="tx1"/>
              </a:solidFill>
              <a:effectLst/>
              <a:latin typeface="Tahoma" pitchFamily="34" charset="0"/>
            </a:endParaRPr>
          </a:p>
        </p:txBody>
      </p:sp>
      <p:grpSp>
        <p:nvGrpSpPr>
          <p:cNvPr id="2" name="Group 65"/>
          <p:cNvGrpSpPr/>
          <p:nvPr/>
        </p:nvGrpSpPr>
        <p:grpSpPr>
          <a:xfrm>
            <a:off x="1529373" y="5072313"/>
            <a:ext cx="1584784" cy="1400163"/>
            <a:chOff x="1415580" y="5286388"/>
            <a:chExt cx="1584784" cy="1400163"/>
          </a:xfrm>
        </p:grpSpPr>
        <p:sp>
          <p:nvSpPr>
            <p:cNvPr id="51" name="Rectangle 50"/>
            <p:cNvSpPr/>
            <p:nvPr/>
          </p:nvSpPr>
          <p:spPr bwMode="auto">
            <a:xfrm>
              <a:off x="1415580" y="6400799"/>
              <a:ext cx="976586" cy="285752"/>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err="1" smtClean="0">
                  <a:ln>
                    <a:noFill/>
                  </a:ln>
                  <a:solidFill>
                    <a:schemeClr val="tx1"/>
                  </a:solidFill>
                  <a:effectLst/>
                  <a:latin typeface="Tahoma" pitchFamily="34" charset="0"/>
                </a:rPr>
                <a:t>Hash</a:t>
              </a:r>
              <a:r>
                <a:rPr kumimoji="0" lang="de-CH" sz="1000" b="0" i="0" u="none" strike="noStrike" cap="none" normalizeH="0" baseline="0" dirty="0" smtClean="0">
                  <a:ln>
                    <a:noFill/>
                  </a:ln>
                  <a:solidFill>
                    <a:schemeClr val="tx1"/>
                  </a:solidFill>
                  <a:effectLst/>
                  <a:latin typeface="Tahoma" pitchFamily="34" charset="0"/>
                </a:rPr>
                <a:t> </a:t>
              </a:r>
              <a:r>
                <a:rPr kumimoji="0" lang="de-CH" sz="1000" b="0" i="0" u="none" strike="noStrike" cap="none" normalizeH="0" baseline="0" dirty="0" err="1" smtClean="0">
                  <a:ln>
                    <a:noFill/>
                  </a:ln>
                  <a:solidFill>
                    <a:schemeClr val="tx1"/>
                  </a:solidFill>
                  <a:effectLst/>
                  <a:latin typeface="Tahoma" pitchFamily="34" charset="0"/>
                </a:rPr>
                <a:t>Subkey</a:t>
              </a:r>
              <a:r>
                <a:rPr kumimoji="0" lang="de-CH" sz="1000" b="0" i="0" u="none" strike="noStrike" cap="none" normalizeH="0" baseline="0" dirty="0" smtClean="0">
                  <a:ln>
                    <a:noFill/>
                  </a:ln>
                  <a:solidFill>
                    <a:schemeClr val="tx1"/>
                  </a:solidFill>
                  <a:effectLst/>
                  <a:latin typeface="Tahoma" pitchFamily="34" charset="0"/>
                </a:rPr>
                <a:t> H</a:t>
              </a:r>
            </a:p>
          </p:txBody>
        </p:sp>
        <p:pic>
          <p:nvPicPr>
            <p:cNvPr id="715779" name="Picture 3"/>
            <p:cNvPicPr>
              <a:picLocks noChangeAspect="1" noChangeArrowheads="1"/>
            </p:cNvPicPr>
            <p:nvPr/>
          </p:nvPicPr>
          <p:blipFill>
            <a:blip r:embed="rId4" cstate="print"/>
            <a:srcRect/>
            <a:stretch>
              <a:fillRect/>
            </a:stretch>
          </p:blipFill>
          <p:spPr bwMode="auto">
            <a:xfrm>
              <a:off x="1428728" y="5286388"/>
              <a:ext cx="991620" cy="1109048"/>
            </a:xfrm>
            <a:prstGeom prst="rect">
              <a:avLst/>
            </a:prstGeom>
            <a:noFill/>
            <a:ln w="12700" cap="flat" cmpd="sng" algn="ctr">
              <a:noFill/>
              <a:prstDash val="solid"/>
              <a:miter lim="800000"/>
              <a:headEnd/>
              <a:tailEnd/>
            </a:ln>
            <a:effectLst/>
          </p:spPr>
        </p:pic>
        <p:sp>
          <p:nvSpPr>
            <p:cNvPr id="63" name="Rectangle 62"/>
            <p:cNvSpPr/>
            <p:nvPr/>
          </p:nvSpPr>
          <p:spPr bwMode="auto">
            <a:xfrm>
              <a:off x="1428728" y="5286388"/>
              <a:ext cx="960416" cy="214314"/>
            </a:xfrm>
            <a:prstGeom prst="rect">
              <a:avLst/>
            </a:prstGeom>
            <a:solidFill>
              <a:srgbClr val="FFFF9D"/>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0………………..0</a:t>
              </a:r>
            </a:p>
          </p:txBody>
        </p:sp>
        <p:sp>
          <p:nvSpPr>
            <p:cNvPr id="64" name="Rectangle 63"/>
            <p:cNvSpPr/>
            <p:nvPr/>
          </p:nvSpPr>
          <p:spPr bwMode="auto">
            <a:xfrm>
              <a:off x="2571736" y="5786454"/>
              <a:ext cx="428628" cy="285752"/>
            </a:xfrm>
            <a:prstGeom prst="rect">
              <a:avLst/>
            </a:prstGeom>
            <a:solidFill>
              <a:srgbClr val="99FF99"/>
            </a:solidFill>
            <a:ln w="12700" cap="flat" cmpd="sng" algn="ctr">
              <a:solidFill>
                <a:schemeClr val="tx1"/>
              </a:solidFill>
              <a:prstDash val="solid"/>
              <a:round/>
              <a:headEnd type="none" w="med" len="med"/>
              <a:tailEnd type="none" w="med" len="med"/>
            </a:ln>
            <a:effectLst/>
          </p:spPr>
          <p:txBody>
            <a:bodyPr vert="horz" wrap="none" lIns="85725" tIns="42862" rIns="85725" bIns="42862" numCol="1" rtlCol="0" anchor="ctr" anchorCtr="0" compatLnSpc="1">
              <a:prstTxWarp prst="textNoShape">
                <a:avLst/>
              </a:prstTxWarp>
            </a:bodyPr>
            <a:lstStyle/>
            <a:p>
              <a:pPr marL="0" marR="0" indent="0" algn="ctr" defTabSz="914400" rtl="0" eaLnBrk="0" fontAlgn="base" latinLnBrk="0" hangingPunct="0">
                <a:lnSpc>
                  <a:spcPct val="100000"/>
                </a:lnSpc>
                <a:spcBef>
                  <a:spcPct val="40000"/>
                </a:spcBef>
                <a:spcAft>
                  <a:spcPct val="0"/>
                </a:spcAft>
                <a:buClr>
                  <a:srgbClr val="0099CC"/>
                </a:buClr>
                <a:buSzPct val="70000"/>
                <a:buFont typeface="Wingdings" pitchFamily="2" charset="2"/>
                <a:buNone/>
                <a:tabLst/>
              </a:pPr>
              <a:r>
                <a:rPr kumimoji="0" lang="de-CH" sz="1000" b="0" i="0" u="none" strike="noStrike" cap="none" normalizeH="0" baseline="0" dirty="0" smtClean="0">
                  <a:ln>
                    <a:noFill/>
                  </a:ln>
                  <a:solidFill>
                    <a:schemeClr val="tx1"/>
                  </a:solidFill>
                  <a:effectLst/>
                  <a:latin typeface="Tahoma" pitchFamily="34" charset="0"/>
                </a:rPr>
                <a:t>Key K</a:t>
              </a:r>
            </a:p>
          </p:txBody>
        </p:sp>
        <p:cxnSp>
          <p:nvCxnSpPr>
            <p:cNvPr id="65" name="Straight Arrow Connector 64"/>
            <p:cNvCxnSpPr/>
            <p:nvPr/>
          </p:nvCxnSpPr>
          <p:spPr bwMode="auto">
            <a:xfrm rot="10800000">
              <a:off x="2357422" y="5929330"/>
              <a:ext cx="214314" cy="1588"/>
            </a:xfrm>
            <a:prstGeom prst="straightConnector1">
              <a:avLst/>
            </a:prstGeom>
            <a:solidFill>
              <a:srgbClr val="CCCCFF"/>
            </a:solidFill>
            <a:ln w="12700" cap="flat" cmpd="sng" algn="ctr">
              <a:solidFill>
                <a:schemeClr val="tx1"/>
              </a:solidFill>
              <a:prstDash val="solid"/>
              <a:round/>
              <a:headEnd type="none" w="med" len="med"/>
              <a:tailEnd type="triangle" w="med" len="med"/>
            </a:ln>
            <a:effectLst/>
          </p:spPr>
        </p:cxnSp>
      </p:grpSp>
      <p:sp>
        <p:nvSpPr>
          <p:cNvPr id="74" name="TextBox 73"/>
          <p:cNvSpPr txBox="1"/>
          <p:nvPr/>
        </p:nvSpPr>
        <p:spPr>
          <a:xfrm>
            <a:off x="1386497" y="4715123"/>
            <a:ext cx="1870841" cy="276999"/>
          </a:xfrm>
          <a:prstGeom prst="rect">
            <a:avLst/>
          </a:prstGeom>
          <a:noFill/>
        </p:spPr>
        <p:txBody>
          <a:bodyPr wrap="square" rtlCol="0">
            <a:spAutoFit/>
          </a:bodyPr>
          <a:lstStyle/>
          <a:p>
            <a:pPr>
              <a:buNone/>
            </a:pPr>
            <a:r>
              <a:rPr lang="de-CH" sz="1200" dirty="0" err="1" smtClean="0"/>
              <a:t>Hash</a:t>
            </a:r>
            <a:r>
              <a:rPr lang="de-CH" sz="1200" dirty="0" smtClean="0"/>
              <a:t> </a:t>
            </a:r>
            <a:r>
              <a:rPr lang="de-CH" sz="1200" dirty="0" err="1" smtClean="0"/>
              <a:t>Subkey</a:t>
            </a:r>
            <a:r>
              <a:rPr lang="de-CH" sz="1200" dirty="0" smtClean="0"/>
              <a:t> Derivation</a:t>
            </a:r>
            <a:endParaRPr lang="de-CH"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3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8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DE" dirty="0" smtClean="0"/>
              <a:t>IPsec Policies in the Linux Kernel</a:t>
            </a:r>
            <a:endParaRPr lang="de-DE" dirty="0"/>
          </a:p>
        </p:txBody>
      </p:sp>
      <p:sp>
        <p:nvSpPr>
          <p:cNvPr id="848899"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8900" name="Rectangle 4"/>
          <p:cNvSpPr>
            <a:spLocks noChangeArrowheads="1"/>
          </p:cNvSpPr>
          <p:nvPr/>
        </p:nvSpPr>
        <p:spPr bwMode="auto">
          <a:xfrm>
            <a:off x="611188" y="1125539"/>
            <a:ext cx="7993062" cy="5089543"/>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src </a:t>
            </a:r>
            <a:r>
              <a:rPr lang="de-DE" sz="1300" b="1" dirty="0" smtClean="0">
                <a:solidFill>
                  <a:srgbClr val="00B050"/>
                </a:solidFill>
                <a:latin typeface="Courier New" pitchFamily="49" charset="0"/>
              </a:rPr>
              <a:t>10.1.0.0/24</a:t>
            </a:r>
            <a:r>
              <a:rPr lang="de-DE" sz="1300" b="1" dirty="0" smtClean="0">
                <a:latin typeface="Courier New" pitchFamily="49" charset="0"/>
              </a:rPr>
              <a:t> dst </a:t>
            </a:r>
            <a:r>
              <a:rPr lang="de-DE" sz="1300" b="1" dirty="0" smtClean="0">
                <a:solidFill>
                  <a:srgbClr val="0000FF"/>
                </a:solidFill>
                <a:latin typeface="Courier New" pitchFamily="49" charset="0"/>
              </a:rPr>
              <a:t>10.3.0.1/32</a:t>
            </a:r>
            <a:r>
              <a:rPr lang="de-DE" sz="1300" b="1" dirty="0" smtClean="0">
                <a:latin typeface="Courier New" pitchFamily="49" charset="0"/>
              </a:rPr>
              <a:t> uid 0</a:t>
            </a:r>
          </a:p>
          <a:p>
            <a:pPr marL="317500" indent="-317500" defTabSz="708025">
              <a:spcBef>
                <a:spcPct val="0"/>
              </a:spcBef>
              <a:buNone/>
            </a:pPr>
            <a:r>
              <a:rPr lang="de-DE" sz="1300" b="1" dirty="0" smtClean="0">
                <a:latin typeface="Courier New" pitchFamily="49" charset="0"/>
              </a:rPr>
              <a:t>	dir </a:t>
            </a:r>
            <a:r>
              <a:rPr lang="de-DE" sz="1300" b="1" dirty="0" smtClean="0">
                <a:solidFill>
                  <a:srgbClr val="FF0000"/>
                </a:solidFill>
                <a:latin typeface="Courier New" pitchFamily="49" charset="0"/>
              </a:rPr>
              <a:t>in</a:t>
            </a:r>
            <a:r>
              <a:rPr lang="de-DE" sz="1300" b="1" dirty="0" smtClean="0">
                <a:latin typeface="Courier New" pitchFamily="49" charset="0"/>
              </a:rPr>
              <a:t> action allow index 800 priority 1760 ...</a:t>
            </a:r>
          </a:p>
          <a:p>
            <a:pPr marL="317500" indent="-317500" defTabSz="708025">
              <a:spcBef>
                <a:spcPct val="0"/>
              </a:spcBef>
              <a:buNone/>
            </a:pPr>
            <a:r>
              <a:rPr lang="de-DE" sz="1300" b="1" dirty="0" smtClean="0">
                <a:latin typeface="Courier New" pitchFamily="49" charset="0"/>
              </a:rPr>
              <a:t>	lifetime config:</a:t>
            </a:r>
          </a:p>
          <a:p>
            <a:pPr marL="317500" indent="-317500" defTabSz="708025">
              <a:spcBef>
                <a:spcPct val="0"/>
              </a:spcBef>
              <a:buNone/>
            </a:pPr>
            <a:r>
              <a:rPr lang="de-DE" sz="1300" b="1" dirty="0" smtClean="0">
                <a:latin typeface="Courier New" pitchFamily="49" charset="0"/>
              </a:rPr>
              <a:t>	  limit: soft (INF)(bytes), hard (INF)(bytes)</a:t>
            </a:r>
          </a:p>
          <a:p>
            <a:pPr marL="317500" indent="-317500" defTabSz="708025">
              <a:spcBef>
                <a:spcPct val="0"/>
              </a:spcBef>
              <a:buNone/>
            </a:pPr>
            <a:r>
              <a:rPr lang="de-DE" sz="1300" b="1" dirty="0" smtClean="0">
                <a:latin typeface="Courier New" pitchFamily="49" charset="0"/>
              </a:rPr>
              <a:t>	  limit: soft (INF)(packets), hard (INF)(packets)</a:t>
            </a:r>
          </a:p>
          <a:p>
            <a:pPr marL="317500" indent="-317500" defTabSz="708025">
              <a:spcBef>
                <a:spcPct val="0"/>
              </a:spcBef>
              <a:buNone/>
            </a:pPr>
            <a:r>
              <a:rPr lang="de-DE" sz="1300" b="1" dirty="0" smtClean="0">
                <a:latin typeface="Courier New" pitchFamily="49" charset="0"/>
              </a:rPr>
              <a:t>	  expire add: soft 0(sec), hard 0(sec)</a:t>
            </a:r>
          </a:p>
          <a:p>
            <a:pPr marL="317500" indent="-317500" defTabSz="708025">
              <a:spcBef>
                <a:spcPct val="0"/>
              </a:spcBef>
              <a:buNone/>
            </a:pPr>
            <a:r>
              <a:rPr lang="de-DE" sz="1300" b="1" dirty="0" smtClean="0">
                <a:latin typeface="Courier New" pitchFamily="49" charset="0"/>
              </a:rPr>
              <a:t>	  expire use: soft 0(sec), hard 0(sec)</a:t>
            </a:r>
          </a:p>
          <a:p>
            <a:pPr marL="317500" indent="-317500" defTabSz="708025">
              <a:spcBef>
                <a:spcPct val="0"/>
              </a:spcBef>
              <a:buNone/>
            </a:pPr>
            <a:r>
              <a:rPr lang="de-DE" sz="1300" b="1" dirty="0" smtClean="0">
                <a:latin typeface="Courier New" pitchFamily="49" charset="0"/>
              </a:rPr>
              <a:t>	lifetime current:</a:t>
            </a:r>
          </a:p>
          <a:p>
            <a:pPr marL="317500" indent="-317500" defTabSz="708025">
              <a:spcBef>
                <a:spcPct val="0"/>
              </a:spcBef>
              <a:buNone/>
            </a:pPr>
            <a:r>
              <a:rPr lang="de-DE" sz="1300" b="1" dirty="0" smtClean="0">
                <a:latin typeface="Courier New" pitchFamily="49" charset="0"/>
              </a:rPr>
              <a:t>	  0(bytes), 0(packets)</a:t>
            </a:r>
          </a:p>
          <a:p>
            <a:pPr marL="317500" indent="-317500" defTabSz="708025">
              <a:spcBef>
                <a:spcPct val="0"/>
              </a:spcBef>
              <a:buNone/>
            </a:pPr>
            <a:r>
              <a:rPr lang="de-DE" sz="1300" b="1" dirty="0" smtClean="0">
                <a:latin typeface="Courier New" pitchFamily="49" charset="0"/>
              </a:rPr>
              <a:t>	  add 2009-10-22 20:34:37 use </a:t>
            </a:r>
            <a:r>
              <a:rPr lang="de-DE" sz="1300" b="1" dirty="0" smtClean="0">
                <a:solidFill>
                  <a:srgbClr val="FF0000"/>
                </a:solidFill>
                <a:latin typeface="Courier New" pitchFamily="49" charset="0"/>
              </a:rPr>
              <a:t>2009-10-22 20:34:39</a:t>
            </a:r>
          </a:p>
          <a:p>
            <a:pPr marL="317500" indent="-317500" defTabSz="708025">
              <a:spcBef>
                <a:spcPct val="0"/>
              </a:spcBef>
              <a:buNone/>
            </a:pPr>
            <a:r>
              <a:rPr lang="de-DE" sz="1300" b="1" dirty="0" smtClean="0">
                <a:latin typeface="Courier New" pitchFamily="49" charset="0"/>
              </a:rPr>
              <a:t>	tmpl src </a:t>
            </a:r>
            <a:r>
              <a:rPr lang="de-DE" sz="1300" b="1" dirty="0" smtClean="0">
                <a:solidFill>
                  <a:srgbClr val="FF0000"/>
                </a:solidFill>
                <a:latin typeface="Courier New" pitchFamily="49" charset="0"/>
              </a:rPr>
              <a:t>192.168.0.1</a:t>
            </a:r>
            <a:r>
              <a:rPr lang="de-DE" sz="1300" b="1" dirty="0" smtClean="0">
                <a:latin typeface="Courier New" pitchFamily="49" charset="0"/>
              </a:rPr>
              <a:t> dst </a:t>
            </a:r>
            <a:r>
              <a:rPr lang="de-DE" sz="1300" b="1" dirty="0" smtClean="0">
                <a:solidFill>
                  <a:srgbClr val="FF0000"/>
                </a:solidFill>
                <a:latin typeface="Courier New" pitchFamily="49" charset="0"/>
              </a:rPr>
              <a:t>192.168.0.100</a:t>
            </a:r>
          </a:p>
          <a:p>
            <a:pPr marL="317500" indent="-317500" defTabSz="708025">
              <a:spcBef>
                <a:spcPct val="0"/>
              </a:spcBef>
              <a:buNone/>
            </a:pPr>
            <a:r>
              <a:rPr lang="de-DE" sz="1300" b="1" dirty="0" smtClean="0">
                <a:latin typeface="Courier New" pitchFamily="49" charset="0"/>
              </a:rPr>
              <a:t>		proto esp spi 0x00000000(0) </a:t>
            </a:r>
            <a:r>
              <a:rPr lang="de-DE" sz="1300" b="1" dirty="0" smtClean="0">
                <a:solidFill>
                  <a:srgbClr val="0000FF"/>
                </a:solidFill>
                <a:latin typeface="Courier New" pitchFamily="49" charset="0"/>
              </a:rPr>
              <a:t>reqid 1</a:t>
            </a:r>
            <a:r>
              <a:rPr lang="de-DE" sz="1300" b="1" dirty="0" smtClean="0">
                <a:latin typeface="Courier New" pitchFamily="49" charset="0"/>
              </a:rPr>
              <a:t>(0x00000001) mode tunnel</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src </a:t>
            </a:r>
            <a:r>
              <a:rPr lang="de-DE" sz="1300" b="1" dirty="0" smtClean="0">
                <a:solidFill>
                  <a:srgbClr val="0000FF"/>
                </a:solidFill>
                <a:latin typeface="Courier New" pitchFamily="49" charset="0"/>
              </a:rPr>
              <a:t>10.3.0.1/32</a:t>
            </a:r>
            <a:r>
              <a:rPr lang="de-DE" sz="1300" b="1" dirty="0" smtClean="0">
                <a:latin typeface="Courier New" pitchFamily="49" charset="0"/>
              </a:rPr>
              <a:t> dst </a:t>
            </a:r>
            <a:r>
              <a:rPr lang="de-DE" sz="1300" b="1" dirty="0" smtClean="0">
                <a:solidFill>
                  <a:srgbClr val="00B050"/>
                </a:solidFill>
                <a:latin typeface="Courier New" pitchFamily="49" charset="0"/>
              </a:rPr>
              <a:t>10.1.0.0/24</a:t>
            </a:r>
            <a:r>
              <a:rPr lang="de-DE" sz="1300" b="1" dirty="0" smtClean="0">
                <a:latin typeface="Courier New" pitchFamily="49" charset="0"/>
              </a:rPr>
              <a:t> uid 0</a:t>
            </a:r>
          </a:p>
          <a:p>
            <a:pPr marL="317500" indent="-317500" defTabSz="708025">
              <a:spcBef>
                <a:spcPct val="0"/>
              </a:spcBef>
              <a:buNone/>
            </a:pPr>
            <a:r>
              <a:rPr lang="de-DE" sz="1300" b="1" dirty="0" smtClean="0">
                <a:latin typeface="Courier New" pitchFamily="49" charset="0"/>
              </a:rPr>
              <a:t>	dir </a:t>
            </a:r>
            <a:r>
              <a:rPr lang="de-DE" sz="1300" b="1" dirty="0" smtClean="0">
                <a:solidFill>
                  <a:srgbClr val="FF0000"/>
                </a:solidFill>
                <a:latin typeface="Courier New" pitchFamily="49" charset="0"/>
              </a:rPr>
              <a:t>out</a:t>
            </a:r>
            <a:r>
              <a:rPr lang="de-DE" sz="1300" b="1" dirty="0" smtClean="0">
                <a:latin typeface="Courier New" pitchFamily="49" charset="0"/>
              </a:rPr>
              <a:t> action allow index 793 priority 1680 ...</a:t>
            </a:r>
          </a:p>
          <a:p>
            <a:pPr marL="317500" indent="-317500" defTabSz="708025">
              <a:spcBef>
                <a:spcPct val="0"/>
              </a:spcBef>
              <a:buNone/>
            </a:pPr>
            <a:r>
              <a:rPr lang="de-DE" sz="1300" b="1" dirty="0" smtClean="0">
                <a:latin typeface="Courier New" pitchFamily="49" charset="0"/>
              </a:rPr>
              <a:t>	lifetime config:</a:t>
            </a:r>
          </a:p>
          <a:p>
            <a:pPr marL="317500" indent="-317500" defTabSz="708025">
              <a:spcBef>
                <a:spcPct val="0"/>
              </a:spcBef>
              <a:buNone/>
            </a:pPr>
            <a:r>
              <a:rPr lang="de-DE" sz="1300" b="1" dirty="0" smtClean="0">
                <a:latin typeface="Courier New" pitchFamily="49" charset="0"/>
              </a:rPr>
              <a:t>	  limit: soft (INF)(bytes), hard (INF)(bytes)</a:t>
            </a:r>
          </a:p>
          <a:p>
            <a:pPr marL="317500" indent="-317500" defTabSz="708025">
              <a:spcBef>
                <a:spcPct val="0"/>
              </a:spcBef>
              <a:buNone/>
            </a:pPr>
            <a:r>
              <a:rPr lang="de-DE" sz="1300" b="1" dirty="0" smtClean="0">
                <a:latin typeface="Courier New" pitchFamily="49" charset="0"/>
              </a:rPr>
              <a:t>	  limit: soft (INF)(packets), hard (INF)(packets)</a:t>
            </a:r>
          </a:p>
          <a:p>
            <a:pPr marL="317500" indent="-317500" defTabSz="708025">
              <a:spcBef>
                <a:spcPct val="0"/>
              </a:spcBef>
              <a:buNone/>
            </a:pPr>
            <a:r>
              <a:rPr lang="de-DE" sz="1300" b="1" dirty="0" smtClean="0">
                <a:latin typeface="Courier New" pitchFamily="49" charset="0"/>
              </a:rPr>
              <a:t>	  expire add: soft 0(sec), hard 0(sec)</a:t>
            </a:r>
          </a:p>
          <a:p>
            <a:pPr marL="317500" indent="-317500" defTabSz="708025">
              <a:spcBef>
                <a:spcPct val="0"/>
              </a:spcBef>
              <a:buNone/>
            </a:pPr>
            <a:r>
              <a:rPr lang="de-DE" sz="1300" b="1" dirty="0" smtClean="0">
                <a:latin typeface="Courier New" pitchFamily="49" charset="0"/>
              </a:rPr>
              <a:t>	  expire use: soft 0(sec), hard 0(sec)</a:t>
            </a:r>
          </a:p>
          <a:p>
            <a:pPr marL="317500" indent="-317500" defTabSz="708025">
              <a:spcBef>
                <a:spcPct val="0"/>
              </a:spcBef>
              <a:buNone/>
            </a:pPr>
            <a:r>
              <a:rPr lang="de-DE" sz="1300" b="1" dirty="0" smtClean="0">
                <a:latin typeface="Courier New" pitchFamily="49" charset="0"/>
              </a:rPr>
              <a:t>	lifetime current:</a:t>
            </a:r>
          </a:p>
          <a:p>
            <a:pPr marL="317500" indent="-317500" defTabSz="708025">
              <a:spcBef>
                <a:spcPct val="0"/>
              </a:spcBef>
              <a:buNone/>
            </a:pPr>
            <a:r>
              <a:rPr lang="de-DE" sz="1300" b="1" dirty="0" smtClean="0">
                <a:latin typeface="Courier New" pitchFamily="49" charset="0"/>
              </a:rPr>
              <a:t>	  0(bytes), 0(packets)</a:t>
            </a:r>
          </a:p>
          <a:p>
            <a:pPr marL="317500" indent="-317500" defTabSz="708025">
              <a:spcBef>
                <a:spcPct val="0"/>
              </a:spcBef>
              <a:buNone/>
            </a:pPr>
            <a:r>
              <a:rPr lang="de-DE" sz="1300" b="1" dirty="0" smtClean="0">
                <a:latin typeface="Courier New" pitchFamily="49" charset="0"/>
              </a:rPr>
              <a:t>	  add 2009-10-22 20:34:37 use </a:t>
            </a:r>
            <a:r>
              <a:rPr lang="de-DE" sz="1300" b="1" dirty="0" smtClean="0">
                <a:solidFill>
                  <a:srgbClr val="FF0000"/>
                </a:solidFill>
                <a:latin typeface="Courier New" pitchFamily="49" charset="0"/>
              </a:rPr>
              <a:t>2009-10-22 20:34:38</a:t>
            </a:r>
          </a:p>
          <a:p>
            <a:pPr marL="317500" indent="-317500" defTabSz="708025">
              <a:spcBef>
                <a:spcPct val="0"/>
              </a:spcBef>
              <a:buNone/>
            </a:pPr>
            <a:r>
              <a:rPr lang="de-DE" sz="1300" b="1" dirty="0" smtClean="0">
                <a:latin typeface="Courier New" pitchFamily="49" charset="0"/>
              </a:rPr>
              <a:t>	tmpl src </a:t>
            </a:r>
            <a:r>
              <a:rPr lang="de-DE" sz="1300" b="1" dirty="0" smtClean="0">
                <a:solidFill>
                  <a:srgbClr val="FF0000"/>
                </a:solidFill>
                <a:latin typeface="Courier New" pitchFamily="49" charset="0"/>
              </a:rPr>
              <a:t>192.168.0.100</a:t>
            </a:r>
            <a:r>
              <a:rPr lang="de-DE" sz="1300" b="1" dirty="0" smtClean="0">
                <a:latin typeface="Courier New" pitchFamily="49" charset="0"/>
              </a:rPr>
              <a:t> dst </a:t>
            </a:r>
            <a:r>
              <a:rPr lang="de-DE" sz="1300" b="1" dirty="0" smtClean="0">
                <a:solidFill>
                  <a:srgbClr val="FF0000"/>
                </a:solidFill>
                <a:latin typeface="Courier New" pitchFamily="49" charset="0"/>
              </a:rPr>
              <a:t>192.168.0.1</a:t>
            </a:r>
          </a:p>
          <a:p>
            <a:pPr marL="317500" indent="-317500" defTabSz="708025">
              <a:spcBef>
                <a:spcPct val="0"/>
              </a:spcBef>
              <a:buNone/>
            </a:pPr>
            <a:r>
              <a:rPr lang="de-DE" sz="1300" b="1" dirty="0" smtClean="0">
                <a:latin typeface="Courier New" pitchFamily="49" charset="0"/>
              </a:rPr>
              <a:t>		proto esp spi 0x00000000(0) </a:t>
            </a:r>
            <a:r>
              <a:rPr lang="de-DE" sz="1300" b="1" dirty="0" smtClean="0">
                <a:solidFill>
                  <a:srgbClr val="0000FF"/>
                </a:solidFill>
                <a:latin typeface="Courier New" pitchFamily="49" charset="0"/>
              </a:rPr>
              <a:t>reqid 1</a:t>
            </a:r>
            <a:r>
              <a:rPr lang="de-DE" sz="1300" b="1" dirty="0" smtClean="0">
                <a:latin typeface="Courier New" pitchFamily="49" charset="0"/>
              </a:rPr>
              <a:t>(0x00000001) mode tunnel</a:t>
            </a:r>
          </a:p>
        </p:txBody>
      </p:sp>
      <p:sp>
        <p:nvSpPr>
          <p:cNvPr id="6" name="Text Box 5"/>
          <p:cNvSpPr txBox="1">
            <a:spLocks noChangeArrowheads="1"/>
          </p:cNvSpPr>
          <p:nvPr/>
        </p:nvSpPr>
        <p:spPr bwMode="auto">
          <a:xfrm>
            <a:off x="539750" y="785794"/>
            <a:ext cx="2514663"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carol:  ip -s xfrm policy</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DE" dirty="0" smtClean="0"/>
              <a:t>IPsec Policies in the Linux Kernel</a:t>
            </a:r>
            <a:endParaRPr lang="de-DE" dirty="0"/>
          </a:p>
        </p:txBody>
      </p:sp>
      <p:sp>
        <p:nvSpPr>
          <p:cNvPr id="848899"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8900" name="Rectangle 4"/>
          <p:cNvSpPr>
            <a:spLocks noChangeArrowheads="1"/>
          </p:cNvSpPr>
          <p:nvPr/>
        </p:nvSpPr>
        <p:spPr bwMode="auto">
          <a:xfrm>
            <a:off x="611188" y="1125539"/>
            <a:ext cx="7993062" cy="5089543"/>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src </a:t>
            </a:r>
            <a:r>
              <a:rPr lang="de-DE" sz="1300" b="1" dirty="0" smtClean="0">
                <a:solidFill>
                  <a:srgbClr val="0000FF"/>
                </a:solidFill>
                <a:latin typeface="Courier New" pitchFamily="49" charset="0"/>
              </a:rPr>
              <a:t>10.3.0.1/32</a:t>
            </a:r>
            <a:r>
              <a:rPr lang="de-DE" sz="1300" b="1" dirty="0" smtClean="0">
                <a:latin typeface="Courier New" pitchFamily="49" charset="0"/>
              </a:rPr>
              <a:t> dst </a:t>
            </a:r>
            <a:r>
              <a:rPr lang="de-DE" sz="1300" b="1" dirty="0" smtClean="0">
                <a:solidFill>
                  <a:srgbClr val="00B050"/>
                </a:solidFill>
                <a:latin typeface="Courier New" pitchFamily="49" charset="0"/>
              </a:rPr>
              <a:t>10.1.0.0/24</a:t>
            </a:r>
            <a:r>
              <a:rPr lang="de-DE" sz="1300" b="1" dirty="0" smtClean="0">
                <a:latin typeface="Courier New" pitchFamily="49" charset="0"/>
              </a:rPr>
              <a:t> uid 0</a:t>
            </a:r>
          </a:p>
          <a:p>
            <a:pPr marL="317500" indent="-317500" defTabSz="708025">
              <a:spcBef>
                <a:spcPct val="0"/>
              </a:spcBef>
              <a:buNone/>
            </a:pPr>
            <a:r>
              <a:rPr lang="de-DE" sz="1300" b="1" dirty="0" smtClean="0">
                <a:latin typeface="Courier New" pitchFamily="49" charset="0"/>
              </a:rPr>
              <a:t>	dir </a:t>
            </a:r>
            <a:r>
              <a:rPr lang="de-DE" sz="1300" b="1" dirty="0" smtClean="0">
                <a:solidFill>
                  <a:srgbClr val="FF0000"/>
                </a:solidFill>
                <a:latin typeface="Courier New" pitchFamily="49" charset="0"/>
              </a:rPr>
              <a:t>fwd</a:t>
            </a:r>
            <a:r>
              <a:rPr lang="de-DE" sz="1300" b="1" dirty="0" smtClean="0">
                <a:latin typeface="Courier New" pitchFamily="49" charset="0"/>
              </a:rPr>
              <a:t> action allow index 954 priority 1680 ...</a:t>
            </a:r>
          </a:p>
          <a:p>
            <a:pPr marL="317500" indent="-317500" defTabSz="708025">
              <a:spcBef>
                <a:spcPct val="0"/>
              </a:spcBef>
              <a:buNone/>
            </a:pPr>
            <a:r>
              <a:rPr lang="de-DE" sz="1300" b="1" dirty="0" smtClean="0">
                <a:latin typeface="Courier New" pitchFamily="49" charset="0"/>
              </a:rPr>
              <a:t>	lifetime config:</a:t>
            </a:r>
          </a:p>
          <a:p>
            <a:pPr marL="317500" indent="-317500" defTabSz="708025">
              <a:spcBef>
                <a:spcPct val="0"/>
              </a:spcBef>
              <a:buNone/>
            </a:pPr>
            <a:r>
              <a:rPr lang="de-DE" sz="1300" b="1" dirty="0" smtClean="0">
                <a:latin typeface="Courier New" pitchFamily="49" charset="0"/>
              </a:rPr>
              <a:t>	  limit: soft (INF)(bytes), hard (INF)(bytes)</a:t>
            </a:r>
          </a:p>
          <a:p>
            <a:pPr marL="317500" indent="-317500" defTabSz="708025">
              <a:spcBef>
                <a:spcPct val="0"/>
              </a:spcBef>
              <a:buNone/>
            </a:pPr>
            <a:r>
              <a:rPr lang="de-DE" sz="1300" b="1" dirty="0" smtClean="0">
                <a:latin typeface="Courier New" pitchFamily="49" charset="0"/>
              </a:rPr>
              <a:t>	  limit: soft (INF)(packets), hard (INF)(packets)</a:t>
            </a:r>
          </a:p>
          <a:p>
            <a:pPr marL="317500" indent="-317500" defTabSz="708025">
              <a:spcBef>
                <a:spcPct val="0"/>
              </a:spcBef>
              <a:buNone/>
            </a:pPr>
            <a:r>
              <a:rPr lang="de-DE" sz="1300" b="1" dirty="0" smtClean="0">
                <a:latin typeface="Courier New" pitchFamily="49" charset="0"/>
              </a:rPr>
              <a:t>	  expire add: soft 0(sec), hard 0(sec)</a:t>
            </a:r>
          </a:p>
          <a:p>
            <a:pPr marL="317500" indent="-317500" defTabSz="708025">
              <a:spcBef>
                <a:spcPct val="0"/>
              </a:spcBef>
              <a:buNone/>
            </a:pPr>
            <a:r>
              <a:rPr lang="de-DE" sz="1300" b="1" dirty="0" smtClean="0">
                <a:latin typeface="Courier New" pitchFamily="49" charset="0"/>
              </a:rPr>
              <a:t>	  expire use: soft 0(sec), hard 0(sec)</a:t>
            </a:r>
          </a:p>
          <a:p>
            <a:pPr marL="317500" indent="-317500" defTabSz="708025">
              <a:spcBef>
                <a:spcPct val="0"/>
              </a:spcBef>
              <a:buNone/>
            </a:pPr>
            <a:r>
              <a:rPr lang="de-DE" sz="1300" b="1" dirty="0" smtClean="0">
                <a:latin typeface="Courier New" pitchFamily="49" charset="0"/>
              </a:rPr>
              <a:t>	lifetime current:</a:t>
            </a:r>
          </a:p>
          <a:p>
            <a:pPr marL="317500" indent="-317500" defTabSz="708025">
              <a:spcBef>
                <a:spcPct val="0"/>
              </a:spcBef>
              <a:buNone/>
            </a:pPr>
            <a:r>
              <a:rPr lang="de-DE" sz="1300" b="1" dirty="0" smtClean="0">
                <a:latin typeface="Courier New" pitchFamily="49" charset="0"/>
              </a:rPr>
              <a:t>	  0(bytes), 0(packets)</a:t>
            </a:r>
          </a:p>
          <a:p>
            <a:pPr marL="317500" indent="-317500" defTabSz="708025">
              <a:spcBef>
                <a:spcPct val="0"/>
              </a:spcBef>
              <a:buNone/>
            </a:pPr>
            <a:r>
              <a:rPr lang="de-DE" sz="1300" b="1" dirty="0" smtClean="0">
                <a:latin typeface="Courier New" pitchFamily="49" charset="0"/>
              </a:rPr>
              <a:t>	  add 2009-10-22 20:34:36 use </a:t>
            </a:r>
            <a:r>
              <a:rPr lang="de-DE" sz="1300" b="1" dirty="0" smtClean="0">
                <a:solidFill>
                  <a:srgbClr val="FF0000"/>
                </a:solidFill>
                <a:latin typeface="Courier New" pitchFamily="49" charset="0"/>
              </a:rPr>
              <a:t>2009-10-22 20:34:39</a:t>
            </a:r>
          </a:p>
          <a:p>
            <a:pPr marL="317500" indent="-317500" defTabSz="708025">
              <a:spcBef>
                <a:spcPct val="0"/>
              </a:spcBef>
              <a:buNone/>
            </a:pPr>
            <a:r>
              <a:rPr lang="de-DE" sz="1300" b="1" dirty="0" smtClean="0">
                <a:latin typeface="Courier New" pitchFamily="49" charset="0"/>
              </a:rPr>
              <a:t>	tmpl src </a:t>
            </a:r>
            <a:r>
              <a:rPr lang="de-DE" sz="1300" b="1" dirty="0" smtClean="0">
                <a:solidFill>
                  <a:srgbClr val="FF0000"/>
                </a:solidFill>
                <a:latin typeface="Courier New" pitchFamily="49" charset="0"/>
              </a:rPr>
              <a:t>192.168.0.100</a:t>
            </a:r>
            <a:r>
              <a:rPr lang="de-DE" sz="1300" b="1" dirty="0" smtClean="0">
                <a:latin typeface="Courier New" pitchFamily="49" charset="0"/>
              </a:rPr>
              <a:t> dst </a:t>
            </a:r>
            <a:r>
              <a:rPr lang="de-DE" sz="1300" b="1" dirty="0" smtClean="0">
                <a:solidFill>
                  <a:srgbClr val="FF0000"/>
                </a:solidFill>
                <a:latin typeface="Courier New" pitchFamily="49" charset="0"/>
              </a:rPr>
              <a:t>192.168.0.1</a:t>
            </a:r>
          </a:p>
          <a:p>
            <a:pPr marL="317500" indent="-317500" defTabSz="708025">
              <a:spcBef>
                <a:spcPct val="0"/>
              </a:spcBef>
              <a:buNone/>
            </a:pPr>
            <a:r>
              <a:rPr lang="de-DE" sz="1300" b="1" dirty="0" smtClean="0">
                <a:latin typeface="Courier New" pitchFamily="49" charset="0"/>
              </a:rPr>
              <a:t>		proto esp spi 0x00000000(0) </a:t>
            </a:r>
            <a:r>
              <a:rPr lang="de-DE" sz="1300" b="1" dirty="0" smtClean="0">
                <a:solidFill>
                  <a:srgbClr val="0000FF"/>
                </a:solidFill>
                <a:latin typeface="Courier New" pitchFamily="49" charset="0"/>
              </a:rPr>
              <a:t>reqid 1</a:t>
            </a:r>
            <a:r>
              <a:rPr lang="de-DE" sz="1300" b="1" dirty="0" smtClean="0">
                <a:latin typeface="Courier New" pitchFamily="49" charset="0"/>
              </a:rPr>
              <a:t>(0x00000001) mode tunnel</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src </a:t>
            </a:r>
            <a:r>
              <a:rPr lang="de-DE" sz="1300" b="1" dirty="0" smtClean="0">
                <a:solidFill>
                  <a:srgbClr val="00B050"/>
                </a:solidFill>
                <a:latin typeface="Courier New" pitchFamily="49" charset="0"/>
              </a:rPr>
              <a:t>10.1.0.0/24 </a:t>
            </a:r>
            <a:r>
              <a:rPr lang="de-DE" sz="1300" b="1" dirty="0" smtClean="0">
                <a:latin typeface="Courier New" pitchFamily="49" charset="0"/>
              </a:rPr>
              <a:t>dst </a:t>
            </a:r>
            <a:r>
              <a:rPr lang="de-DE" sz="1300" b="1" dirty="0" smtClean="0">
                <a:solidFill>
                  <a:srgbClr val="0000FF"/>
                </a:solidFill>
                <a:latin typeface="Courier New" pitchFamily="49" charset="0"/>
              </a:rPr>
              <a:t>10.3.0.1/32</a:t>
            </a:r>
            <a:r>
              <a:rPr lang="de-DE" sz="1300" b="1" dirty="0" smtClean="0">
                <a:latin typeface="Courier New" pitchFamily="49" charset="0"/>
              </a:rPr>
              <a:t> uid 0</a:t>
            </a:r>
          </a:p>
          <a:p>
            <a:pPr marL="317500" indent="-317500" defTabSz="708025">
              <a:spcBef>
                <a:spcPct val="0"/>
              </a:spcBef>
              <a:buNone/>
            </a:pPr>
            <a:r>
              <a:rPr lang="de-DE" sz="1300" b="1" dirty="0" smtClean="0">
                <a:latin typeface="Courier New" pitchFamily="49" charset="0"/>
              </a:rPr>
              <a:t>	dir </a:t>
            </a:r>
            <a:r>
              <a:rPr lang="de-DE" sz="1300" b="1" dirty="0" smtClean="0">
                <a:solidFill>
                  <a:srgbClr val="FF0000"/>
                </a:solidFill>
                <a:latin typeface="Courier New" pitchFamily="49" charset="0"/>
              </a:rPr>
              <a:t>out</a:t>
            </a:r>
            <a:r>
              <a:rPr lang="de-DE" sz="1300" b="1" dirty="0" smtClean="0">
                <a:latin typeface="Courier New" pitchFamily="49" charset="0"/>
              </a:rPr>
              <a:t> action allow index 937 priority 1760 ...</a:t>
            </a:r>
          </a:p>
          <a:p>
            <a:pPr marL="317500" indent="-317500" defTabSz="708025">
              <a:spcBef>
                <a:spcPct val="0"/>
              </a:spcBef>
              <a:buNone/>
            </a:pPr>
            <a:r>
              <a:rPr lang="de-DE" sz="1300" b="1" dirty="0" smtClean="0">
                <a:latin typeface="Courier New" pitchFamily="49" charset="0"/>
              </a:rPr>
              <a:t>	lifetime config:</a:t>
            </a:r>
          </a:p>
          <a:p>
            <a:pPr marL="317500" indent="-317500" defTabSz="708025">
              <a:spcBef>
                <a:spcPct val="0"/>
              </a:spcBef>
              <a:buNone/>
            </a:pPr>
            <a:r>
              <a:rPr lang="de-DE" sz="1300" b="1" dirty="0" smtClean="0">
                <a:latin typeface="Courier New" pitchFamily="49" charset="0"/>
              </a:rPr>
              <a:t>	  limit: soft (INF)(bytes), hard (INF)(bytes)</a:t>
            </a:r>
          </a:p>
          <a:p>
            <a:pPr marL="317500" indent="-317500" defTabSz="708025">
              <a:spcBef>
                <a:spcPct val="0"/>
              </a:spcBef>
              <a:buNone/>
            </a:pPr>
            <a:r>
              <a:rPr lang="de-DE" sz="1300" b="1" dirty="0" smtClean="0">
                <a:latin typeface="Courier New" pitchFamily="49" charset="0"/>
              </a:rPr>
              <a:t>	  limit: soft (INF)(packets), hard (INF)(packets)</a:t>
            </a:r>
          </a:p>
          <a:p>
            <a:pPr marL="317500" indent="-317500" defTabSz="708025">
              <a:spcBef>
                <a:spcPct val="0"/>
              </a:spcBef>
              <a:buNone/>
            </a:pPr>
            <a:r>
              <a:rPr lang="de-DE" sz="1300" b="1" dirty="0" smtClean="0">
                <a:latin typeface="Courier New" pitchFamily="49" charset="0"/>
              </a:rPr>
              <a:t>	  expire add: soft 0(sec), hard 0(sec)</a:t>
            </a:r>
          </a:p>
          <a:p>
            <a:pPr marL="317500" indent="-317500" defTabSz="708025">
              <a:spcBef>
                <a:spcPct val="0"/>
              </a:spcBef>
              <a:buNone/>
            </a:pPr>
            <a:r>
              <a:rPr lang="de-DE" sz="1300" b="1" dirty="0" smtClean="0">
                <a:latin typeface="Courier New" pitchFamily="49" charset="0"/>
              </a:rPr>
              <a:t>	  expire use: soft 0(sec), hard 0(sec)</a:t>
            </a:r>
          </a:p>
          <a:p>
            <a:pPr marL="317500" indent="-317500" defTabSz="708025">
              <a:spcBef>
                <a:spcPct val="0"/>
              </a:spcBef>
              <a:buNone/>
            </a:pPr>
            <a:r>
              <a:rPr lang="de-DE" sz="1300" b="1" dirty="0" smtClean="0">
                <a:latin typeface="Courier New" pitchFamily="49" charset="0"/>
              </a:rPr>
              <a:t>	lifetime current:</a:t>
            </a:r>
          </a:p>
          <a:p>
            <a:pPr marL="317500" indent="-317500" defTabSz="708025">
              <a:spcBef>
                <a:spcPct val="0"/>
              </a:spcBef>
              <a:buNone/>
            </a:pPr>
            <a:r>
              <a:rPr lang="de-DE" sz="1300" b="1" dirty="0" smtClean="0">
                <a:latin typeface="Courier New" pitchFamily="49" charset="0"/>
              </a:rPr>
              <a:t>	  0(bytes), 0(packets)</a:t>
            </a:r>
          </a:p>
          <a:p>
            <a:pPr marL="317500" indent="-317500" defTabSz="708025">
              <a:spcBef>
                <a:spcPct val="0"/>
              </a:spcBef>
              <a:buNone/>
            </a:pPr>
            <a:r>
              <a:rPr lang="de-DE" sz="1300" b="1" dirty="0" smtClean="0">
                <a:latin typeface="Courier New" pitchFamily="49" charset="0"/>
              </a:rPr>
              <a:t>	  add 2009-10-22 20:34:36 use </a:t>
            </a:r>
            <a:r>
              <a:rPr lang="de-DE" sz="1300" b="1" dirty="0" smtClean="0">
                <a:solidFill>
                  <a:srgbClr val="FF0000"/>
                </a:solidFill>
                <a:latin typeface="Courier New" pitchFamily="49" charset="0"/>
              </a:rPr>
              <a:t>2009-10-22 20:34:39</a:t>
            </a:r>
          </a:p>
          <a:p>
            <a:pPr marL="317500" indent="-317500" defTabSz="708025">
              <a:spcBef>
                <a:spcPct val="0"/>
              </a:spcBef>
              <a:buNone/>
            </a:pPr>
            <a:r>
              <a:rPr lang="de-DE" sz="1300" b="1" dirty="0" smtClean="0">
                <a:latin typeface="Courier New" pitchFamily="49" charset="0"/>
              </a:rPr>
              <a:t>	tmpl src </a:t>
            </a:r>
            <a:r>
              <a:rPr lang="de-DE" sz="1300" b="1" dirty="0" smtClean="0">
                <a:solidFill>
                  <a:srgbClr val="FF0000"/>
                </a:solidFill>
                <a:latin typeface="Courier New" pitchFamily="49" charset="0"/>
              </a:rPr>
              <a:t>192.168.0.1</a:t>
            </a:r>
            <a:r>
              <a:rPr lang="de-DE" sz="1300" b="1" dirty="0" smtClean="0">
                <a:latin typeface="Courier New" pitchFamily="49" charset="0"/>
              </a:rPr>
              <a:t> dst </a:t>
            </a:r>
            <a:r>
              <a:rPr lang="de-DE" sz="1300" b="1" dirty="0" smtClean="0">
                <a:solidFill>
                  <a:srgbClr val="FF0000"/>
                </a:solidFill>
                <a:latin typeface="Courier New" pitchFamily="49" charset="0"/>
              </a:rPr>
              <a:t>192.168.0.100</a:t>
            </a:r>
          </a:p>
          <a:p>
            <a:pPr marL="317500" indent="-317500" defTabSz="708025">
              <a:spcBef>
                <a:spcPct val="0"/>
              </a:spcBef>
              <a:buNone/>
            </a:pPr>
            <a:r>
              <a:rPr lang="de-DE" sz="1300" b="1" dirty="0" smtClean="0">
                <a:latin typeface="Courier New" pitchFamily="49" charset="0"/>
              </a:rPr>
              <a:t>		proto esp spi 0x00000000(0) </a:t>
            </a:r>
            <a:r>
              <a:rPr lang="de-DE" sz="1300" b="1" dirty="0" smtClean="0">
                <a:solidFill>
                  <a:srgbClr val="0000FF"/>
                </a:solidFill>
                <a:latin typeface="Courier New" pitchFamily="49" charset="0"/>
              </a:rPr>
              <a:t>reqid 1</a:t>
            </a:r>
            <a:r>
              <a:rPr lang="de-DE" sz="1300" b="1" dirty="0" smtClean="0">
                <a:latin typeface="Courier New" pitchFamily="49" charset="0"/>
              </a:rPr>
              <a:t>(0x00000001) mode tunnel</a:t>
            </a:r>
          </a:p>
        </p:txBody>
      </p:sp>
      <p:sp>
        <p:nvSpPr>
          <p:cNvPr id="6" name="Text Box 5"/>
          <p:cNvSpPr txBox="1">
            <a:spLocks noChangeArrowheads="1"/>
          </p:cNvSpPr>
          <p:nvPr/>
        </p:nvSpPr>
        <p:spPr bwMode="auto">
          <a:xfrm>
            <a:off x="539750" y="785794"/>
            <a:ext cx="2599173"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moon:  ip -s xfrm policy</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DE" dirty="0" smtClean="0"/>
              <a:t>NETKEY </a:t>
            </a:r>
            <a:r>
              <a:rPr lang="de-DE" dirty="0" err="1" smtClean="0"/>
              <a:t>Hooks</a:t>
            </a:r>
            <a:r>
              <a:rPr lang="de-DE" dirty="0" smtClean="0"/>
              <a:t> in </a:t>
            </a:r>
            <a:r>
              <a:rPr lang="de-DE" dirty="0" err="1" smtClean="0"/>
              <a:t>Linux</a:t>
            </a:r>
            <a:r>
              <a:rPr lang="de-DE" dirty="0" smtClean="0"/>
              <a:t> Netfilter</a:t>
            </a:r>
            <a:endParaRPr lang="de-DE" dirty="0"/>
          </a:p>
        </p:txBody>
      </p:sp>
      <p:sp>
        <p:nvSpPr>
          <p:cNvPr id="848899"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pic>
        <p:nvPicPr>
          <p:cNvPr id="860162" name="Picture 2"/>
          <p:cNvPicPr>
            <a:picLocks noChangeAspect="1" noChangeArrowheads="1"/>
          </p:cNvPicPr>
          <p:nvPr/>
        </p:nvPicPr>
        <p:blipFill>
          <a:blip r:embed="rId3" cstate="print"/>
          <a:srcRect/>
          <a:stretch>
            <a:fillRect/>
          </a:stretch>
        </p:blipFill>
        <p:spPr bwMode="auto">
          <a:xfrm>
            <a:off x="611187" y="928670"/>
            <a:ext cx="7862645" cy="524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de-DE" dirty="0" smtClean="0"/>
              <a:t>IKE SA and IPsec SA Rekeying Criteria</a:t>
            </a:r>
            <a:endParaRPr lang="de-DE" dirty="0"/>
          </a:p>
        </p:txBody>
      </p:sp>
      <p:sp>
        <p:nvSpPr>
          <p:cNvPr id="852995"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52996" name="Rectangle 4"/>
          <p:cNvSpPr>
            <a:spLocks noChangeArrowheads="1"/>
          </p:cNvSpPr>
          <p:nvPr/>
        </p:nvSpPr>
        <p:spPr bwMode="auto">
          <a:xfrm>
            <a:off x="611188" y="1285860"/>
            <a:ext cx="6103952" cy="292895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a:t>
            </a:r>
            <a:r>
              <a:rPr lang="de-DE" sz="1300" b="1" dirty="0" smtClean="0">
                <a:latin typeface="Courier New" pitchFamily="49" charset="0"/>
              </a:rPr>
              <a:t>ipsec.conf</a:t>
            </a:r>
            <a:endParaRPr lang="de-DE" sz="1300" b="1" dirty="0">
              <a:latin typeface="Courier New" pitchFamily="49" charset="0"/>
            </a:endParaRPr>
          </a:p>
          <a:p>
            <a:pPr marL="317500" indent="-317500" defTabSz="708025">
              <a:lnSpc>
                <a:spcPct val="60000"/>
              </a:lnSpc>
              <a:spcBef>
                <a:spcPct val="0"/>
              </a:spcBef>
              <a:buFont typeface="Wingdings" pitchFamily="2" charset="2"/>
              <a:buNone/>
            </a:pPr>
            <a:endParaRPr lang="de-DE" sz="1300" b="1" dirty="0">
              <a:latin typeface="Courier New" pitchFamily="49" charset="0"/>
            </a:endParaRPr>
          </a:p>
          <a:p>
            <a:pPr marL="317500" indent="-317500" defTabSz="708025">
              <a:spcBef>
                <a:spcPct val="0"/>
              </a:spcBef>
              <a:buNone/>
            </a:pPr>
            <a:r>
              <a:rPr lang="de-DE" sz="1300" b="1" dirty="0" smtClean="0">
                <a:latin typeface="Courier New" pitchFamily="49" charset="0"/>
              </a:rPr>
              <a:t>conn %default</a:t>
            </a:r>
          </a:p>
          <a:p>
            <a:pPr marL="317500" indent="-317500" defTabSz="708025">
              <a:spcBef>
                <a:spcPct val="0"/>
              </a:spcBef>
              <a:buNone/>
            </a:pPr>
            <a:r>
              <a:rPr lang="de-DE" sz="1300" b="1" dirty="0" smtClean="0">
                <a:latin typeface="Courier New" pitchFamily="49" charset="0"/>
              </a:rPr>
              <a:t>   ikelifetime=180m		# default 180m</a:t>
            </a:r>
          </a:p>
          <a:p>
            <a:pPr marL="317500" indent="-317500" defTabSz="708025">
              <a:spcBef>
                <a:spcPct val="0"/>
              </a:spcBef>
              <a:buNone/>
            </a:pPr>
            <a:r>
              <a:rPr lang="de-DE" sz="1300" b="1" dirty="0" smtClean="0">
                <a:latin typeface="Courier New" pitchFamily="49" charset="0"/>
              </a:rPr>
              <a:t>	lifetime=60m		# default  60m</a:t>
            </a:r>
          </a:p>
          <a:p>
            <a:pPr marL="317500" indent="-317500" defTabSz="708025">
              <a:spcBef>
                <a:spcPct val="0"/>
              </a:spcBef>
              <a:buNone/>
            </a:pPr>
            <a:r>
              <a:rPr lang="de-DE" sz="1300" b="1" dirty="0" smtClean="0">
                <a:latin typeface="Courier New" pitchFamily="49" charset="0"/>
              </a:rPr>
              <a:t>	lifebytes=500000000	# default   0  (no hard limit)</a:t>
            </a:r>
          </a:p>
          <a:p>
            <a:pPr marL="317500" indent="-317500" defTabSz="708025">
              <a:spcBef>
                <a:spcPct val="0"/>
              </a:spcBef>
              <a:buNone/>
            </a:pPr>
            <a:r>
              <a:rPr lang="de-DE" sz="1300" b="1" dirty="0" smtClean="0">
                <a:latin typeface="Courier New" pitchFamily="49" charset="0"/>
              </a:rPr>
              <a:t>	lifepackets=1000000	# default   0  (no hard limit)</a:t>
            </a:r>
          </a:p>
          <a:p>
            <a:pPr marL="317500" indent="-317500" defTabSz="708025">
              <a:spcBef>
                <a:spcPct val="0"/>
              </a:spcBef>
              <a:buNone/>
            </a:pPr>
            <a:r>
              <a:rPr lang="de-DE" sz="1300" b="1" dirty="0" smtClean="0">
                <a:latin typeface="Courier New" pitchFamily="49" charset="0"/>
              </a:rPr>
              <a:t>	margintime=6m		# default   9m</a:t>
            </a:r>
          </a:p>
          <a:p>
            <a:pPr marL="317500" indent="-317500" defTabSz="708025">
              <a:spcBef>
                <a:spcPct val="0"/>
              </a:spcBef>
              <a:buNone/>
            </a:pPr>
            <a:r>
              <a:rPr lang="de-DE" sz="1300" b="1" dirty="0" smtClean="0">
                <a:latin typeface="Courier New" pitchFamily="49" charset="0"/>
              </a:rPr>
              <a:t>	marginbytes=50000000	# default   0  (no soft limit)</a:t>
            </a:r>
          </a:p>
          <a:p>
            <a:pPr marL="317500" indent="-317500" defTabSz="708025">
              <a:spcBef>
                <a:spcPct val="0"/>
              </a:spcBef>
              <a:buNone/>
            </a:pPr>
            <a:r>
              <a:rPr lang="de-DE" sz="1300" b="1" dirty="0" smtClean="0">
                <a:latin typeface="Courier New" pitchFamily="49" charset="0"/>
              </a:rPr>
              <a:t>	marginpackets=100000	# default   0  (no soft limit)</a:t>
            </a:r>
          </a:p>
          <a:p>
            <a:pPr marL="317500" indent="-317500" defTabSz="708025">
              <a:spcBef>
                <a:spcPct val="0"/>
              </a:spcBef>
              <a:buNone/>
            </a:pPr>
            <a:r>
              <a:rPr lang="de-DE" sz="1300" b="1" dirty="0" smtClean="0">
                <a:latin typeface="Courier New" pitchFamily="49" charset="0"/>
              </a:rPr>
              <a:t>	rekeyfuzz=50%		# default 100%</a:t>
            </a:r>
          </a:p>
          <a:p>
            <a:pPr marL="317500" indent="-317500" defTabSz="708025">
              <a:spcBef>
                <a:spcPct val="0"/>
              </a:spcBef>
              <a:buNone/>
            </a:pPr>
            <a:r>
              <a:rPr lang="de-DE" sz="1300" b="1" dirty="0" smtClean="0">
                <a:latin typeface="Courier New" pitchFamily="49" charset="0"/>
              </a:rPr>
              <a:t>	keyingtries=1		# default   0  (forever)</a:t>
            </a:r>
          </a:p>
          <a:p>
            <a:pPr marL="317500" indent="-317500" defTabSz="708025">
              <a:spcBef>
                <a:spcPct val="0"/>
              </a:spcBef>
              <a:buNone/>
            </a:pPr>
            <a:r>
              <a:rPr lang="de-DE" sz="1300" b="1" dirty="0" smtClean="0">
                <a:latin typeface="Courier New" pitchFamily="49" charset="0"/>
              </a:rPr>
              <a:t>   rekey=yes			# default  yes </a:t>
            </a:r>
          </a:p>
          <a:p>
            <a:pPr marL="317500" indent="-317500" defTabSz="708025">
              <a:spcBef>
                <a:spcPct val="0"/>
              </a:spcBef>
              <a:buNone/>
            </a:pPr>
            <a:r>
              <a:rPr lang="de-DE" sz="1300" b="1" dirty="0" smtClean="0">
                <a:latin typeface="Courier New" pitchFamily="49" charset="0"/>
              </a:rPr>
              <a:t>   reauth=no			# default  yes</a:t>
            </a:r>
          </a:p>
        </p:txBody>
      </p:sp>
      <p:sp>
        <p:nvSpPr>
          <p:cNvPr id="9" name="Rectangle 25"/>
          <p:cNvSpPr txBox="1">
            <a:spLocks noChangeArrowheads="1"/>
          </p:cNvSpPr>
          <p:nvPr/>
        </p:nvSpPr>
        <p:spPr bwMode="auto">
          <a:xfrm>
            <a:off x="611188" y="4929198"/>
            <a:ext cx="6746894" cy="857256"/>
          </a:xfrm>
          <a:prstGeom prst="rect">
            <a:avLst/>
          </a:prstGeom>
          <a:noFill/>
          <a:ln w="12700">
            <a:noFill/>
            <a:miter lim="800000"/>
            <a:headEnd/>
            <a:tailEnd/>
          </a:ln>
          <a:effectLst/>
        </p:spPr>
        <p:txBody>
          <a:bodyPr vert="horz" wrap="square" lIns="85725" tIns="42862" rIns="85725" bIns="42862" numCol="1" anchor="t" anchorCtr="0" compatLnSpc="1">
            <a:prstTxWarp prst="textNoShape">
              <a:avLst/>
            </a:prstTxWarp>
          </a:bodyPr>
          <a:lstStyle/>
          <a:p>
            <a:pPr marL="317500" marR="0" lvl="0" indent="-317500" algn="l" defTabSz="708025" rtl="0" eaLnBrk="0" fontAlgn="base" latinLnBrk="0" hangingPunct="0">
              <a:lnSpc>
                <a:spcPct val="90000"/>
              </a:lnSpc>
              <a:spcBef>
                <a:spcPct val="40000"/>
              </a:spcBef>
              <a:spcAft>
                <a:spcPct val="0"/>
              </a:spcAft>
              <a:buClr>
                <a:srgbClr val="FF0000"/>
              </a:buClr>
              <a:buSzPct val="140000"/>
              <a:buFontTx/>
              <a:buChar char="•"/>
              <a:tabLst/>
              <a:defRPr/>
            </a:pPr>
            <a:r>
              <a:rPr lang="de-DE" kern="0" dirty="0" smtClean="0">
                <a:latin typeface="+mn-lt"/>
              </a:rPr>
              <a:t>keylife:		synonym for </a:t>
            </a:r>
            <a:r>
              <a:rPr lang="de-DE" kern="0" dirty="0" smtClean="0">
                <a:solidFill>
                  <a:srgbClr val="FF0000"/>
                </a:solidFill>
                <a:latin typeface="+mn-lt"/>
              </a:rPr>
              <a:t>lifetime</a:t>
            </a:r>
            <a:r>
              <a:rPr lang="de-DE" kern="0" dirty="0" smtClean="0">
                <a:latin typeface="+mn-lt"/>
              </a:rPr>
              <a:t> </a:t>
            </a:r>
          </a:p>
          <a:p>
            <a:pPr marL="317500" marR="0" lvl="0" indent="-317500" algn="l" defTabSz="708025" rtl="0" eaLnBrk="0" fontAlgn="base" latinLnBrk="0" hangingPunct="0">
              <a:lnSpc>
                <a:spcPct val="90000"/>
              </a:lnSpc>
              <a:spcBef>
                <a:spcPct val="40000"/>
              </a:spcBef>
              <a:spcAft>
                <a:spcPct val="0"/>
              </a:spcAft>
              <a:buClr>
                <a:srgbClr val="FF0000"/>
              </a:buClr>
              <a:buSzPct val="140000"/>
              <a:buFontTx/>
              <a:buChar char="•"/>
              <a:tabLst/>
              <a:defRPr/>
            </a:pPr>
            <a:r>
              <a:rPr lang="de-DE" kern="0" dirty="0" smtClean="0">
                <a:latin typeface="+mn-lt"/>
              </a:rPr>
              <a:t>rekeymargin:	synonym for </a:t>
            </a:r>
            <a:r>
              <a:rPr lang="de-DE" kern="0" dirty="0" smtClean="0">
                <a:solidFill>
                  <a:srgbClr val="FF0000"/>
                </a:solidFill>
                <a:latin typeface="+mn-lt"/>
              </a:rPr>
              <a:t>margintime</a:t>
            </a:r>
            <a:endParaRPr kumimoji="0" lang="de-DE" sz="2000" b="0" i="0" u="none" strike="noStrike" kern="0" cap="none" spc="0" normalizeH="0" baseline="0" noProof="0" dirty="0">
              <a:ln>
                <a:noFill/>
              </a:ln>
              <a:solidFill>
                <a:srgbClr val="FF0000"/>
              </a:solidFill>
              <a:effectLst/>
              <a:uLnTx/>
              <a:uFillTx/>
              <a:latin typeface="+mn-lt"/>
              <a:ea typeface="+mn-ea"/>
              <a:cs typeface="+mn-cs"/>
            </a:endParaRPr>
          </a:p>
        </p:txBody>
      </p:sp>
      <p:sp>
        <p:nvSpPr>
          <p:cNvPr id="10" name="TextBox 9"/>
          <p:cNvSpPr txBox="1"/>
          <p:nvPr/>
        </p:nvSpPr>
        <p:spPr>
          <a:xfrm>
            <a:off x="611188" y="4429132"/>
            <a:ext cx="2418098" cy="400110"/>
          </a:xfrm>
          <a:prstGeom prst="rect">
            <a:avLst/>
          </a:prstGeom>
          <a:noFill/>
        </p:spPr>
        <p:txBody>
          <a:bodyPr wrap="none" rtlCol="0">
            <a:spAutoFit/>
          </a:bodyPr>
          <a:lstStyle/>
          <a:p>
            <a:pPr>
              <a:buNone/>
            </a:pPr>
            <a:r>
              <a:rPr lang="de-CH" dirty="0" smtClean="0"/>
              <a:t>Legacy parameters:</a:t>
            </a:r>
            <a:endParaRPr lang="de-C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2995"/>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left)">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5" grpId="0" animBg="1"/>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DE" dirty="0" smtClean="0"/>
              <a:t>IPsec Security Associations in the Kernel</a:t>
            </a:r>
            <a:endParaRPr lang="de-DE" dirty="0"/>
          </a:p>
        </p:txBody>
      </p:sp>
      <p:sp>
        <p:nvSpPr>
          <p:cNvPr id="848899"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8900" name="Rectangle 4"/>
          <p:cNvSpPr>
            <a:spLocks noChangeArrowheads="1"/>
          </p:cNvSpPr>
          <p:nvPr/>
        </p:nvSpPr>
        <p:spPr bwMode="auto">
          <a:xfrm>
            <a:off x="611188" y="1125539"/>
            <a:ext cx="7993062" cy="4446601"/>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src </a:t>
            </a:r>
            <a:r>
              <a:rPr lang="de-DE" sz="1300" b="1" dirty="0" smtClean="0">
                <a:solidFill>
                  <a:srgbClr val="FF0000"/>
                </a:solidFill>
                <a:latin typeface="Courier New" pitchFamily="49" charset="0"/>
              </a:rPr>
              <a:t>192.168.0.100</a:t>
            </a:r>
            <a:r>
              <a:rPr lang="de-DE" sz="1300" b="1" dirty="0" smtClean="0">
                <a:latin typeface="Courier New" pitchFamily="49" charset="0"/>
              </a:rPr>
              <a:t> dst </a:t>
            </a:r>
            <a:r>
              <a:rPr lang="de-DE" sz="1300" b="1" dirty="0" smtClean="0">
                <a:solidFill>
                  <a:srgbClr val="FF0000"/>
                </a:solidFill>
                <a:latin typeface="Courier New" pitchFamily="49" charset="0"/>
              </a:rPr>
              <a:t>192.168.0.1</a:t>
            </a:r>
          </a:p>
          <a:p>
            <a:pPr marL="317500" indent="-317500" defTabSz="708025">
              <a:spcBef>
                <a:spcPct val="0"/>
              </a:spcBef>
              <a:buNone/>
            </a:pPr>
            <a:r>
              <a:rPr lang="de-DE" sz="1300" b="1" dirty="0" smtClean="0">
                <a:latin typeface="Courier New" pitchFamily="49" charset="0"/>
              </a:rPr>
              <a:t>	proto esp spi </a:t>
            </a:r>
            <a:r>
              <a:rPr lang="de-DE" sz="1300" b="1" dirty="0" smtClean="0">
                <a:solidFill>
                  <a:srgbClr val="FF0000"/>
                </a:solidFill>
                <a:latin typeface="Courier New" pitchFamily="49" charset="0"/>
              </a:rPr>
              <a:t>0xc77ca4c3</a:t>
            </a:r>
            <a:r>
              <a:rPr lang="de-DE" sz="1300" b="1" dirty="0" smtClean="0">
                <a:latin typeface="Courier New" pitchFamily="49" charset="0"/>
              </a:rPr>
              <a:t>(3346834627) </a:t>
            </a:r>
            <a:r>
              <a:rPr lang="de-DE" sz="1300" b="1" dirty="0" smtClean="0">
                <a:solidFill>
                  <a:srgbClr val="0000FF"/>
                </a:solidFill>
                <a:latin typeface="Courier New" pitchFamily="49" charset="0"/>
              </a:rPr>
              <a:t>reqid 1</a:t>
            </a:r>
            <a:r>
              <a:rPr lang="de-DE" sz="1300" b="1" dirty="0" smtClean="0">
                <a:latin typeface="Courier New" pitchFamily="49" charset="0"/>
              </a:rPr>
              <a:t>(0x00000001) mode tunnel</a:t>
            </a:r>
          </a:p>
          <a:p>
            <a:pPr marL="317500" indent="-317500" defTabSz="708025">
              <a:spcBef>
                <a:spcPct val="0"/>
              </a:spcBef>
              <a:buNone/>
            </a:pPr>
            <a:r>
              <a:rPr lang="de-DE" sz="1300" b="1" dirty="0" smtClean="0">
                <a:latin typeface="Courier New" pitchFamily="49" charset="0"/>
              </a:rPr>
              <a:t>	replay-window 32 seq 0x00000000 flag 20 (0x00100000)</a:t>
            </a:r>
          </a:p>
          <a:p>
            <a:pPr marL="317500" indent="-317500" defTabSz="708025">
              <a:spcBef>
                <a:spcPct val="0"/>
              </a:spcBef>
              <a:buNone/>
            </a:pPr>
            <a:r>
              <a:rPr lang="de-DE" sz="1300" b="1" dirty="0" smtClean="0">
                <a:latin typeface="Courier New" pitchFamily="49" charset="0"/>
              </a:rPr>
              <a:t>	auth hmac(sha1) </a:t>
            </a:r>
            <a:r>
              <a:rPr lang="de-DE" sz="1300" b="1" dirty="0" smtClean="0">
                <a:solidFill>
                  <a:srgbClr val="0000FF"/>
                </a:solidFill>
                <a:latin typeface="Courier New" pitchFamily="49" charset="0"/>
              </a:rPr>
              <a:t>0x98fe271fd31ba795f158ae17487cb85f8682aefc</a:t>
            </a:r>
            <a:r>
              <a:rPr lang="de-DE" sz="1300" b="1" dirty="0" smtClean="0">
                <a:latin typeface="Courier New" pitchFamily="49" charset="0"/>
              </a:rPr>
              <a:t> (160 bits)</a:t>
            </a:r>
          </a:p>
          <a:p>
            <a:pPr marL="317500" indent="-317500" defTabSz="708025">
              <a:spcBef>
                <a:spcPct val="0"/>
              </a:spcBef>
              <a:buNone/>
            </a:pPr>
            <a:r>
              <a:rPr lang="de-DE" sz="1300" b="1" dirty="0" smtClean="0">
                <a:latin typeface="Courier New" pitchFamily="49" charset="0"/>
              </a:rPr>
              <a:t>	enc cbc(aes) </a:t>
            </a:r>
            <a:r>
              <a:rPr lang="de-DE" sz="1300" b="1" dirty="0" smtClean="0">
                <a:solidFill>
                  <a:srgbClr val="0000FF"/>
                </a:solidFill>
                <a:latin typeface="Courier New" pitchFamily="49" charset="0"/>
              </a:rPr>
              <a:t>0x3d0567d65694fcbbfd3257f55b497d6a</a:t>
            </a:r>
            <a:r>
              <a:rPr lang="de-DE" sz="1300" b="1" dirty="0" smtClean="0">
                <a:latin typeface="Courier New" pitchFamily="49" charset="0"/>
              </a:rPr>
              <a:t> (128 bits)</a:t>
            </a:r>
          </a:p>
          <a:p>
            <a:pPr marL="317500" indent="-317500" defTabSz="708025">
              <a:spcBef>
                <a:spcPct val="0"/>
              </a:spcBef>
              <a:buNone/>
            </a:pPr>
            <a:r>
              <a:rPr lang="de-DE" sz="1300" b="1" dirty="0" smtClean="0">
                <a:latin typeface="Courier New" pitchFamily="49" charset="0"/>
              </a:rPr>
              <a:t>	lifetime config:</a:t>
            </a:r>
          </a:p>
          <a:p>
            <a:pPr marL="317500" indent="-317500" defTabSz="708025">
              <a:spcBef>
                <a:spcPct val="0"/>
              </a:spcBef>
              <a:buNone/>
            </a:pPr>
            <a:r>
              <a:rPr lang="de-DE" sz="1300" b="1" dirty="0" smtClean="0">
                <a:latin typeface="Courier New" pitchFamily="49" charset="0"/>
              </a:rPr>
              <a:t>	  limit: soft </a:t>
            </a:r>
            <a:r>
              <a:rPr lang="de-DE" sz="1300" b="1" dirty="0" smtClean="0">
                <a:solidFill>
                  <a:srgbClr val="FF0000"/>
                </a:solidFill>
                <a:latin typeface="Courier New" pitchFamily="49" charset="0"/>
              </a:rPr>
              <a:t>445929743</a:t>
            </a:r>
            <a:r>
              <a:rPr lang="de-DE" sz="1300" b="1" dirty="0" smtClean="0">
                <a:latin typeface="Courier New" pitchFamily="49" charset="0"/>
              </a:rPr>
              <a:t>(bytes), hard </a:t>
            </a:r>
            <a:r>
              <a:rPr lang="de-DE" sz="1300" b="1" dirty="0" smtClean="0">
                <a:solidFill>
                  <a:srgbClr val="FF0000"/>
                </a:solidFill>
                <a:latin typeface="Courier New" pitchFamily="49" charset="0"/>
              </a:rPr>
              <a:t>500000000</a:t>
            </a:r>
            <a:r>
              <a:rPr lang="de-DE" sz="1300" b="1" dirty="0" smtClean="0">
                <a:latin typeface="Courier New" pitchFamily="49" charset="0"/>
              </a:rPr>
              <a:t>(bytes)</a:t>
            </a:r>
          </a:p>
          <a:p>
            <a:pPr marL="317500" indent="-317500" defTabSz="708025">
              <a:spcBef>
                <a:spcPct val="0"/>
              </a:spcBef>
              <a:buNone/>
            </a:pPr>
            <a:r>
              <a:rPr lang="de-DE" sz="1300" b="1" dirty="0" smtClean="0">
                <a:latin typeface="Courier New" pitchFamily="49" charset="0"/>
              </a:rPr>
              <a:t>	  limit: soft </a:t>
            </a:r>
            <a:r>
              <a:rPr lang="de-DE" sz="1300" b="1" dirty="0" smtClean="0">
                <a:solidFill>
                  <a:srgbClr val="FF0000"/>
                </a:solidFill>
                <a:latin typeface="Courier New" pitchFamily="49" charset="0"/>
              </a:rPr>
              <a:t>871034</a:t>
            </a:r>
            <a:r>
              <a:rPr lang="de-DE" sz="1300" b="1" dirty="0" smtClean="0">
                <a:latin typeface="Courier New" pitchFamily="49" charset="0"/>
              </a:rPr>
              <a:t>(packets), hard </a:t>
            </a:r>
            <a:r>
              <a:rPr lang="de-DE" sz="1300" b="1" dirty="0" smtClean="0">
                <a:solidFill>
                  <a:srgbClr val="FF0000"/>
                </a:solidFill>
                <a:latin typeface="Courier New" pitchFamily="49" charset="0"/>
              </a:rPr>
              <a:t>1000000</a:t>
            </a:r>
            <a:r>
              <a:rPr lang="de-DE" sz="1300" b="1" dirty="0" smtClean="0">
                <a:latin typeface="Courier New" pitchFamily="49" charset="0"/>
              </a:rPr>
              <a:t>(packets)</a:t>
            </a:r>
          </a:p>
          <a:p>
            <a:pPr marL="317500" indent="-317500" defTabSz="708025">
              <a:spcBef>
                <a:spcPct val="0"/>
              </a:spcBef>
              <a:buNone/>
            </a:pPr>
            <a:r>
              <a:rPr lang="de-DE" sz="1300" b="1" dirty="0" smtClean="0">
                <a:latin typeface="Courier New" pitchFamily="49" charset="0"/>
              </a:rPr>
              <a:t>	  expire add: soft </a:t>
            </a:r>
            <a:r>
              <a:rPr lang="de-DE" sz="1300" b="1" dirty="0" smtClean="0">
                <a:solidFill>
                  <a:srgbClr val="FF0000"/>
                </a:solidFill>
                <a:latin typeface="Courier New" pitchFamily="49" charset="0"/>
              </a:rPr>
              <a:t>3065</a:t>
            </a:r>
            <a:r>
              <a:rPr lang="de-DE" sz="1300" b="1" dirty="0" smtClean="0">
                <a:latin typeface="Courier New" pitchFamily="49" charset="0"/>
              </a:rPr>
              <a:t>(sec), hard </a:t>
            </a:r>
            <a:r>
              <a:rPr lang="de-DE" sz="1300" b="1" dirty="0" smtClean="0">
                <a:solidFill>
                  <a:srgbClr val="FF0000"/>
                </a:solidFill>
                <a:latin typeface="Courier New" pitchFamily="49" charset="0"/>
              </a:rPr>
              <a:t>3600</a:t>
            </a:r>
            <a:r>
              <a:rPr lang="de-DE" sz="1300" b="1" dirty="0" smtClean="0">
                <a:latin typeface="Courier New" pitchFamily="49" charset="0"/>
              </a:rPr>
              <a:t>(sec)</a:t>
            </a:r>
          </a:p>
          <a:p>
            <a:pPr marL="317500" indent="-317500" defTabSz="708025">
              <a:spcBef>
                <a:spcPct val="0"/>
              </a:spcBef>
              <a:buNone/>
            </a:pPr>
            <a:r>
              <a:rPr lang="de-DE" sz="1300" b="1" dirty="0" smtClean="0">
                <a:latin typeface="Courier New" pitchFamily="49" charset="0"/>
              </a:rPr>
              <a:t>	  expire use: soft 0(sec), hard 0(sec)</a:t>
            </a:r>
          </a:p>
          <a:p>
            <a:pPr marL="317500" indent="-317500" defTabSz="708025">
              <a:spcBef>
                <a:spcPct val="0"/>
              </a:spcBef>
              <a:buNone/>
            </a:pPr>
            <a:r>
              <a:rPr lang="de-DE" sz="1300" b="1" dirty="0" smtClean="0">
                <a:latin typeface="Courier New" pitchFamily="49" charset="0"/>
              </a:rPr>
              <a:t>	lifetime current:</a:t>
            </a:r>
          </a:p>
          <a:p>
            <a:pPr marL="317500" indent="-317500" defTabSz="708025">
              <a:spcBef>
                <a:spcPct val="0"/>
              </a:spcBef>
              <a:buNone/>
            </a:pPr>
            <a:r>
              <a:rPr lang="de-DE" sz="1300" b="1" dirty="0" smtClean="0">
                <a:latin typeface="Courier New" pitchFamily="49" charset="0"/>
              </a:rPr>
              <a:t>	  </a:t>
            </a:r>
            <a:r>
              <a:rPr lang="de-DE" sz="1300" b="1" dirty="0" smtClean="0">
                <a:solidFill>
                  <a:srgbClr val="00B050"/>
                </a:solidFill>
                <a:latin typeface="Courier New" pitchFamily="49" charset="0"/>
              </a:rPr>
              <a:t>84</a:t>
            </a:r>
            <a:r>
              <a:rPr lang="de-DE" sz="1300" b="1" dirty="0" smtClean="0">
                <a:latin typeface="Courier New" pitchFamily="49" charset="0"/>
              </a:rPr>
              <a:t>(bytes), </a:t>
            </a:r>
            <a:r>
              <a:rPr lang="de-DE" sz="1300" b="1" dirty="0" smtClean="0">
                <a:solidFill>
                  <a:srgbClr val="00B050"/>
                </a:solidFill>
                <a:latin typeface="Courier New" pitchFamily="49" charset="0"/>
              </a:rPr>
              <a:t>1</a:t>
            </a:r>
            <a:r>
              <a:rPr lang="de-DE" sz="1300" b="1" dirty="0" smtClean="0">
                <a:latin typeface="Courier New" pitchFamily="49" charset="0"/>
              </a:rPr>
              <a:t>(packets)</a:t>
            </a:r>
          </a:p>
          <a:p>
            <a:pPr marL="317500" indent="-317500" defTabSz="708025">
              <a:spcBef>
                <a:spcPct val="0"/>
              </a:spcBef>
              <a:buNone/>
            </a:pPr>
            <a:r>
              <a:rPr lang="de-DE" sz="1300" b="1" dirty="0" smtClean="0">
                <a:latin typeface="Courier New" pitchFamily="49" charset="0"/>
              </a:rPr>
              <a:t>	  add 2009-10-22 20:34:37 use </a:t>
            </a:r>
            <a:r>
              <a:rPr lang="de-DE" sz="1300" b="1" dirty="0" smtClean="0">
                <a:solidFill>
                  <a:srgbClr val="00B050"/>
                </a:solidFill>
                <a:latin typeface="Courier New" pitchFamily="49" charset="0"/>
              </a:rPr>
              <a:t>2009-10-22 20:34:38</a:t>
            </a:r>
          </a:p>
          <a:p>
            <a:pPr marL="317500" indent="-317500" defTabSz="708025">
              <a:spcBef>
                <a:spcPct val="0"/>
              </a:spcBef>
              <a:buNone/>
            </a:pPr>
            <a:r>
              <a:rPr lang="de-DE" sz="1300" b="1" dirty="0" smtClean="0">
                <a:latin typeface="Courier New" pitchFamily="49" charset="0"/>
              </a:rPr>
              <a:t>	stats:</a:t>
            </a:r>
          </a:p>
          <a:p>
            <a:pPr marL="317500" indent="-317500" defTabSz="708025">
              <a:spcBef>
                <a:spcPct val="0"/>
              </a:spcBef>
              <a:buNone/>
            </a:pPr>
            <a:r>
              <a:rPr lang="de-DE" sz="1300" b="1" dirty="0" smtClean="0">
                <a:latin typeface="Courier New" pitchFamily="49" charset="0"/>
              </a:rPr>
              <a:t>	  replay-window 0 replay 0 failed 0</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src </a:t>
            </a:r>
            <a:r>
              <a:rPr lang="de-DE" sz="1300" b="1" dirty="0" smtClean="0">
                <a:solidFill>
                  <a:srgbClr val="FF0000"/>
                </a:solidFill>
                <a:latin typeface="Courier New" pitchFamily="49" charset="0"/>
              </a:rPr>
              <a:t>192.168.0.1</a:t>
            </a:r>
            <a:r>
              <a:rPr lang="de-DE" sz="1300" b="1" dirty="0" smtClean="0">
                <a:latin typeface="Courier New" pitchFamily="49" charset="0"/>
              </a:rPr>
              <a:t> dst </a:t>
            </a:r>
            <a:r>
              <a:rPr lang="de-DE" sz="1300" b="1" dirty="0" smtClean="0">
                <a:solidFill>
                  <a:srgbClr val="FF0000"/>
                </a:solidFill>
                <a:latin typeface="Courier New" pitchFamily="49" charset="0"/>
              </a:rPr>
              <a:t>192.168.0.100</a:t>
            </a:r>
          </a:p>
          <a:p>
            <a:pPr marL="317500" indent="-317500" defTabSz="708025">
              <a:spcBef>
                <a:spcPct val="0"/>
              </a:spcBef>
              <a:buNone/>
            </a:pPr>
            <a:r>
              <a:rPr lang="de-DE" sz="1300" b="1" dirty="0" smtClean="0">
                <a:latin typeface="Courier New" pitchFamily="49" charset="0"/>
              </a:rPr>
              <a:t>	proto esp spi </a:t>
            </a:r>
            <a:r>
              <a:rPr lang="de-DE" sz="1300" b="1" dirty="0" smtClean="0">
                <a:solidFill>
                  <a:srgbClr val="FF0000"/>
                </a:solidFill>
                <a:latin typeface="Courier New" pitchFamily="49" charset="0"/>
              </a:rPr>
              <a:t>0xc46038e1</a:t>
            </a:r>
            <a:r>
              <a:rPr lang="de-DE" sz="1300" b="1" dirty="0" smtClean="0">
                <a:latin typeface="Courier New" pitchFamily="49" charset="0"/>
              </a:rPr>
              <a:t>(3294640353) </a:t>
            </a:r>
            <a:r>
              <a:rPr lang="de-DE" sz="1300" b="1" dirty="0" smtClean="0">
                <a:solidFill>
                  <a:srgbClr val="0000FF"/>
                </a:solidFill>
                <a:latin typeface="Courier New" pitchFamily="49" charset="0"/>
              </a:rPr>
              <a:t>reqid 1</a:t>
            </a:r>
            <a:r>
              <a:rPr lang="de-DE" sz="1300" b="1" dirty="0" smtClean="0">
                <a:latin typeface="Courier New" pitchFamily="49" charset="0"/>
              </a:rPr>
              <a:t>(0x00000001) mode tunnel</a:t>
            </a:r>
          </a:p>
          <a:p>
            <a:pPr marL="317500" indent="-317500" defTabSz="708025">
              <a:spcBef>
                <a:spcPct val="0"/>
              </a:spcBef>
              <a:buNone/>
            </a:pPr>
            <a:r>
              <a:rPr lang="de-DE" sz="1300" b="1" dirty="0" smtClean="0">
                <a:latin typeface="Courier New" pitchFamily="49" charset="0"/>
              </a:rPr>
              <a:t>	replay-window 32 seq 0x00000000 flag 20 (0x00100000)</a:t>
            </a:r>
          </a:p>
          <a:p>
            <a:pPr marL="317500" indent="-317500" defTabSz="708025">
              <a:spcBef>
                <a:spcPct val="0"/>
              </a:spcBef>
              <a:buNone/>
            </a:pPr>
            <a:r>
              <a:rPr lang="de-DE" sz="1300" b="1" dirty="0" smtClean="0">
                <a:latin typeface="Courier New" pitchFamily="49" charset="0"/>
              </a:rPr>
              <a:t>	auth hmac(sha1) </a:t>
            </a:r>
            <a:r>
              <a:rPr lang="de-DE" sz="1300" b="1" dirty="0" smtClean="0">
                <a:solidFill>
                  <a:srgbClr val="0000FF"/>
                </a:solidFill>
                <a:latin typeface="Courier New" pitchFamily="49" charset="0"/>
              </a:rPr>
              <a:t>0x4e2b044e2835297d3f73bbf99289f369ae2d3ed5</a:t>
            </a:r>
            <a:r>
              <a:rPr lang="de-DE" sz="1300" b="1" dirty="0" smtClean="0">
                <a:latin typeface="Courier New" pitchFamily="49" charset="0"/>
              </a:rPr>
              <a:t> (160 bits)</a:t>
            </a:r>
          </a:p>
          <a:p>
            <a:pPr marL="317500" indent="-317500" defTabSz="708025">
              <a:spcBef>
                <a:spcPct val="0"/>
              </a:spcBef>
              <a:buNone/>
            </a:pPr>
            <a:r>
              <a:rPr lang="de-DE" sz="1300" b="1" dirty="0" smtClean="0">
                <a:latin typeface="Courier New" pitchFamily="49" charset="0"/>
              </a:rPr>
              <a:t>	enc cbc(aes) </a:t>
            </a:r>
            <a:r>
              <a:rPr lang="de-DE" sz="1300" b="1" dirty="0" smtClean="0">
                <a:solidFill>
                  <a:srgbClr val="0000FF"/>
                </a:solidFill>
                <a:latin typeface="Courier New" pitchFamily="49" charset="0"/>
              </a:rPr>
              <a:t>0xd2d83f5d7e496ddc9483be57dbbb2757</a:t>
            </a:r>
            <a:r>
              <a:rPr lang="de-DE" sz="1300" b="1" dirty="0" smtClean="0">
                <a:latin typeface="Courier New" pitchFamily="49" charset="0"/>
              </a:rPr>
              <a:t> (128 bits)</a:t>
            </a:r>
          </a:p>
          <a:p>
            <a:pPr marL="317500" indent="-317500" defTabSz="708025">
              <a:spcBef>
                <a:spcPct val="0"/>
              </a:spcBef>
              <a:buNone/>
            </a:pPr>
            <a:r>
              <a:rPr lang="de-DE" sz="1300" b="1" dirty="0" smtClean="0">
                <a:latin typeface="Courier New" pitchFamily="49" charset="0"/>
              </a:rPr>
              <a:t>   ...</a:t>
            </a:r>
          </a:p>
        </p:txBody>
      </p:sp>
      <p:sp>
        <p:nvSpPr>
          <p:cNvPr id="6" name="Text Box 5"/>
          <p:cNvSpPr txBox="1">
            <a:spLocks noChangeArrowheads="1"/>
          </p:cNvSpPr>
          <p:nvPr/>
        </p:nvSpPr>
        <p:spPr bwMode="auto">
          <a:xfrm>
            <a:off x="539750" y="785794"/>
            <a:ext cx="2434256"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carol:  ip -s xfrm state</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de-CH" dirty="0" smtClean="0"/>
              <a:t>Agenda</a:t>
            </a:r>
            <a:endParaRPr lang="de-DE" dirty="0">
              <a:solidFill>
                <a:srgbClr val="003399"/>
              </a:solidFill>
            </a:endParaRPr>
          </a:p>
        </p:txBody>
      </p:sp>
      <p:sp>
        <p:nvSpPr>
          <p:cNvPr id="674819" name="Rectangle 3"/>
          <p:cNvSpPr>
            <a:spLocks noGrp="1" noChangeArrowheads="1"/>
          </p:cNvSpPr>
          <p:nvPr>
            <p:ph type="body" idx="1"/>
          </p:nvPr>
        </p:nvSpPr>
        <p:spPr>
          <a:xfrm>
            <a:off x="539750" y="857232"/>
            <a:ext cx="7924800" cy="5357850"/>
          </a:xfrm>
          <a:noFill/>
          <a:ln/>
        </p:spPr>
        <p:txBody>
          <a:bodyPr/>
          <a:lstStyle/>
          <a:p>
            <a:pPr>
              <a:spcBef>
                <a:spcPts val="400"/>
              </a:spcBef>
              <a:buClr>
                <a:srgbClr val="FF0000"/>
              </a:buClr>
            </a:pPr>
            <a:r>
              <a:rPr lang="de-DE" dirty="0" smtClean="0"/>
              <a:t>What is strongSwan?</a:t>
            </a:r>
            <a:endParaRPr lang="de-DE" dirty="0"/>
          </a:p>
          <a:p>
            <a:pPr>
              <a:spcBef>
                <a:spcPts val="400"/>
              </a:spcBef>
              <a:buClr>
                <a:srgbClr val="FF0000"/>
              </a:buClr>
            </a:pPr>
            <a:r>
              <a:rPr lang="de-DE" dirty="0" smtClean="0"/>
              <a:t>IKEv1 versus IKEv2</a:t>
            </a:r>
          </a:p>
          <a:p>
            <a:pPr>
              <a:spcBef>
                <a:spcPts val="400"/>
              </a:spcBef>
              <a:buClr>
                <a:srgbClr val="FF0000"/>
              </a:buClr>
            </a:pPr>
            <a:r>
              <a:rPr lang="de-DE" dirty="0" smtClean="0"/>
              <a:t>A Simple Remote Access Example</a:t>
            </a:r>
          </a:p>
          <a:p>
            <a:pPr>
              <a:spcBef>
                <a:spcPts val="400"/>
              </a:spcBef>
              <a:buClr>
                <a:srgbClr val="FF0000"/>
              </a:buClr>
            </a:pPr>
            <a:r>
              <a:rPr lang="de-DE" dirty="0" smtClean="0"/>
              <a:t>Virtual IP Pools</a:t>
            </a:r>
          </a:p>
          <a:p>
            <a:pPr>
              <a:spcBef>
                <a:spcPts val="400"/>
              </a:spcBef>
              <a:buClr>
                <a:srgbClr val="FF0000"/>
              </a:buClr>
            </a:pPr>
            <a:r>
              <a:rPr lang="de-DE" dirty="0" smtClean="0"/>
              <a:t>Certificate Revocation Mechanisms</a:t>
            </a:r>
          </a:p>
          <a:p>
            <a:pPr>
              <a:spcBef>
                <a:spcPts val="400"/>
              </a:spcBef>
              <a:buClr>
                <a:srgbClr val="FF0000"/>
              </a:buClr>
            </a:pPr>
            <a:r>
              <a:rPr lang="de-DE" dirty="0" smtClean="0"/>
              <a:t>The NETKEY IPsec Stack of the Linux 2.6 Kernel</a:t>
            </a:r>
          </a:p>
          <a:p>
            <a:pPr>
              <a:spcBef>
                <a:spcPts val="400"/>
              </a:spcBef>
              <a:buClr>
                <a:srgbClr val="FF0000"/>
              </a:buClr>
            </a:pPr>
            <a:r>
              <a:rPr lang="de-DE" dirty="0" smtClean="0"/>
              <a:t>Interaction with the Linux Netfilter Firewall</a:t>
            </a:r>
          </a:p>
          <a:p>
            <a:pPr>
              <a:spcBef>
                <a:spcPts val="400"/>
              </a:spcBef>
              <a:buClr>
                <a:srgbClr val="FF0000"/>
              </a:buClr>
            </a:pPr>
            <a:r>
              <a:rPr lang="de-DE" dirty="0" smtClean="0"/>
              <a:t>Dead Peer Detection (DPD)</a:t>
            </a:r>
          </a:p>
          <a:p>
            <a:pPr>
              <a:spcBef>
                <a:spcPts val="400"/>
              </a:spcBef>
              <a:buClr>
                <a:srgbClr val="FF0000"/>
              </a:buClr>
            </a:pPr>
            <a:r>
              <a:rPr lang="de-DE" dirty="0" smtClean="0"/>
              <a:t>Remote Access with Mixed Authentication</a:t>
            </a:r>
          </a:p>
          <a:p>
            <a:pPr>
              <a:spcBef>
                <a:spcPts val="400"/>
              </a:spcBef>
              <a:buClr>
                <a:srgbClr val="FF0000"/>
              </a:buClr>
            </a:pPr>
            <a:r>
              <a:rPr lang="de-DE" dirty="0" smtClean="0"/>
              <a:t>Interoperability with the Windows 7 Agile VPN Client</a:t>
            </a:r>
          </a:p>
          <a:p>
            <a:pPr>
              <a:spcBef>
                <a:spcPts val="400"/>
              </a:spcBef>
              <a:buClr>
                <a:srgbClr val="FF0000"/>
              </a:buClr>
            </a:pPr>
            <a:r>
              <a:rPr lang="de-DE" dirty="0" smtClean="0"/>
              <a:t>The strongSwan NetworkManager Plugin</a:t>
            </a:r>
          </a:p>
          <a:p>
            <a:pPr>
              <a:spcBef>
                <a:spcPts val="400"/>
              </a:spcBef>
              <a:buClr>
                <a:srgbClr val="FF0000"/>
              </a:buClr>
            </a:pPr>
            <a:r>
              <a:rPr lang="de-DE" dirty="0" smtClean="0"/>
              <a:t>EAP-Radius based Authentication</a:t>
            </a:r>
          </a:p>
          <a:p>
            <a:pPr>
              <a:spcBef>
                <a:spcPts val="400"/>
              </a:spcBef>
              <a:buClr>
                <a:srgbClr val="FF0000"/>
              </a:buClr>
            </a:pPr>
            <a:r>
              <a:rPr lang="de-DE" dirty="0" smtClean="0"/>
              <a:t>The strongSwan Architecture</a:t>
            </a:r>
          </a:p>
          <a:p>
            <a:pPr>
              <a:spcBef>
                <a:spcPts val="400"/>
              </a:spcBef>
              <a:buClr>
                <a:srgbClr val="FF0000"/>
              </a:buClr>
            </a:pPr>
            <a:r>
              <a:rPr lang="de-DE" dirty="0" smtClean="0"/>
              <a:t>Cryptographic Plugins</a:t>
            </a:r>
          </a:p>
          <a:p>
            <a:pPr>
              <a:spcBef>
                <a:spcPts val="400"/>
              </a:spcBef>
              <a:buClr>
                <a:srgbClr val="FF0000"/>
              </a:buClr>
            </a:pPr>
            <a:r>
              <a:rPr lang="de-DE" dirty="0" smtClean="0"/>
              <a:t>High Availability using Cluster IP</a:t>
            </a:r>
          </a:p>
          <a:p>
            <a:pPr>
              <a:spcBef>
                <a:spcPts val="400"/>
              </a:spcBef>
              <a:buClr>
                <a:srgbClr val="FF0000"/>
              </a:buClr>
            </a:pPr>
            <a:r>
              <a:rPr lang="de-DE" dirty="0" smtClean="0"/>
              <a:t>IKEv2 Mediation Extension</a:t>
            </a:r>
          </a:p>
        </p:txBody>
      </p:sp>
      <p:sp>
        <p:nvSpPr>
          <p:cNvPr id="674821" name="Rectangle 5"/>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7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74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748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748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748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6748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67481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67481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7481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7481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674819">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674819">
                                            <p:txEl>
                                              <p:pRg st="15" end="15"/>
                                            </p:txEl>
                                          </p:spTgt>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499"/>
                                          </p:stCondLst>
                                        </p:cTn>
                                        <p:tgtEl>
                                          <p:spTgt spid="67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19" grpId="0" build="p" autoUpdateAnimBg="0"/>
      <p:bldP spid="6748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Interaction with the</a:t>
            </a:r>
            <a:br>
              <a:rPr lang="de-CH" sz="4400" dirty="0" smtClean="0"/>
            </a:br>
            <a:r>
              <a:rPr lang="de-CH" sz="4400" dirty="0" smtClean="0"/>
              <a:t>Linux Netfilter Firewall</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DE"/>
              <a:t>Full Integration with Linux Netfilter Firewall </a:t>
            </a:r>
          </a:p>
        </p:txBody>
      </p:sp>
      <p:sp>
        <p:nvSpPr>
          <p:cNvPr id="848899"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8900" name="Rectangle 4"/>
          <p:cNvSpPr>
            <a:spLocks noChangeArrowheads="1"/>
          </p:cNvSpPr>
          <p:nvPr/>
        </p:nvSpPr>
        <p:spPr bwMode="auto">
          <a:xfrm>
            <a:off x="611188" y="1125539"/>
            <a:ext cx="7993062" cy="2732089"/>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Chain INPUT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destination</a:t>
            </a:r>
          </a:p>
          <a:p>
            <a:pPr marL="317500" indent="-317500" defTabSz="708025">
              <a:spcBef>
                <a:spcPct val="0"/>
              </a:spcBef>
              <a:buFont typeface="Wingdings" pitchFamily="2" charset="2"/>
              <a:buNone/>
            </a:pPr>
            <a:r>
              <a:rPr lang="de-DE" sz="1300" b="1" dirty="0" smtClean="0">
                <a:latin typeface="Courier New" pitchFamily="49" charset="0"/>
              </a:rPr>
              <a:t> 1     84  ACCEPT all eth0  *   10.1.0.0/24  10.3.0.1</a:t>
            </a:r>
            <a:br>
              <a:rPr lang="de-DE" sz="1300" b="1" dirty="0" smtClean="0">
                <a:latin typeface="Courier New" pitchFamily="49" charset="0"/>
              </a:rPr>
            </a:br>
            <a:r>
              <a:rPr lang="de-DE" sz="1300" b="1" dirty="0" smtClean="0">
                <a:latin typeface="Courier New" pitchFamily="49" charset="0"/>
              </a:rPr>
              <a:t>                             </a:t>
            </a:r>
            <a:r>
              <a:rPr lang="de-DE" sz="1300" b="1" dirty="0" smtClean="0">
                <a:solidFill>
                  <a:srgbClr val="FF0000"/>
                </a:solidFill>
                <a:latin typeface="Courier New" pitchFamily="49" charset="0"/>
              </a:rPr>
              <a:t>policy match dir in  pol ipsec</a:t>
            </a:r>
            <a:r>
              <a:rPr lang="de-DE" sz="1300" b="1" dirty="0" smtClean="0">
                <a:latin typeface="Courier New" pitchFamily="49" charset="0"/>
              </a:rPr>
              <a:t> </a:t>
            </a:r>
            <a:r>
              <a:rPr lang="de-DE" sz="1300" b="1" dirty="0" smtClean="0">
                <a:solidFill>
                  <a:srgbClr val="0000FF"/>
                </a:solidFill>
                <a:latin typeface="Courier New" pitchFamily="49" charset="0"/>
              </a:rPr>
              <a:t>reqid 1</a:t>
            </a:r>
            <a:r>
              <a:rPr lang="de-DE" sz="1300" b="1" dirty="0" smtClean="0">
                <a:latin typeface="Courier New" pitchFamily="49" charset="0"/>
              </a:rPr>
              <a:t> </a:t>
            </a:r>
            <a:r>
              <a:rPr lang="de-DE" sz="1300" b="1" dirty="0" smtClean="0">
                <a:solidFill>
                  <a:srgbClr val="FF0000"/>
                </a:solidFill>
                <a:latin typeface="Courier New" pitchFamily="49" charset="0"/>
              </a:rPr>
              <a:t>proto 50</a:t>
            </a:r>
          </a:p>
          <a:p>
            <a:pPr marL="317500" indent="-317500" defTabSz="708025">
              <a:spcBef>
                <a:spcPct val="0"/>
              </a:spcBef>
              <a:buFont typeface="Wingdings" pitchFamily="2" charset="2"/>
              <a:buNone/>
            </a:pPr>
            <a:r>
              <a:rPr lang="de-DE" sz="1300" b="1" dirty="0" smtClean="0">
                <a:latin typeface="Courier New" pitchFamily="49" charset="0"/>
              </a:rPr>
              <a:t> 1    152  ACCEPT esp eth0  *   0.0.0.0/0    0.0.0.0/0           </a:t>
            </a:r>
          </a:p>
          <a:p>
            <a:pPr marL="317500" indent="-317500" defTabSz="708025">
              <a:spcBef>
                <a:spcPct val="0"/>
              </a:spcBef>
              <a:buNone/>
            </a:pPr>
            <a:r>
              <a:rPr lang="de-DE" sz="1300" b="1" dirty="0" smtClean="0">
                <a:latin typeface="Courier New" pitchFamily="49" charset="0"/>
              </a:rPr>
              <a:t> 2   2069  ACCEPT udp eth0  *   0.0.0.0/0    0.0.0.0/0    udp spt:500 dpt:500</a:t>
            </a:r>
          </a:p>
          <a:p>
            <a:pPr marL="317500" indent="-317500" defTabSz="708025">
              <a:spcBef>
                <a:spcPct val="0"/>
              </a:spcBef>
              <a:buNone/>
            </a:pPr>
            <a:r>
              <a:rPr lang="de-DE" sz="1300" b="1" dirty="0" smtClean="0">
                <a:latin typeface="Courier New" pitchFamily="49" charset="0"/>
              </a:rPr>
              <a:t> </a:t>
            </a:r>
          </a:p>
          <a:p>
            <a:pPr marL="317500" indent="-317500" defTabSz="708025">
              <a:spcBef>
                <a:spcPct val="0"/>
              </a:spcBef>
              <a:buFont typeface="Wingdings" pitchFamily="2" charset="2"/>
              <a:buNone/>
            </a:pPr>
            <a:r>
              <a:rPr lang="de-DE" sz="1300" b="1" dirty="0" smtClean="0">
                <a:latin typeface="Courier New" pitchFamily="49" charset="0"/>
              </a:rPr>
              <a:t>Chain </a:t>
            </a:r>
            <a:r>
              <a:rPr lang="de-DE" sz="1300" b="1" dirty="0">
                <a:latin typeface="Courier New" pitchFamily="49" charset="0"/>
              </a:rPr>
              <a:t>OUTPUT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a:t>
            </a:r>
            <a:r>
              <a:rPr lang="de-DE" sz="1300" b="1" dirty="0" smtClean="0">
                <a:latin typeface="Courier New" pitchFamily="49" charset="0"/>
              </a:rPr>
              <a:t>destination</a:t>
            </a:r>
            <a:endParaRPr lang="de-DE" sz="1300" b="1" dirty="0">
              <a:latin typeface="Courier New" pitchFamily="49" charset="0"/>
            </a:endParaRPr>
          </a:p>
          <a:p>
            <a:pPr marL="317500" indent="-317500" defTabSz="708025">
              <a:spcBef>
                <a:spcPct val="0"/>
              </a:spcBef>
              <a:buNone/>
            </a:pPr>
            <a:r>
              <a:rPr lang="de-DE" sz="1300" b="1" dirty="0" smtClean="0">
                <a:latin typeface="Courier New" pitchFamily="49" charset="0"/>
              </a:rPr>
              <a:t> 1     84  ACCEPT all  *   eth0 10.3.0.1      10.1.0.0/24</a:t>
            </a:r>
            <a:br>
              <a:rPr lang="de-DE" sz="1300" b="1" dirty="0" smtClean="0">
                <a:latin typeface="Courier New" pitchFamily="49" charset="0"/>
              </a:rPr>
            </a:br>
            <a:r>
              <a:rPr lang="de-DE" sz="1300" b="1" dirty="0" smtClean="0">
                <a:latin typeface="Courier New" pitchFamily="49" charset="0"/>
              </a:rPr>
              <a:t>                             </a:t>
            </a:r>
            <a:r>
              <a:rPr lang="de-DE" sz="1300" b="1" dirty="0" smtClean="0">
                <a:solidFill>
                  <a:srgbClr val="FF0000"/>
                </a:solidFill>
                <a:latin typeface="Courier New" pitchFamily="49" charset="0"/>
              </a:rPr>
              <a:t>policy match dir out pol ipsec </a:t>
            </a:r>
            <a:r>
              <a:rPr lang="de-DE" sz="1300" b="1" dirty="0" smtClean="0">
                <a:solidFill>
                  <a:srgbClr val="0000FF"/>
                </a:solidFill>
                <a:latin typeface="Courier New" pitchFamily="49" charset="0"/>
              </a:rPr>
              <a:t>reqid 1 </a:t>
            </a:r>
            <a:r>
              <a:rPr lang="de-DE" sz="1300" b="1" dirty="0" smtClean="0">
                <a:solidFill>
                  <a:srgbClr val="FF0000"/>
                </a:solidFill>
                <a:latin typeface="Courier New" pitchFamily="49" charset="0"/>
              </a:rPr>
              <a:t>proto 50</a:t>
            </a:r>
            <a:r>
              <a:rPr lang="de-DE" sz="1300" b="1" dirty="0" smtClean="0">
                <a:latin typeface="Courier New" pitchFamily="49" charset="0"/>
              </a:rPr>
              <a:t> </a:t>
            </a:r>
          </a:p>
          <a:p>
            <a:pPr marL="317500" indent="-317500" defTabSz="708025">
              <a:spcBef>
                <a:spcPct val="0"/>
              </a:spcBef>
              <a:buNone/>
            </a:pPr>
            <a:r>
              <a:rPr lang="de-DE" sz="1300" b="1" dirty="0" smtClean="0">
                <a:latin typeface="Courier New" pitchFamily="49" charset="0"/>
              </a:rPr>
              <a:t> 1    152  ACCEPT esp  *   eth0 0.0.0.0/0     0.0.0.0/0           </a:t>
            </a:r>
          </a:p>
          <a:p>
            <a:pPr marL="317500" indent="-317500" defTabSz="708025">
              <a:spcBef>
                <a:spcPct val="0"/>
              </a:spcBef>
              <a:buNone/>
            </a:pPr>
            <a:r>
              <a:rPr lang="de-DE" sz="1300" b="1" dirty="0" smtClean="0">
                <a:latin typeface="Courier New" pitchFamily="49" charset="0"/>
              </a:rPr>
              <a:t> 2   2456  ACCEPT udp  *   eth0 0.0.0.0/0     0.0.0.0/0   udp spt:500 dpt:500</a:t>
            </a:r>
          </a:p>
        </p:txBody>
      </p:sp>
      <p:sp>
        <p:nvSpPr>
          <p:cNvPr id="848906" name="Rectangle 10"/>
          <p:cNvSpPr>
            <a:spLocks noChangeArrowheads="1"/>
          </p:cNvSpPr>
          <p:nvPr/>
        </p:nvSpPr>
        <p:spPr bwMode="auto">
          <a:xfrm>
            <a:off x="611188" y="4143380"/>
            <a:ext cx="7961340" cy="1214446"/>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After the successful establishment/deletion of a CHILD_SA the </a:t>
            </a:r>
            <a:r>
              <a:rPr lang="de-CH" sz="1800" dirty="0" smtClean="0">
                <a:solidFill>
                  <a:srgbClr val="FF0000"/>
                </a:solidFill>
              </a:rPr>
              <a:t>updown</a:t>
            </a:r>
            <a:r>
              <a:rPr lang="de-CH" sz="1800" dirty="0" smtClean="0"/>
              <a:t> plugin dynamically inserts and removes an INPUT and OUTPUT Netfilter </a:t>
            </a:r>
            <a:r>
              <a:rPr lang="de-CH" sz="1800" dirty="0" smtClean="0">
                <a:solidFill>
                  <a:srgbClr val="0000FF"/>
                </a:solidFill>
              </a:rPr>
              <a:t>IPsec ESP policy matching </a:t>
            </a:r>
            <a:r>
              <a:rPr lang="de-CH" sz="1800" dirty="0" smtClean="0"/>
              <a:t>rule via the iptables command executed by the </a:t>
            </a:r>
            <a:r>
              <a:rPr lang="de-CH" sz="1800" dirty="0" smtClean="0">
                <a:solidFill>
                  <a:srgbClr val="FF0000"/>
                </a:solidFill>
              </a:rPr>
              <a:t>/usr/libexec/ipsec/_updown</a:t>
            </a:r>
            <a:r>
              <a:rPr lang="de-CH" sz="1800" dirty="0" smtClean="0"/>
              <a:t> shell script.</a:t>
            </a:r>
          </a:p>
        </p:txBody>
      </p:sp>
      <p:sp>
        <p:nvSpPr>
          <p:cNvPr id="6" name="Text Box 5"/>
          <p:cNvSpPr txBox="1">
            <a:spLocks noChangeArrowheads="1"/>
          </p:cNvSpPr>
          <p:nvPr/>
        </p:nvSpPr>
        <p:spPr bwMode="auto">
          <a:xfrm>
            <a:off x="611188" y="785794"/>
            <a:ext cx="660887"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carol</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DE"/>
              <a:t>Full Integration with Linux Netfilter Firewall </a:t>
            </a:r>
          </a:p>
        </p:txBody>
      </p:sp>
      <p:sp>
        <p:nvSpPr>
          <p:cNvPr id="848899"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8900" name="Rectangle 4"/>
          <p:cNvSpPr>
            <a:spLocks noChangeArrowheads="1"/>
          </p:cNvSpPr>
          <p:nvPr/>
        </p:nvSpPr>
        <p:spPr bwMode="auto">
          <a:xfrm>
            <a:off x="611188" y="1125539"/>
            <a:ext cx="7993062" cy="4089411"/>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Chain INPUT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destination</a:t>
            </a:r>
          </a:p>
          <a:p>
            <a:pPr marL="317500" indent="-317500" defTabSz="708025">
              <a:spcBef>
                <a:spcPct val="0"/>
              </a:spcBef>
              <a:buFont typeface="Wingdings" pitchFamily="2" charset="2"/>
              <a:buNone/>
            </a:pPr>
            <a:r>
              <a:rPr lang="de-DE" sz="1300" b="1" dirty="0" smtClean="0">
                <a:latin typeface="Courier New" pitchFamily="49" charset="0"/>
              </a:rPr>
              <a:t> 2    </a:t>
            </a:r>
            <a:r>
              <a:rPr lang="de-DE" sz="1300" b="1" dirty="0">
                <a:latin typeface="Courier New" pitchFamily="49" charset="0"/>
              </a:rPr>
              <a:t>304  ACCEPT esp eth0  *   0.0.0.0/0    </a:t>
            </a:r>
            <a:r>
              <a:rPr lang="de-DE" sz="1300" b="1" dirty="0" smtClean="0">
                <a:latin typeface="Courier New" pitchFamily="49" charset="0"/>
              </a:rPr>
              <a:t>0.0.0.0/0</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4   </a:t>
            </a:r>
            <a:r>
              <a:rPr lang="de-DE" sz="1300" b="1" dirty="0" smtClean="0">
                <a:latin typeface="Courier New" pitchFamily="49" charset="0"/>
              </a:rPr>
              <a:t>4896  </a:t>
            </a:r>
            <a:r>
              <a:rPr lang="de-DE" sz="1300" b="1" dirty="0">
                <a:latin typeface="Courier New" pitchFamily="49" charset="0"/>
              </a:rPr>
              <a:t>ACCEPT udp eth0  *   0.0.0.0/0    </a:t>
            </a:r>
            <a:r>
              <a:rPr lang="de-DE" sz="1300" b="1" dirty="0" smtClean="0">
                <a:latin typeface="Courier New" pitchFamily="49" charset="0"/>
              </a:rPr>
              <a:t>0.0.0.0/0   udp </a:t>
            </a:r>
            <a:r>
              <a:rPr lang="de-DE" sz="1300" b="1" dirty="0">
                <a:latin typeface="Courier New" pitchFamily="49" charset="0"/>
              </a:rPr>
              <a:t>spt:500 dpt:500</a:t>
            </a:r>
          </a:p>
          <a:p>
            <a:pPr marL="317500" indent="-317500" defTabSz="708025">
              <a:spcBef>
                <a:spcPct val="0"/>
              </a:spcBef>
              <a:buFont typeface="Wingdings" pitchFamily="2" charset="2"/>
              <a:buNone/>
            </a:pPr>
            <a:r>
              <a:rPr lang="de-DE" sz="1300" b="1" dirty="0">
                <a:latin typeface="Courier New" pitchFamily="49" charset="0"/>
              </a:rPr>
              <a:t> </a:t>
            </a:r>
          </a:p>
          <a:p>
            <a:pPr marL="317500" indent="-317500" defTabSz="708025">
              <a:spcBef>
                <a:spcPct val="0"/>
              </a:spcBef>
              <a:buFont typeface="Wingdings" pitchFamily="2" charset="2"/>
              <a:buNone/>
            </a:pPr>
            <a:r>
              <a:rPr lang="de-DE" sz="1300" b="1" dirty="0">
                <a:latin typeface="Courier New" pitchFamily="49" charset="0"/>
              </a:rPr>
              <a:t>Chain FORWARD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a:t>
            </a:r>
            <a:r>
              <a:rPr lang="de-DE" sz="1300" b="1" dirty="0" smtClean="0">
                <a:latin typeface="Courier New" pitchFamily="49" charset="0"/>
              </a:rPr>
              <a:t>destination</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1     84  ACCEPT all eth0  *   10.3.0.2     </a:t>
            </a:r>
            <a:r>
              <a:rPr lang="de-DE" sz="1300" b="1" dirty="0" smtClean="0">
                <a:latin typeface="Courier New" pitchFamily="49" charset="0"/>
              </a:rPr>
              <a:t>10.1.0.20</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a:t>
            </a:r>
            <a:r>
              <a:rPr lang="de-DE" sz="1300" b="1" dirty="0">
                <a:solidFill>
                  <a:srgbClr val="FF0000"/>
                </a:solidFill>
                <a:latin typeface="Courier New" pitchFamily="49" charset="0"/>
              </a:rPr>
              <a:t>policy match dir in </a:t>
            </a:r>
            <a:r>
              <a:rPr lang="de-DE" sz="1300" b="1" dirty="0" smtClean="0">
                <a:solidFill>
                  <a:srgbClr val="FF0000"/>
                </a:solidFill>
                <a:latin typeface="Courier New" pitchFamily="49" charset="0"/>
              </a:rPr>
              <a:t> pol ipsec </a:t>
            </a:r>
            <a:r>
              <a:rPr lang="de-DE" sz="1300" b="1" dirty="0">
                <a:solidFill>
                  <a:srgbClr val="0000FF"/>
                </a:solidFill>
                <a:latin typeface="Courier New" pitchFamily="49" charset="0"/>
              </a:rPr>
              <a:t>reqid 2</a:t>
            </a:r>
            <a:r>
              <a:rPr lang="de-DE" sz="1300" b="1" dirty="0">
                <a:solidFill>
                  <a:srgbClr val="FF0000"/>
                </a:solidFill>
                <a:latin typeface="Courier New" pitchFamily="49" charset="0"/>
              </a:rPr>
              <a:t> proto 50</a:t>
            </a:r>
          </a:p>
          <a:p>
            <a:pPr marL="317500" indent="-317500" defTabSz="708025">
              <a:spcBef>
                <a:spcPct val="0"/>
              </a:spcBef>
              <a:buFont typeface="Wingdings" pitchFamily="2" charset="2"/>
              <a:buNone/>
            </a:pPr>
            <a:r>
              <a:rPr lang="de-DE" sz="1300" b="1" dirty="0">
                <a:latin typeface="Courier New" pitchFamily="49" charset="0"/>
              </a:rPr>
              <a:t> 1     84  ACCEPT all  *   eth0 10.1.0.20    </a:t>
            </a:r>
            <a:r>
              <a:rPr lang="de-DE" sz="1300" b="1" dirty="0" smtClean="0">
                <a:latin typeface="Courier New" pitchFamily="49" charset="0"/>
              </a:rPr>
              <a:t>10.3.0.2</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a:t>
            </a:r>
            <a:r>
              <a:rPr lang="de-DE" sz="1300" b="1" dirty="0">
                <a:solidFill>
                  <a:srgbClr val="FF0000"/>
                </a:solidFill>
                <a:latin typeface="Courier New" pitchFamily="49" charset="0"/>
              </a:rPr>
              <a:t>policy match dir out pol ipsec </a:t>
            </a:r>
            <a:r>
              <a:rPr lang="de-DE" sz="1300" b="1" dirty="0">
                <a:solidFill>
                  <a:srgbClr val="0000FF"/>
                </a:solidFill>
                <a:latin typeface="Courier New" pitchFamily="49" charset="0"/>
              </a:rPr>
              <a:t>reqid 2</a:t>
            </a:r>
            <a:r>
              <a:rPr lang="de-DE" sz="1300" b="1" dirty="0">
                <a:solidFill>
                  <a:srgbClr val="FF0000"/>
                </a:solidFill>
                <a:latin typeface="Courier New" pitchFamily="49" charset="0"/>
              </a:rPr>
              <a:t> proto 50</a:t>
            </a:r>
          </a:p>
          <a:p>
            <a:pPr marL="317500" indent="-317500" defTabSz="708025">
              <a:spcBef>
                <a:spcPct val="0"/>
              </a:spcBef>
              <a:buFont typeface="Wingdings" pitchFamily="2" charset="2"/>
              <a:buNone/>
            </a:pPr>
            <a:r>
              <a:rPr lang="de-DE" sz="1300" b="1" dirty="0">
                <a:latin typeface="Courier New" pitchFamily="49" charset="0"/>
              </a:rPr>
              <a:t> 1     84  ACCEPT all eth0  *   10.3.0.1     </a:t>
            </a:r>
            <a:r>
              <a:rPr lang="de-DE" sz="1300" b="1" dirty="0" smtClean="0">
                <a:latin typeface="Courier New" pitchFamily="49" charset="0"/>
              </a:rPr>
              <a:t>10.1.0.0/24</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a:t>
            </a:r>
            <a:r>
              <a:rPr lang="de-DE" sz="1300" b="1" dirty="0">
                <a:solidFill>
                  <a:srgbClr val="FF0000"/>
                </a:solidFill>
                <a:latin typeface="Courier New" pitchFamily="49" charset="0"/>
              </a:rPr>
              <a:t>policy match dir in </a:t>
            </a:r>
            <a:r>
              <a:rPr lang="de-DE" sz="1300" b="1" dirty="0" smtClean="0">
                <a:solidFill>
                  <a:srgbClr val="FF0000"/>
                </a:solidFill>
                <a:latin typeface="Courier New" pitchFamily="49" charset="0"/>
              </a:rPr>
              <a:t> pol ipsec </a:t>
            </a:r>
            <a:r>
              <a:rPr lang="de-DE" sz="1300" b="1" dirty="0">
                <a:solidFill>
                  <a:srgbClr val="0000FF"/>
                </a:solidFill>
                <a:latin typeface="Courier New" pitchFamily="49" charset="0"/>
              </a:rPr>
              <a:t>reqid 1</a:t>
            </a:r>
            <a:r>
              <a:rPr lang="de-DE" sz="1300" b="1" dirty="0">
                <a:solidFill>
                  <a:srgbClr val="FF0000"/>
                </a:solidFill>
                <a:latin typeface="Courier New" pitchFamily="49" charset="0"/>
              </a:rPr>
              <a:t> proto 50</a:t>
            </a:r>
          </a:p>
          <a:p>
            <a:pPr marL="317500" indent="-317500" defTabSz="708025">
              <a:spcBef>
                <a:spcPct val="0"/>
              </a:spcBef>
              <a:buFont typeface="Wingdings" pitchFamily="2" charset="2"/>
              <a:buNone/>
            </a:pPr>
            <a:r>
              <a:rPr lang="de-DE" sz="1300" b="1" dirty="0">
                <a:latin typeface="Courier New" pitchFamily="49" charset="0"/>
              </a:rPr>
              <a:t> 1     84  ACCEPT all  * eth0   10.1.0.0/24  </a:t>
            </a:r>
            <a:r>
              <a:rPr lang="de-DE" sz="1300" b="1" dirty="0" smtClean="0">
                <a:latin typeface="Courier New" pitchFamily="49" charset="0"/>
              </a:rPr>
              <a:t>10.3.0.1</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a:t>
            </a:r>
            <a:r>
              <a:rPr lang="de-DE" sz="1300" b="1" dirty="0">
                <a:solidFill>
                  <a:srgbClr val="FF0000"/>
                </a:solidFill>
                <a:latin typeface="Courier New" pitchFamily="49" charset="0"/>
              </a:rPr>
              <a:t>policy match dir out pol ipsec </a:t>
            </a:r>
            <a:r>
              <a:rPr lang="de-DE" sz="1300" b="1" dirty="0">
                <a:solidFill>
                  <a:srgbClr val="0000FF"/>
                </a:solidFill>
                <a:latin typeface="Courier New" pitchFamily="49" charset="0"/>
              </a:rPr>
              <a:t>reqid 1</a:t>
            </a:r>
            <a:r>
              <a:rPr lang="de-DE" sz="1300" b="1" dirty="0">
                <a:solidFill>
                  <a:srgbClr val="FF0000"/>
                </a:solidFill>
                <a:latin typeface="Courier New" pitchFamily="49" charset="0"/>
              </a:rPr>
              <a:t> proto 50</a:t>
            </a:r>
          </a:p>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Chain OUTPUT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destination</a:t>
            </a:r>
          </a:p>
          <a:p>
            <a:pPr marL="317500" indent="-317500" defTabSz="708025">
              <a:spcBef>
                <a:spcPct val="0"/>
              </a:spcBef>
              <a:buFont typeface="Wingdings" pitchFamily="2" charset="2"/>
              <a:buNone/>
            </a:pPr>
            <a:r>
              <a:rPr lang="de-DE" sz="1300" b="1" dirty="0" smtClean="0">
                <a:latin typeface="Courier New" pitchFamily="49" charset="0"/>
              </a:rPr>
              <a:t> 2    </a:t>
            </a:r>
            <a:r>
              <a:rPr lang="de-DE" sz="1300" b="1" dirty="0">
                <a:latin typeface="Courier New" pitchFamily="49" charset="0"/>
              </a:rPr>
              <a:t>304  ACCEPT esp  *   eth0 0.0.0.0/0     0.0.0.0/0</a:t>
            </a:r>
          </a:p>
          <a:p>
            <a:pPr marL="317500" indent="-317500" defTabSz="708025">
              <a:spcBef>
                <a:spcPct val="0"/>
              </a:spcBef>
              <a:buFont typeface="Wingdings" pitchFamily="2" charset="2"/>
              <a:buNone/>
            </a:pPr>
            <a:r>
              <a:rPr lang="de-DE" sz="1300" b="1" dirty="0">
                <a:latin typeface="Courier New" pitchFamily="49" charset="0"/>
              </a:rPr>
              <a:t> 4   </a:t>
            </a:r>
            <a:r>
              <a:rPr lang="de-DE" sz="1300" b="1" dirty="0" smtClean="0">
                <a:latin typeface="Courier New" pitchFamily="49" charset="0"/>
              </a:rPr>
              <a:t>4138  </a:t>
            </a:r>
            <a:r>
              <a:rPr lang="de-DE" sz="1300" b="1" dirty="0">
                <a:latin typeface="Courier New" pitchFamily="49" charset="0"/>
              </a:rPr>
              <a:t>ACCEPT udp  *   eth0 0.0.0.0/0     0.0.0.0/0 </a:t>
            </a:r>
            <a:r>
              <a:rPr lang="de-DE" sz="1300" b="1" dirty="0" smtClean="0">
                <a:latin typeface="Courier New" pitchFamily="49" charset="0"/>
              </a:rPr>
              <a:t> udp </a:t>
            </a:r>
            <a:r>
              <a:rPr lang="de-DE" sz="1300" b="1" dirty="0">
                <a:latin typeface="Courier New" pitchFamily="49" charset="0"/>
              </a:rPr>
              <a:t>spt:500 dpt:500</a:t>
            </a:r>
            <a:endParaRPr lang="de-DE" sz="1300" dirty="0">
              <a:latin typeface="Courier New" pitchFamily="49" charset="0"/>
            </a:endParaRPr>
          </a:p>
        </p:txBody>
      </p:sp>
      <p:sp>
        <p:nvSpPr>
          <p:cNvPr id="848906" name="Rectangle 10"/>
          <p:cNvSpPr>
            <a:spLocks noChangeArrowheads="1"/>
          </p:cNvSpPr>
          <p:nvPr/>
        </p:nvSpPr>
        <p:spPr bwMode="auto">
          <a:xfrm>
            <a:off x="611188" y="5357826"/>
            <a:ext cx="7961340" cy="1285884"/>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t>On gateways the </a:t>
            </a:r>
            <a:r>
              <a:rPr lang="de-CH" sz="1800" dirty="0" smtClean="0">
                <a:solidFill>
                  <a:srgbClr val="FF0000"/>
                </a:solidFill>
              </a:rPr>
              <a:t>updown</a:t>
            </a:r>
            <a:r>
              <a:rPr lang="de-CH" sz="1800" dirty="0" smtClean="0"/>
              <a:t> plugin dynamically inserts and removes two FORWARD Netfilter </a:t>
            </a:r>
            <a:r>
              <a:rPr lang="de-CH" sz="1800" dirty="0" smtClean="0">
                <a:solidFill>
                  <a:srgbClr val="0000FF"/>
                </a:solidFill>
              </a:rPr>
              <a:t>IPsec ESP policy matching</a:t>
            </a:r>
            <a:r>
              <a:rPr lang="de-CH" sz="1800" dirty="0" smtClean="0"/>
              <a:t> rules per CHILD_SA.</a:t>
            </a:r>
          </a:p>
          <a:p>
            <a:pPr marL="317500" indent="-317500" defTabSz="708025">
              <a:buClr>
                <a:srgbClr val="FF3517"/>
              </a:buClr>
              <a:buSzPct val="140000"/>
              <a:buFontTx/>
              <a:buChar char="•"/>
            </a:pPr>
            <a:r>
              <a:rPr lang="de-CH" sz="1800" dirty="0" smtClean="0">
                <a:solidFill>
                  <a:srgbClr val="FF0000"/>
                </a:solidFill>
              </a:rPr>
              <a:t>lefthostaccess=yes</a:t>
            </a:r>
            <a:r>
              <a:rPr lang="de-CH" sz="1800" dirty="0" smtClean="0"/>
              <a:t> additionally adds an</a:t>
            </a:r>
            <a:r>
              <a:rPr lang="de-CH" sz="1800" dirty="0"/>
              <a:t/>
            </a:r>
            <a:br>
              <a:rPr lang="de-CH" sz="1800" dirty="0"/>
            </a:br>
            <a:r>
              <a:rPr lang="de-CH" sz="1800" dirty="0" smtClean="0"/>
              <a:t>input/output rule to access the GW itself.</a:t>
            </a:r>
          </a:p>
        </p:txBody>
      </p:sp>
      <p:sp>
        <p:nvSpPr>
          <p:cNvPr id="6" name="Text Box 5"/>
          <p:cNvSpPr txBox="1">
            <a:spLocks noChangeArrowheads="1"/>
          </p:cNvSpPr>
          <p:nvPr/>
        </p:nvSpPr>
        <p:spPr bwMode="auto">
          <a:xfrm>
            <a:off x="611188" y="785794"/>
            <a:ext cx="745397"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moon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de-DE" dirty="0" smtClean="0"/>
              <a:t>Static IPsec ESP Policy Matching Rules</a:t>
            </a:r>
            <a:endParaRPr lang="de-DE" dirty="0"/>
          </a:p>
        </p:txBody>
      </p:sp>
      <p:sp>
        <p:nvSpPr>
          <p:cNvPr id="848899"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48900" name="Rectangle 4"/>
          <p:cNvSpPr>
            <a:spLocks noChangeArrowheads="1"/>
          </p:cNvSpPr>
          <p:nvPr/>
        </p:nvSpPr>
        <p:spPr bwMode="auto">
          <a:xfrm>
            <a:off x="611188" y="1125539"/>
            <a:ext cx="7993062" cy="4089411"/>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Chain INPUT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destination</a:t>
            </a:r>
          </a:p>
          <a:p>
            <a:pPr marL="317500" indent="-317500" defTabSz="708025">
              <a:spcBef>
                <a:spcPct val="0"/>
              </a:spcBef>
              <a:buFont typeface="Wingdings" pitchFamily="2" charset="2"/>
              <a:buNone/>
            </a:pPr>
            <a:r>
              <a:rPr lang="de-DE" sz="1300" b="1" dirty="0" smtClean="0">
                <a:latin typeface="Courier New" pitchFamily="49" charset="0"/>
              </a:rPr>
              <a:t> 2    </a:t>
            </a:r>
            <a:r>
              <a:rPr lang="de-DE" sz="1300" b="1" dirty="0">
                <a:latin typeface="Courier New" pitchFamily="49" charset="0"/>
              </a:rPr>
              <a:t>304  ACCEPT esp eth0  *   0.0.0.0/0    </a:t>
            </a:r>
            <a:r>
              <a:rPr lang="de-DE" sz="1300" b="1" dirty="0" smtClean="0">
                <a:latin typeface="Courier New" pitchFamily="49" charset="0"/>
              </a:rPr>
              <a:t>0.0.0.0/0</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4   </a:t>
            </a:r>
            <a:r>
              <a:rPr lang="de-DE" sz="1300" b="1" dirty="0" smtClean="0">
                <a:latin typeface="Courier New" pitchFamily="49" charset="0"/>
              </a:rPr>
              <a:t>4896  </a:t>
            </a:r>
            <a:r>
              <a:rPr lang="de-DE" sz="1300" b="1" dirty="0">
                <a:latin typeface="Courier New" pitchFamily="49" charset="0"/>
              </a:rPr>
              <a:t>ACCEPT udp eth0  *   0.0.0.0/0    </a:t>
            </a:r>
            <a:r>
              <a:rPr lang="de-DE" sz="1300" b="1" dirty="0" smtClean="0">
                <a:latin typeface="Courier New" pitchFamily="49" charset="0"/>
              </a:rPr>
              <a:t>0.0.0.0/0   udp </a:t>
            </a:r>
            <a:r>
              <a:rPr lang="de-DE" sz="1300" b="1" dirty="0">
                <a:latin typeface="Courier New" pitchFamily="49" charset="0"/>
              </a:rPr>
              <a:t>spt:500 dpt:500</a:t>
            </a:r>
          </a:p>
          <a:p>
            <a:pPr marL="317500" indent="-317500" defTabSz="708025">
              <a:spcBef>
                <a:spcPct val="0"/>
              </a:spcBef>
              <a:buFont typeface="Wingdings" pitchFamily="2" charset="2"/>
              <a:buNone/>
            </a:pPr>
            <a:r>
              <a:rPr lang="de-DE" sz="1300" b="1" dirty="0">
                <a:latin typeface="Courier New" pitchFamily="49" charset="0"/>
              </a:rPr>
              <a:t> </a:t>
            </a:r>
          </a:p>
          <a:p>
            <a:pPr marL="317500" indent="-317500" defTabSz="708025">
              <a:spcBef>
                <a:spcPct val="0"/>
              </a:spcBef>
              <a:buFont typeface="Wingdings" pitchFamily="2" charset="2"/>
              <a:buNone/>
            </a:pPr>
            <a:r>
              <a:rPr lang="de-DE" sz="1300" b="1" dirty="0">
                <a:latin typeface="Courier New" pitchFamily="49" charset="0"/>
              </a:rPr>
              <a:t>Chain FORWARD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a:t>
            </a:r>
            <a:r>
              <a:rPr lang="de-DE" sz="1300" b="1" dirty="0" smtClean="0">
                <a:latin typeface="Courier New" pitchFamily="49" charset="0"/>
              </a:rPr>
              <a:t>destination</a:t>
            </a:r>
            <a:endParaRPr lang="de-DE" sz="1300" b="1" dirty="0">
              <a:latin typeface="Courier New" pitchFamily="49" charset="0"/>
            </a:endParaRPr>
          </a:p>
          <a:p>
            <a:pPr marL="317500" indent="-317500" defTabSz="708025">
              <a:spcBef>
                <a:spcPct val="0"/>
              </a:spcBef>
              <a:buNone/>
            </a:pPr>
            <a:r>
              <a:rPr lang="en-US" sz="1300" b="1" dirty="0" smtClean="0">
                <a:latin typeface="Courier New" pitchFamily="49" charset="0"/>
              </a:rPr>
              <a:t> 2    168  ACCEPT all  *    *   0.0.0.0/0    0.0.0.0/0</a:t>
            </a:r>
            <a:br>
              <a:rPr lang="en-US" sz="1300" b="1" dirty="0" smtClean="0">
                <a:latin typeface="Courier New" pitchFamily="49" charset="0"/>
              </a:rPr>
            </a:br>
            <a:r>
              <a:rPr lang="en-US" sz="1300" b="1" dirty="0" smtClean="0">
                <a:latin typeface="Courier New" pitchFamily="49" charset="0"/>
              </a:rPr>
              <a:t>                             </a:t>
            </a:r>
            <a:r>
              <a:rPr lang="en-US" sz="1300" b="1" dirty="0" smtClean="0">
                <a:solidFill>
                  <a:srgbClr val="FF0000"/>
                </a:solidFill>
                <a:latin typeface="Courier New" pitchFamily="49" charset="0"/>
              </a:rPr>
              <a:t>policy match dir in  </a:t>
            </a:r>
            <a:r>
              <a:rPr lang="en-US" sz="1300" b="1" dirty="0" err="1" smtClean="0">
                <a:solidFill>
                  <a:srgbClr val="FF0000"/>
                </a:solidFill>
                <a:latin typeface="Courier New" pitchFamily="49" charset="0"/>
              </a:rPr>
              <a:t>pol</a:t>
            </a:r>
            <a:r>
              <a:rPr lang="en-US" sz="1300" b="1" dirty="0" smtClean="0">
                <a:solidFill>
                  <a:srgbClr val="FF0000"/>
                </a:solidFill>
                <a:latin typeface="Courier New" pitchFamily="49" charset="0"/>
              </a:rPr>
              <a:t> </a:t>
            </a:r>
            <a:r>
              <a:rPr lang="en-US" sz="1300" b="1" dirty="0" err="1" smtClean="0">
                <a:solidFill>
                  <a:srgbClr val="FF0000"/>
                </a:solidFill>
                <a:latin typeface="Courier New" pitchFamily="49" charset="0"/>
              </a:rPr>
              <a:t>ipsec</a:t>
            </a:r>
            <a:r>
              <a:rPr lang="en-US" sz="1300" b="1" dirty="0" smtClean="0">
                <a:solidFill>
                  <a:srgbClr val="FF0000"/>
                </a:solidFill>
                <a:latin typeface="Courier New" pitchFamily="49" charset="0"/>
              </a:rPr>
              <a:t> proto 50 </a:t>
            </a:r>
          </a:p>
          <a:p>
            <a:pPr marL="317500" indent="-317500" defTabSz="708025">
              <a:spcBef>
                <a:spcPct val="0"/>
              </a:spcBef>
              <a:buNone/>
            </a:pPr>
            <a:r>
              <a:rPr lang="en-US" sz="1300" b="1" dirty="0" smtClean="0">
                <a:latin typeface="Courier New" pitchFamily="49" charset="0"/>
              </a:rPr>
              <a:t> 2    168  ACCEPT all  *    *   0.0.0.0/0     0.0.0.0/0         </a:t>
            </a:r>
            <a:br>
              <a:rPr lang="en-US" sz="1300" b="1" dirty="0" smtClean="0">
                <a:latin typeface="Courier New" pitchFamily="49" charset="0"/>
              </a:rPr>
            </a:br>
            <a:r>
              <a:rPr lang="en-US" sz="1300" b="1" dirty="0" smtClean="0">
                <a:latin typeface="Courier New" pitchFamily="49" charset="0"/>
              </a:rPr>
              <a:t>                             </a:t>
            </a:r>
            <a:r>
              <a:rPr lang="en-US" sz="1300" b="1" dirty="0" smtClean="0">
                <a:solidFill>
                  <a:srgbClr val="FF0000"/>
                </a:solidFill>
                <a:latin typeface="Courier New" pitchFamily="49" charset="0"/>
              </a:rPr>
              <a:t>policy match dir out </a:t>
            </a:r>
            <a:r>
              <a:rPr lang="en-US" sz="1300" b="1" dirty="0" err="1" smtClean="0">
                <a:solidFill>
                  <a:srgbClr val="FF0000"/>
                </a:solidFill>
                <a:latin typeface="Courier New" pitchFamily="49" charset="0"/>
              </a:rPr>
              <a:t>pol</a:t>
            </a:r>
            <a:r>
              <a:rPr lang="en-US" sz="1300" b="1" dirty="0" smtClean="0">
                <a:solidFill>
                  <a:srgbClr val="FF0000"/>
                </a:solidFill>
                <a:latin typeface="Courier New" pitchFamily="49" charset="0"/>
              </a:rPr>
              <a:t> </a:t>
            </a:r>
            <a:r>
              <a:rPr lang="en-US" sz="1300" b="1" dirty="0" err="1" smtClean="0">
                <a:solidFill>
                  <a:srgbClr val="FF0000"/>
                </a:solidFill>
                <a:latin typeface="Courier New" pitchFamily="49" charset="0"/>
              </a:rPr>
              <a:t>ipsec</a:t>
            </a:r>
            <a:r>
              <a:rPr lang="en-US" sz="1300" b="1" dirty="0" smtClean="0">
                <a:solidFill>
                  <a:srgbClr val="FF0000"/>
                </a:solidFill>
                <a:latin typeface="Courier New" pitchFamily="49" charset="0"/>
              </a:rPr>
              <a:t> proto </a:t>
            </a:r>
            <a:r>
              <a:rPr lang="de-DE" sz="1300" b="1" dirty="0" smtClean="0">
                <a:solidFill>
                  <a:srgbClr val="FF0000"/>
                </a:solidFill>
                <a:latin typeface="Courier New" pitchFamily="49" charset="0"/>
              </a:rPr>
              <a:t>50</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Chain OUTPUT (policy DROP 0 packets, 0 bytes)</a:t>
            </a:r>
          </a:p>
          <a:p>
            <a:pPr marL="317500" indent="-317500" defTabSz="708025">
              <a:spcBef>
                <a:spcPct val="0"/>
              </a:spcBef>
              <a:buFont typeface="Wingdings" pitchFamily="2" charset="2"/>
              <a:buNone/>
            </a:pPr>
            <a:r>
              <a:rPr lang="de-DE" sz="1300" b="1" dirty="0">
                <a:latin typeface="Courier New" pitchFamily="49" charset="0"/>
              </a:rPr>
              <a:t>pkts bytes target prot in  out  source        destination</a:t>
            </a:r>
          </a:p>
          <a:p>
            <a:pPr marL="317500" indent="-317500" defTabSz="708025">
              <a:spcBef>
                <a:spcPct val="0"/>
              </a:spcBef>
              <a:buFont typeface="Wingdings" pitchFamily="2" charset="2"/>
              <a:buNone/>
            </a:pPr>
            <a:r>
              <a:rPr lang="de-DE" sz="1300" b="1" dirty="0" smtClean="0">
                <a:latin typeface="Courier New" pitchFamily="49" charset="0"/>
              </a:rPr>
              <a:t> 2    </a:t>
            </a:r>
            <a:r>
              <a:rPr lang="de-DE" sz="1300" b="1" dirty="0">
                <a:latin typeface="Courier New" pitchFamily="49" charset="0"/>
              </a:rPr>
              <a:t>304  ACCEPT esp  *   eth0 0.0.0.0/0     0.0.0.0/0</a:t>
            </a:r>
          </a:p>
          <a:p>
            <a:pPr marL="317500" indent="-317500" defTabSz="708025">
              <a:spcBef>
                <a:spcPct val="0"/>
              </a:spcBef>
              <a:buFont typeface="Wingdings" pitchFamily="2" charset="2"/>
              <a:buNone/>
            </a:pPr>
            <a:r>
              <a:rPr lang="de-DE" sz="1300" b="1" dirty="0">
                <a:latin typeface="Courier New" pitchFamily="49" charset="0"/>
              </a:rPr>
              <a:t> 4   </a:t>
            </a:r>
            <a:r>
              <a:rPr lang="de-DE" sz="1300" b="1" dirty="0" smtClean="0">
                <a:latin typeface="Courier New" pitchFamily="49" charset="0"/>
              </a:rPr>
              <a:t>4138  </a:t>
            </a:r>
            <a:r>
              <a:rPr lang="de-DE" sz="1300" b="1" dirty="0">
                <a:latin typeface="Courier New" pitchFamily="49" charset="0"/>
              </a:rPr>
              <a:t>ACCEPT udp  *   eth0 0.0.0.0/0     0.0.0.0/0 </a:t>
            </a:r>
            <a:r>
              <a:rPr lang="de-DE" sz="1300" b="1" dirty="0" smtClean="0">
                <a:latin typeface="Courier New" pitchFamily="49" charset="0"/>
              </a:rPr>
              <a:t> udp </a:t>
            </a:r>
            <a:r>
              <a:rPr lang="de-DE" sz="1300" b="1" dirty="0">
                <a:latin typeface="Courier New" pitchFamily="49" charset="0"/>
              </a:rPr>
              <a:t>spt:500 dpt:500</a:t>
            </a:r>
            <a:endParaRPr lang="de-DE" sz="1300" dirty="0">
              <a:latin typeface="Courier New" pitchFamily="49" charset="0"/>
            </a:endParaRPr>
          </a:p>
        </p:txBody>
      </p:sp>
      <p:sp>
        <p:nvSpPr>
          <p:cNvPr id="848906" name="Rectangle 10"/>
          <p:cNvSpPr>
            <a:spLocks noChangeArrowheads="1"/>
          </p:cNvSpPr>
          <p:nvPr/>
        </p:nvSpPr>
        <p:spPr bwMode="auto">
          <a:xfrm>
            <a:off x="611188" y="5357826"/>
            <a:ext cx="7961340" cy="1285884"/>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sz="1800" dirty="0" smtClean="0">
                <a:solidFill>
                  <a:srgbClr val="FF0000"/>
                </a:solidFill>
              </a:rPr>
              <a:t>leftfirewall=yes</a:t>
            </a:r>
            <a:r>
              <a:rPr lang="de-CH" sz="1800" dirty="0" smtClean="0"/>
              <a:t> can be omitted and the </a:t>
            </a:r>
            <a:r>
              <a:rPr lang="de-CH" sz="1800" dirty="0" smtClean="0">
                <a:solidFill>
                  <a:srgbClr val="FF0000"/>
                </a:solidFill>
              </a:rPr>
              <a:t>updown</a:t>
            </a:r>
            <a:r>
              <a:rPr lang="de-CH" sz="1800" dirty="0" smtClean="0"/>
              <a:t> plugin doesn‘t have to</a:t>
            </a:r>
            <a:br>
              <a:rPr lang="de-CH" sz="1800" dirty="0" smtClean="0"/>
            </a:br>
            <a:r>
              <a:rPr lang="de-CH" sz="1800" dirty="0" smtClean="0"/>
              <a:t>be built (./configure --disable-updown).</a:t>
            </a:r>
          </a:p>
        </p:txBody>
      </p:sp>
      <p:sp>
        <p:nvSpPr>
          <p:cNvPr id="6" name="Text Box 5"/>
          <p:cNvSpPr txBox="1">
            <a:spLocks noChangeArrowheads="1"/>
          </p:cNvSpPr>
          <p:nvPr/>
        </p:nvSpPr>
        <p:spPr bwMode="auto">
          <a:xfrm>
            <a:off x="611188" y="785794"/>
            <a:ext cx="745397"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moon</a:t>
            </a:r>
            <a:endParaRPr lang="de-DE"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511301"/>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Dead Peer Detection (DPD)</a:t>
            </a: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de-DE" dirty="0" smtClean="0"/>
              <a:t>Activation of Dead Peer Detection</a:t>
            </a:r>
            <a:endParaRPr lang="de-DE" dirty="0"/>
          </a:p>
        </p:txBody>
      </p:sp>
      <p:sp>
        <p:nvSpPr>
          <p:cNvPr id="852995"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10" name="Rectangle 6"/>
          <p:cNvSpPr>
            <a:spLocks noChangeArrowheads="1"/>
          </p:cNvSpPr>
          <p:nvPr/>
        </p:nvSpPr>
        <p:spPr bwMode="auto">
          <a:xfrm>
            <a:off x="684212" y="1125538"/>
            <a:ext cx="3887787" cy="101757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Font typeface="Wingdings" pitchFamily="2" charset="2"/>
              <a:buNone/>
            </a:pPr>
            <a:r>
              <a:rPr lang="de-DE" sz="1300" b="1" dirty="0">
                <a:latin typeface="Courier New" pitchFamily="49" charset="0"/>
              </a:rPr>
              <a:t>#ipsec.conf for roadwarrior carol</a:t>
            </a:r>
          </a:p>
          <a:p>
            <a:pPr marL="317500" indent="-317500" defTabSz="708025">
              <a:spcBef>
                <a:spcPct val="0"/>
              </a:spcBef>
              <a:buFont typeface="Wingdings" pitchFamily="2" charset="2"/>
              <a:buNone/>
            </a:pPr>
            <a:r>
              <a:rPr lang="de-DE" sz="1300" b="1" dirty="0" smtClean="0">
                <a:latin typeface="Courier New" pitchFamily="49" charset="0"/>
              </a:rPr>
              <a:t>conn %default</a:t>
            </a:r>
          </a:p>
          <a:p>
            <a:pPr marL="317500" indent="-317500" defTabSz="708025">
              <a:spcBef>
                <a:spcPct val="0"/>
              </a:spcBef>
              <a:buNone/>
            </a:pPr>
            <a:r>
              <a:rPr lang="de-DE" sz="1300" b="1" dirty="0" smtClean="0">
                <a:latin typeface="Courier New" pitchFamily="49" charset="0"/>
              </a:rPr>
              <a:t>     dpddelay=60</a:t>
            </a:r>
          </a:p>
          <a:p>
            <a:pPr marL="317500" indent="-317500" defTabSz="708025">
              <a:spcBef>
                <a:spcPct val="0"/>
              </a:spcBef>
              <a:buNone/>
            </a:pPr>
            <a:r>
              <a:rPr lang="de-DE" sz="1300" b="1" dirty="0" smtClean="0">
                <a:latin typeface="Courier New" pitchFamily="49" charset="0"/>
              </a:rPr>
              <a:t>     dpdaction=restart</a:t>
            </a:r>
          </a:p>
        </p:txBody>
      </p:sp>
      <p:sp>
        <p:nvSpPr>
          <p:cNvPr id="11" name="Rectangle 7"/>
          <p:cNvSpPr>
            <a:spLocks noChangeArrowheads="1"/>
          </p:cNvSpPr>
          <p:nvPr/>
        </p:nvSpPr>
        <p:spPr bwMode="auto">
          <a:xfrm>
            <a:off x="4714876" y="1125538"/>
            <a:ext cx="3857652" cy="101757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Font typeface="Wingdings" pitchFamily="2" charset="2"/>
              <a:buNone/>
            </a:pPr>
            <a:r>
              <a:rPr lang="de-DE" sz="1300" b="1" dirty="0">
                <a:latin typeface="Courier New" pitchFamily="49" charset="0"/>
              </a:rPr>
              <a:t>#ipsec.conf for gateway </a:t>
            </a:r>
            <a:r>
              <a:rPr lang="de-DE" sz="1300" b="1" dirty="0" smtClean="0">
                <a:latin typeface="Courier New" pitchFamily="49" charset="0"/>
              </a:rPr>
              <a:t>moon</a:t>
            </a:r>
          </a:p>
          <a:p>
            <a:pPr marL="317500" indent="-317500" defTabSz="708025">
              <a:spcBef>
                <a:spcPct val="0"/>
              </a:spcBef>
              <a:buNone/>
            </a:pPr>
            <a:r>
              <a:rPr lang="de-DE" sz="1300" b="1" dirty="0" smtClean="0">
                <a:latin typeface="Courier New" pitchFamily="49" charset="0"/>
              </a:rPr>
              <a:t>conn %default</a:t>
            </a:r>
          </a:p>
          <a:p>
            <a:pPr marL="317500" indent="-317500" defTabSz="708025">
              <a:spcBef>
                <a:spcPct val="0"/>
              </a:spcBef>
              <a:buNone/>
            </a:pPr>
            <a:r>
              <a:rPr lang="de-DE" sz="1300" b="1" dirty="0" smtClean="0">
                <a:latin typeface="Courier New" pitchFamily="49" charset="0"/>
              </a:rPr>
              <a:t>     dpddelay=60</a:t>
            </a:r>
          </a:p>
          <a:p>
            <a:pPr marL="317500" indent="-317500" defTabSz="708025">
              <a:spcBef>
                <a:spcPct val="0"/>
              </a:spcBef>
              <a:buNone/>
            </a:pPr>
            <a:r>
              <a:rPr lang="de-DE" sz="1300" b="1" dirty="0" smtClean="0">
                <a:latin typeface="Courier New" pitchFamily="49" charset="0"/>
              </a:rPr>
              <a:t>     dpdaction=clear</a:t>
            </a:r>
            <a:endParaRPr lang="de-DE" sz="1300" b="1" dirty="0">
              <a:latin typeface="Courier New" pitchFamily="49" charset="0"/>
            </a:endParaRPr>
          </a:p>
        </p:txBody>
      </p:sp>
      <p:sp>
        <p:nvSpPr>
          <p:cNvPr id="12" name="Rectangle 7"/>
          <p:cNvSpPr>
            <a:spLocks noChangeArrowheads="1"/>
          </p:cNvSpPr>
          <p:nvPr/>
        </p:nvSpPr>
        <p:spPr bwMode="auto">
          <a:xfrm>
            <a:off x="684213" y="2285992"/>
            <a:ext cx="7929618" cy="3929090"/>
          </a:xfrm>
          <a:prstGeom prst="rect">
            <a:avLst/>
          </a:prstGeom>
          <a:solidFill>
            <a:srgbClr val="E6E6E6"/>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en-US" sz="1200" b="1" dirty="0" smtClean="0">
                <a:latin typeface="Courier New" pitchFamily="49" charset="0"/>
              </a:rPr>
              <a:t>Oct 24 11:4</a:t>
            </a:r>
            <a:r>
              <a:rPr lang="en-US" sz="1200" b="1" dirty="0" smtClean="0">
                <a:solidFill>
                  <a:srgbClr val="00B050"/>
                </a:solidFill>
                <a:latin typeface="Courier New" pitchFamily="49" charset="0"/>
              </a:rPr>
              <a:t>5:10</a:t>
            </a:r>
            <a:r>
              <a:rPr lang="en-US" sz="1200" b="1" dirty="0" smtClean="0">
                <a:latin typeface="Courier New" pitchFamily="49" charset="0"/>
              </a:rPr>
              <a:t> 13[IKE] CHILD_SA home{1} </a:t>
            </a:r>
            <a:r>
              <a:rPr lang="en-US" sz="1200" b="1" dirty="0" smtClean="0">
                <a:solidFill>
                  <a:srgbClr val="00B050"/>
                </a:solidFill>
                <a:latin typeface="Courier New" pitchFamily="49" charset="0"/>
              </a:rPr>
              <a:t>established</a:t>
            </a:r>
            <a:r>
              <a:rPr lang="en-US" sz="1200" b="1" dirty="0" smtClean="0">
                <a:latin typeface="Courier New" pitchFamily="49" charset="0"/>
              </a:rPr>
              <a:t> with SPIs c50810d9_i c8485f4a_o </a:t>
            </a:r>
          </a:p>
          <a:p>
            <a:pPr marL="317500" indent="-317500" defTabSz="708025">
              <a:spcBef>
                <a:spcPct val="0"/>
              </a:spcBef>
              <a:buNone/>
            </a:pPr>
            <a:r>
              <a:rPr lang="en-US" sz="1200" b="1" dirty="0" smtClean="0">
                <a:latin typeface="Courier New" pitchFamily="49" charset="0"/>
              </a:rPr>
              <a:t>Oct 24 11:46:10 16[NET] received packet: from 192.168.0.1[500] to 192.168.0.100[500]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00B050"/>
                </a:solidFill>
                <a:latin typeface="Courier New" pitchFamily="49" charset="0"/>
              </a:rPr>
              <a:t>6:10</a:t>
            </a:r>
            <a:r>
              <a:rPr lang="en-US" sz="1200" b="1" dirty="0" smtClean="0">
                <a:latin typeface="Courier New" pitchFamily="49" charset="0"/>
              </a:rPr>
              <a:t> 16[ENC] </a:t>
            </a:r>
            <a:r>
              <a:rPr lang="en-US" sz="1200" b="1" dirty="0" smtClean="0">
                <a:solidFill>
                  <a:srgbClr val="00B050"/>
                </a:solidFill>
                <a:latin typeface="Courier New" pitchFamily="49" charset="0"/>
              </a:rPr>
              <a:t>parsed INFORMATIONAL request</a:t>
            </a:r>
            <a:r>
              <a:rPr lang="en-US" sz="1200" b="1" dirty="0" smtClean="0">
                <a:latin typeface="Courier New" pitchFamily="49" charset="0"/>
              </a:rPr>
              <a:t> </a:t>
            </a:r>
            <a:r>
              <a:rPr lang="en-US" sz="1200" b="1" dirty="0" smtClean="0">
                <a:solidFill>
                  <a:srgbClr val="00B050"/>
                </a:solidFill>
                <a:latin typeface="Courier New" pitchFamily="49" charset="0"/>
              </a:rPr>
              <a:t>0</a:t>
            </a:r>
            <a:r>
              <a:rPr lang="en-US" sz="1200" b="1" dirty="0" smtClean="0">
                <a:latin typeface="Courier New" pitchFamily="49" charset="0"/>
              </a:rPr>
              <a:t> [ ] </a:t>
            </a:r>
          </a:p>
          <a:p>
            <a:pPr marL="317500" indent="-317500" defTabSz="708025">
              <a:spcBef>
                <a:spcPct val="0"/>
              </a:spcBef>
              <a:buNone/>
            </a:pPr>
            <a:r>
              <a:rPr lang="en-US" sz="1200" b="1" dirty="0" smtClean="0">
                <a:latin typeface="Courier New" pitchFamily="49" charset="0"/>
              </a:rPr>
              <a:t>Oct 24 11:46:10 16[ENC] generating INFORMATIONAL response 0 [ ] </a:t>
            </a:r>
          </a:p>
          <a:p>
            <a:pPr marL="317500" indent="-317500" defTabSz="708025">
              <a:spcBef>
                <a:spcPct val="0"/>
              </a:spcBef>
              <a:buNone/>
            </a:pPr>
            <a:r>
              <a:rPr lang="en-US" sz="1200" b="1" dirty="0" smtClean="0">
                <a:latin typeface="Courier New" pitchFamily="49" charset="0"/>
              </a:rPr>
              <a:t>Oct 24 11:46:10 16[NET] sending packet: from 192.168.0.100[500] to 192.168.0.1[500] </a:t>
            </a:r>
          </a:p>
          <a:p>
            <a:pPr marL="317500" indent="-317500" defTabSz="708025">
              <a:spcBef>
                <a:spcPct val="0"/>
              </a:spcBef>
              <a:buNone/>
            </a:pPr>
            <a:r>
              <a:rPr lang="en-US" sz="1200" b="1" dirty="0" smtClean="0">
                <a:latin typeface="Courier New" pitchFamily="49" charset="0"/>
              </a:rPr>
              <a:t>Oct 24 11:47:09 09[IKE] sending DPD request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00B050"/>
                </a:solidFill>
                <a:latin typeface="Courier New" pitchFamily="49" charset="0"/>
              </a:rPr>
              <a:t>7:09</a:t>
            </a:r>
            <a:r>
              <a:rPr lang="en-US" sz="1200" b="1" dirty="0" smtClean="0">
                <a:latin typeface="Courier New" pitchFamily="49" charset="0"/>
              </a:rPr>
              <a:t> 09[ENC] </a:t>
            </a:r>
            <a:r>
              <a:rPr lang="en-US" sz="1200" b="1" dirty="0" smtClean="0">
                <a:solidFill>
                  <a:srgbClr val="00B050"/>
                </a:solidFill>
                <a:latin typeface="Courier New" pitchFamily="49" charset="0"/>
              </a:rPr>
              <a:t>generating INFORMATIONAL request</a:t>
            </a:r>
            <a:r>
              <a:rPr lang="en-US" sz="1200" b="1" dirty="0" smtClean="0">
                <a:latin typeface="Courier New" pitchFamily="49" charset="0"/>
              </a:rPr>
              <a:t> </a:t>
            </a:r>
            <a:r>
              <a:rPr lang="en-US" sz="1200" b="1" dirty="0" smtClean="0">
                <a:solidFill>
                  <a:srgbClr val="00B050"/>
                </a:solidFill>
                <a:latin typeface="Courier New" pitchFamily="49" charset="0"/>
              </a:rPr>
              <a:t>2</a:t>
            </a:r>
            <a:r>
              <a:rPr lang="en-US" sz="1200" b="1" dirty="0" smtClean="0">
                <a:latin typeface="Courier New" pitchFamily="49" charset="0"/>
              </a:rPr>
              <a:t> [ ] </a:t>
            </a:r>
          </a:p>
          <a:p>
            <a:pPr marL="317500" indent="-317500" defTabSz="708025">
              <a:spcBef>
                <a:spcPct val="0"/>
              </a:spcBef>
              <a:buNone/>
            </a:pPr>
            <a:r>
              <a:rPr lang="en-US" sz="1200" b="1" dirty="0" smtClean="0">
                <a:latin typeface="Courier New" pitchFamily="49" charset="0"/>
              </a:rPr>
              <a:t>Oct 24 11:47:09 09[NET] sending packet: from 192.168.0.100[500] to 192.168.0.1[500]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FF0000"/>
                </a:solidFill>
                <a:latin typeface="Courier New" pitchFamily="49" charset="0"/>
              </a:rPr>
              <a:t>7:13</a:t>
            </a:r>
            <a:r>
              <a:rPr lang="en-US" sz="1200" b="1" dirty="0" smtClean="0">
                <a:latin typeface="Courier New" pitchFamily="49" charset="0"/>
              </a:rPr>
              <a:t> 03[IKE] retransmit </a:t>
            </a:r>
            <a:r>
              <a:rPr lang="en-US" sz="1200" b="1" dirty="0" smtClean="0">
                <a:solidFill>
                  <a:srgbClr val="FF0000"/>
                </a:solidFill>
                <a:latin typeface="Courier New" pitchFamily="49" charset="0"/>
              </a:rPr>
              <a:t>1</a:t>
            </a:r>
            <a:r>
              <a:rPr lang="en-US" sz="1200" b="1" dirty="0" smtClean="0">
                <a:latin typeface="Courier New" pitchFamily="49" charset="0"/>
              </a:rPr>
              <a:t> of request with message ID 2 </a:t>
            </a:r>
          </a:p>
          <a:p>
            <a:pPr marL="317500" indent="-317500" defTabSz="708025">
              <a:spcBef>
                <a:spcPct val="0"/>
              </a:spcBef>
              <a:buNone/>
            </a:pPr>
            <a:r>
              <a:rPr lang="en-US" sz="1200" b="1" dirty="0" smtClean="0">
                <a:latin typeface="Courier New" pitchFamily="49" charset="0"/>
              </a:rPr>
              <a:t>Oct 24 11:47:13 03[NET] sending packet: from 192.168.0.100[500] to 192.168.0.1[500]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FF0000"/>
                </a:solidFill>
                <a:latin typeface="Courier New" pitchFamily="49" charset="0"/>
              </a:rPr>
              <a:t>7:20</a:t>
            </a:r>
            <a:r>
              <a:rPr lang="en-US" sz="1200" b="1" dirty="0" smtClean="0">
                <a:latin typeface="Courier New" pitchFamily="49" charset="0"/>
              </a:rPr>
              <a:t> 11[IKE] retransmit </a:t>
            </a:r>
            <a:r>
              <a:rPr lang="en-US" sz="1200" b="1" dirty="0" smtClean="0">
                <a:solidFill>
                  <a:srgbClr val="FF0000"/>
                </a:solidFill>
                <a:latin typeface="Courier New" pitchFamily="49" charset="0"/>
              </a:rPr>
              <a:t>2</a:t>
            </a:r>
            <a:r>
              <a:rPr lang="en-US" sz="1200" b="1" dirty="0" smtClean="0">
                <a:latin typeface="Courier New" pitchFamily="49" charset="0"/>
              </a:rPr>
              <a:t> of request with message ID 2 </a:t>
            </a:r>
          </a:p>
          <a:p>
            <a:pPr marL="317500" indent="-317500" defTabSz="708025">
              <a:spcBef>
                <a:spcPct val="0"/>
              </a:spcBef>
              <a:buNone/>
            </a:pPr>
            <a:r>
              <a:rPr lang="en-US" sz="1200" b="1" dirty="0" smtClean="0">
                <a:latin typeface="Courier New" pitchFamily="49" charset="0"/>
              </a:rPr>
              <a:t>Oct 24 11:47:20 11[NET] sending packet: from 192.168.0.100[500] to 192.168.0.1[500]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FF0000"/>
                </a:solidFill>
                <a:latin typeface="Courier New" pitchFamily="49" charset="0"/>
              </a:rPr>
              <a:t>7:33</a:t>
            </a:r>
            <a:r>
              <a:rPr lang="en-US" sz="1200" b="1" dirty="0" smtClean="0">
                <a:latin typeface="Courier New" pitchFamily="49" charset="0"/>
              </a:rPr>
              <a:t> 08[IKE] retransmit </a:t>
            </a:r>
            <a:r>
              <a:rPr lang="en-US" sz="1200" b="1" dirty="0" smtClean="0">
                <a:solidFill>
                  <a:srgbClr val="FF0000"/>
                </a:solidFill>
                <a:latin typeface="Courier New" pitchFamily="49" charset="0"/>
              </a:rPr>
              <a:t>3</a:t>
            </a:r>
            <a:r>
              <a:rPr lang="en-US" sz="1200" b="1" dirty="0" smtClean="0">
                <a:latin typeface="Courier New" pitchFamily="49" charset="0"/>
              </a:rPr>
              <a:t> of request with message ID 2 </a:t>
            </a:r>
          </a:p>
          <a:p>
            <a:pPr marL="317500" indent="-317500" defTabSz="708025">
              <a:spcBef>
                <a:spcPct val="0"/>
              </a:spcBef>
              <a:buNone/>
            </a:pPr>
            <a:r>
              <a:rPr lang="en-US" sz="1200" b="1" dirty="0" smtClean="0">
                <a:latin typeface="Courier New" pitchFamily="49" charset="0"/>
              </a:rPr>
              <a:t>Oct 24 11:47:33 08[NET] sending packet: from 192.168.0.100[500] to 192.168.0.1[500]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FF0000"/>
                </a:solidFill>
                <a:latin typeface="Courier New" pitchFamily="49" charset="0"/>
              </a:rPr>
              <a:t>7:56</a:t>
            </a:r>
            <a:r>
              <a:rPr lang="en-US" sz="1200" b="1" dirty="0" smtClean="0">
                <a:latin typeface="Courier New" pitchFamily="49" charset="0"/>
              </a:rPr>
              <a:t> 12[IKE] retransmit </a:t>
            </a:r>
            <a:r>
              <a:rPr lang="en-US" sz="1200" b="1" dirty="0" smtClean="0">
                <a:solidFill>
                  <a:srgbClr val="FF0000"/>
                </a:solidFill>
                <a:latin typeface="Courier New" pitchFamily="49" charset="0"/>
              </a:rPr>
              <a:t>4</a:t>
            </a:r>
            <a:r>
              <a:rPr lang="en-US" sz="1200" b="1" dirty="0" smtClean="0">
                <a:latin typeface="Courier New" pitchFamily="49" charset="0"/>
              </a:rPr>
              <a:t> of request with message ID 2 </a:t>
            </a:r>
          </a:p>
          <a:p>
            <a:pPr marL="317500" indent="-317500" defTabSz="708025">
              <a:spcBef>
                <a:spcPct val="0"/>
              </a:spcBef>
              <a:buNone/>
            </a:pPr>
            <a:r>
              <a:rPr lang="en-US" sz="1200" b="1" dirty="0" smtClean="0">
                <a:latin typeface="Courier New" pitchFamily="49" charset="0"/>
              </a:rPr>
              <a:t>Oct 24 11:47:56 12[NET] sending packet: from 192.168.0.100[500] to 192.168.0.1[500]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FF0000"/>
                </a:solidFill>
                <a:latin typeface="Courier New" pitchFamily="49" charset="0"/>
              </a:rPr>
              <a:t>8:38</a:t>
            </a:r>
            <a:r>
              <a:rPr lang="en-US" sz="1200" b="1" dirty="0" smtClean="0">
                <a:latin typeface="Courier New" pitchFamily="49" charset="0"/>
              </a:rPr>
              <a:t> 14[IKE] retransmit </a:t>
            </a:r>
            <a:r>
              <a:rPr lang="en-US" sz="1200" b="1" dirty="0" smtClean="0">
                <a:solidFill>
                  <a:srgbClr val="FF0000"/>
                </a:solidFill>
                <a:latin typeface="Courier New" pitchFamily="49" charset="0"/>
              </a:rPr>
              <a:t>5</a:t>
            </a:r>
            <a:r>
              <a:rPr lang="en-US" sz="1200" b="1" dirty="0" smtClean="0">
                <a:latin typeface="Courier New" pitchFamily="49" charset="0"/>
              </a:rPr>
              <a:t> of request with message ID 2 </a:t>
            </a:r>
          </a:p>
          <a:p>
            <a:pPr marL="317500" indent="-317500" defTabSz="708025">
              <a:spcBef>
                <a:spcPct val="0"/>
              </a:spcBef>
              <a:buNone/>
            </a:pPr>
            <a:r>
              <a:rPr lang="en-US" sz="1200" b="1" dirty="0" smtClean="0">
                <a:latin typeface="Courier New" pitchFamily="49" charset="0"/>
              </a:rPr>
              <a:t>Oct 24 11:48:38 14[NET] sending packet: from 192.168.0.100[500] to 192.168.0.1[500]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FF0000"/>
                </a:solidFill>
                <a:latin typeface="Courier New" pitchFamily="49" charset="0"/>
              </a:rPr>
              <a:t>9:54</a:t>
            </a:r>
            <a:r>
              <a:rPr lang="en-US" sz="1200" b="1" dirty="0" smtClean="0">
                <a:latin typeface="Courier New" pitchFamily="49" charset="0"/>
              </a:rPr>
              <a:t> 16[IKE] </a:t>
            </a:r>
            <a:r>
              <a:rPr lang="en-US" sz="1200" b="1" dirty="0" smtClean="0">
                <a:solidFill>
                  <a:srgbClr val="FF0000"/>
                </a:solidFill>
                <a:latin typeface="Courier New" pitchFamily="49" charset="0"/>
              </a:rPr>
              <a:t>giving up after 5 retransmits </a:t>
            </a:r>
          </a:p>
          <a:p>
            <a:pPr marL="317500" indent="-317500" defTabSz="708025">
              <a:spcBef>
                <a:spcPct val="0"/>
              </a:spcBef>
              <a:buNone/>
            </a:pPr>
            <a:r>
              <a:rPr lang="en-US" sz="1200" b="1" dirty="0" smtClean="0">
                <a:latin typeface="Courier New" pitchFamily="49" charset="0"/>
              </a:rPr>
              <a:t>Oct 24 11:49:54 16[IKE] restarting CHILD_SA home </a:t>
            </a:r>
          </a:p>
          <a:p>
            <a:pPr marL="317500" indent="-317500" defTabSz="708025">
              <a:spcBef>
                <a:spcPct val="0"/>
              </a:spcBef>
              <a:buNone/>
            </a:pPr>
            <a:r>
              <a:rPr lang="en-US" sz="1200" b="1" dirty="0" smtClean="0">
                <a:latin typeface="Courier New" pitchFamily="49" charset="0"/>
              </a:rPr>
              <a:t>Oct 24 11:4</a:t>
            </a:r>
            <a:r>
              <a:rPr lang="en-US" sz="1200" b="1" dirty="0" smtClean="0">
                <a:solidFill>
                  <a:srgbClr val="00B050"/>
                </a:solidFill>
                <a:latin typeface="Courier New" pitchFamily="49" charset="0"/>
              </a:rPr>
              <a:t>9:54</a:t>
            </a:r>
            <a:r>
              <a:rPr lang="en-US" sz="1200" b="1" dirty="0" smtClean="0">
                <a:latin typeface="Courier New" pitchFamily="49" charset="0"/>
              </a:rPr>
              <a:t> 16[IKE] </a:t>
            </a:r>
            <a:r>
              <a:rPr lang="en-US" sz="1200" b="1" dirty="0" smtClean="0">
                <a:solidFill>
                  <a:srgbClr val="00B050"/>
                </a:solidFill>
                <a:latin typeface="Courier New" pitchFamily="49" charset="0"/>
              </a:rPr>
              <a:t>initiating</a:t>
            </a:r>
            <a:r>
              <a:rPr lang="en-US" sz="1200" b="1" dirty="0" smtClean="0">
                <a:latin typeface="Courier New" pitchFamily="49" charset="0"/>
              </a:rPr>
              <a:t> IKE_SA home[2] to 192.168.0.1</a:t>
            </a:r>
            <a:endParaRPr lang="de-DE" sz="1200"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2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511301"/>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Remote-Access </a:t>
            </a:r>
            <a:br>
              <a:rPr lang="de-CH" sz="4400" dirty="0" smtClean="0"/>
            </a:br>
            <a:r>
              <a:rPr lang="de-CH" sz="4400" dirty="0" smtClean="0"/>
              <a:t>with Mixed Authentication</a:t>
            </a: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de-DE" dirty="0" smtClean="0"/>
              <a:t>IKEv1 </a:t>
            </a:r>
            <a:r>
              <a:rPr lang="de-DE" dirty="0"/>
              <a:t>Main Mode using Pre-Shared Keys</a:t>
            </a:r>
          </a:p>
        </p:txBody>
      </p:sp>
      <p:sp>
        <p:nvSpPr>
          <p:cNvPr id="697347" name="Rectangle 3"/>
          <p:cNvSpPr>
            <a:spLocks noGrp="1" noChangeArrowheads="1"/>
          </p:cNvSpPr>
          <p:nvPr>
            <p:ph type="body" idx="1"/>
          </p:nvPr>
        </p:nvSpPr>
        <p:spPr>
          <a:xfrm>
            <a:off x="630238" y="5319713"/>
            <a:ext cx="4518025" cy="966787"/>
          </a:xfrm>
          <a:noFill/>
          <a:ln/>
        </p:spPr>
        <p:txBody>
          <a:bodyPr/>
          <a:lstStyle/>
          <a:p>
            <a:pPr>
              <a:lnSpc>
                <a:spcPct val="90000"/>
              </a:lnSpc>
              <a:spcBef>
                <a:spcPct val="20000"/>
              </a:spcBef>
              <a:buClr>
                <a:srgbClr val="FF0000"/>
              </a:buClr>
            </a:pPr>
            <a:r>
              <a:rPr lang="de-DE"/>
              <a:t>Pre-shared key</a:t>
            </a:r>
            <a:br>
              <a:rPr lang="de-DE"/>
            </a:br>
            <a:r>
              <a:rPr lang="de-DE"/>
              <a:t>● is worked into </a:t>
            </a:r>
            <a:r>
              <a:rPr lang="de-DE">
                <a:solidFill>
                  <a:srgbClr val="FF0000"/>
                </a:solidFill>
              </a:rPr>
              <a:t>Hash</a:t>
            </a:r>
            <a:r>
              <a:rPr lang="de-DE"/>
              <a:t/>
            </a:r>
            <a:br>
              <a:rPr lang="de-DE"/>
            </a:br>
            <a:r>
              <a:rPr lang="de-DE"/>
              <a:t>● is part of the IKE session key </a:t>
            </a:r>
          </a:p>
        </p:txBody>
      </p:sp>
      <p:grpSp>
        <p:nvGrpSpPr>
          <p:cNvPr id="2" name="Group 7"/>
          <p:cNvGrpSpPr>
            <a:grpSpLocks/>
          </p:cNvGrpSpPr>
          <p:nvPr/>
        </p:nvGrpSpPr>
        <p:grpSpPr bwMode="auto">
          <a:xfrm>
            <a:off x="3733800" y="3657600"/>
            <a:ext cx="4572000" cy="609600"/>
            <a:chOff x="2400" y="2400"/>
            <a:chExt cx="2880" cy="384"/>
          </a:xfrm>
        </p:grpSpPr>
        <p:sp>
          <p:nvSpPr>
            <p:cNvPr id="697352" name="Rectangle 8"/>
            <p:cNvSpPr>
              <a:spLocks noChangeArrowheads="1"/>
            </p:cNvSpPr>
            <p:nvPr/>
          </p:nvSpPr>
          <p:spPr bwMode="auto">
            <a:xfrm>
              <a:off x="3456" y="2400"/>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endParaRPr lang="de-DE" sz="1800" baseline="-25000" dirty="0"/>
            </a:p>
          </p:txBody>
        </p:sp>
        <p:sp>
          <p:nvSpPr>
            <p:cNvPr id="697353" name="Rectangle 9"/>
            <p:cNvSpPr>
              <a:spLocks noChangeArrowheads="1"/>
            </p:cNvSpPr>
            <p:nvPr/>
          </p:nvSpPr>
          <p:spPr bwMode="auto">
            <a:xfrm>
              <a:off x="4080" y="2400"/>
              <a:ext cx="816"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DH Key</a:t>
              </a:r>
              <a:br>
                <a:rPr lang="de-DE" sz="1800" dirty="0"/>
              </a:br>
              <a:r>
                <a:rPr lang="de-DE" sz="1800" dirty="0"/>
                <a:t>Exchange</a:t>
              </a:r>
            </a:p>
          </p:txBody>
        </p:sp>
        <p:sp>
          <p:nvSpPr>
            <p:cNvPr id="697354" name="Rectangle 10"/>
            <p:cNvSpPr>
              <a:spLocks noChangeArrowheads="1"/>
            </p:cNvSpPr>
            <p:nvPr/>
          </p:nvSpPr>
          <p:spPr bwMode="auto">
            <a:xfrm>
              <a:off x="4896" y="2400"/>
              <a:ext cx="38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N</a:t>
              </a:r>
              <a:r>
                <a:rPr lang="de-DE" sz="1800" baseline="-25000" dirty="0"/>
                <a:t>r</a:t>
              </a:r>
            </a:p>
          </p:txBody>
        </p:sp>
        <p:sp>
          <p:nvSpPr>
            <p:cNvPr id="697355" name="Line 11"/>
            <p:cNvSpPr>
              <a:spLocks noChangeShapeType="1"/>
            </p:cNvSpPr>
            <p:nvPr/>
          </p:nvSpPr>
          <p:spPr bwMode="auto">
            <a:xfrm>
              <a:off x="2400" y="2592"/>
              <a:ext cx="912" cy="0"/>
            </a:xfrm>
            <a:prstGeom prst="line">
              <a:avLst/>
            </a:prstGeom>
            <a:noFill/>
            <a:ln w="57150">
              <a:solidFill>
                <a:srgbClr val="FF0000"/>
              </a:solidFill>
              <a:round/>
              <a:headEnd type="triangle" w="med" len="med"/>
              <a:tailEnd/>
            </a:ln>
            <a:effectLst/>
          </p:spPr>
          <p:txBody>
            <a:bodyPr wrap="none" lIns="85725" tIns="42862" rIns="85725" bIns="42862" anchor="ctr"/>
            <a:lstStyle/>
            <a:p>
              <a:pPr algn="ctr"/>
              <a:endParaRPr lang="de-CH" sz="1800"/>
            </a:p>
          </p:txBody>
        </p:sp>
        <p:sp>
          <p:nvSpPr>
            <p:cNvPr id="697356" name="Oval 12"/>
            <p:cNvSpPr>
              <a:spLocks noChangeArrowheads="1"/>
            </p:cNvSpPr>
            <p:nvPr/>
          </p:nvSpPr>
          <p:spPr bwMode="auto">
            <a:xfrm>
              <a:off x="2784" y="2496"/>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4</a:t>
              </a:r>
            </a:p>
          </p:txBody>
        </p:sp>
      </p:grpSp>
      <p:grpSp>
        <p:nvGrpSpPr>
          <p:cNvPr id="3" name="Group 13"/>
          <p:cNvGrpSpPr>
            <a:grpSpLocks/>
          </p:cNvGrpSpPr>
          <p:nvPr/>
        </p:nvGrpSpPr>
        <p:grpSpPr bwMode="auto">
          <a:xfrm>
            <a:off x="685800" y="2971800"/>
            <a:ext cx="4648200" cy="609600"/>
            <a:chOff x="480" y="1968"/>
            <a:chExt cx="2928" cy="384"/>
          </a:xfrm>
        </p:grpSpPr>
        <p:sp>
          <p:nvSpPr>
            <p:cNvPr id="697358" name="Line 14"/>
            <p:cNvSpPr>
              <a:spLocks noChangeShapeType="1"/>
            </p:cNvSpPr>
            <p:nvPr/>
          </p:nvSpPr>
          <p:spPr bwMode="auto">
            <a:xfrm>
              <a:off x="2448" y="2160"/>
              <a:ext cx="960" cy="0"/>
            </a:xfrm>
            <a:prstGeom prst="line">
              <a:avLst/>
            </a:prstGeom>
            <a:noFill/>
            <a:ln w="57150">
              <a:solidFill>
                <a:srgbClr val="FF0000"/>
              </a:solidFill>
              <a:round/>
              <a:headEnd/>
              <a:tailEnd type="triangle" w="med" len="med"/>
            </a:ln>
            <a:effectLst/>
          </p:spPr>
          <p:txBody>
            <a:bodyPr wrap="none" lIns="85725" tIns="42862" rIns="85725" bIns="42862" anchor="ctr"/>
            <a:lstStyle/>
            <a:p>
              <a:pPr algn="ctr"/>
              <a:endParaRPr lang="de-CH" sz="1800"/>
            </a:p>
          </p:txBody>
        </p:sp>
        <p:sp>
          <p:nvSpPr>
            <p:cNvPr id="697359" name="Oval 15"/>
            <p:cNvSpPr>
              <a:spLocks noChangeArrowheads="1"/>
            </p:cNvSpPr>
            <p:nvPr/>
          </p:nvSpPr>
          <p:spPr bwMode="auto">
            <a:xfrm>
              <a:off x="2784" y="2064"/>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3</a:t>
              </a:r>
            </a:p>
          </p:txBody>
        </p:sp>
        <p:sp>
          <p:nvSpPr>
            <p:cNvPr id="697360" name="Rectangle 16"/>
            <p:cNvSpPr>
              <a:spLocks noChangeArrowheads="1"/>
            </p:cNvSpPr>
            <p:nvPr/>
          </p:nvSpPr>
          <p:spPr bwMode="auto">
            <a:xfrm>
              <a:off x="480" y="1968"/>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endParaRPr lang="de-DE" sz="1800" baseline="-25000" dirty="0"/>
            </a:p>
          </p:txBody>
        </p:sp>
        <p:sp>
          <p:nvSpPr>
            <p:cNvPr id="697361" name="Rectangle 17"/>
            <p:cNvSpPr>
              <a:spLocks noChangeArrowheads="1"/>
            </p:cNvSpPr>
            <p:nvPr/>
          </p:nvSpPr>
          <p:spPr bwMode="auto">
            <a:xfrm>
              <a:off x="1104" y="1968"/>
              <a:ext cx="864"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DH Key</a:t>
              </a:r>
              <a:br>
                <a:rPr lang="de-DE" sz="1800" dirty="0"/>
              </a:br>
              <a:r>
                <a:rPr lang="de-DE" sz="1800" dirty="0"/>
                <a:t>Exchange</a:t>
              </a:r>
            </a:p>
          </p:txBody>
        </p:sp>
        <p:sp>
          <p:nvSpPr>
            <p:cNvPr id="697362" name="Rectangle 18"/>
            <p:cNvSpPr>
              <a:spLocks noChangeArrowheads="1"/>
            </p:cNvSpPr>
            <p:nvPr/>
          </p:nvSpPr>
          <p:spPr bwMode="auto">
            <a:xfrm>
              <a:off x="1968" y="1968"/>
              <a:ext cx="38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N</a:t>
              </a:r>
              <a:r>
                <a:rPr lang="de-DE" sz="1800" baseline="-25000" dirty="0"/>
                <a:t>i</a:t>
              </a:r>
            </a:p>
          </p:txBody>
        </p:sp>
      </p:grpSp>
      <p:grpSp>
        <p:nvGrpSpPr>
          <p:cNvPr id="4" name="Group 19"/>
          <p:cNvGrpSpPr>
            <a:grpSpLocks/>
          </p:cNvGrpSpPr>
          <p:nvPr/>
        </p:nvGrpSpPr>
        <p:grpSpPr bwMode="auto">
          <a:xfrm>
            <a:off x="685800" y="1600200"/>
            <a:ext cx="4648200" cy="609600"/>
            <a:chOff x="480" y="1104"/>
            <a:chExt cx="2928" cy="384"/>
          </a:xfrm>
        </p:grpSpPr>
        <p:sp>
          <p:nvSpPr>
            <p:cNvPr id="697364" name="Rectangle 20"/>
            <p:cNvSpPr>
              <a:spLocks noChangeArrowheads="1"/>
            </p:cNvSpPr>
            <p:nvPr/>
          </p:nvSpPr>
          <p:spPr bwMode="auto">
            <a:xfrm>
              <a:off x="480" y="1104"/>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endParaRPr lang="de-DE" sz="1800" baseline="-25000" dirty="0"/>
            </a:p>
          </p:txBody>
        </p:sp>
        <p:sp>
          <p:nvSpPr>
            <p:cNvPr id="697365" name="Rectangle 21"/>
            <p:cNvSpPr>
              <a:spLocks noChangeArrowheads="1"/>
            </p:cNvSpPr>
            <p:nvPr/>
          </p:nvSpPr>
          <p:spPr bwMode="auto">
            <a:xfrm>
              <a:off x="1104" y="1104"/>
              <a:ext cx="86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ISAKMP SA</a:t>
              </a:r>
              <a:br>
                <a:rPr lang="de-DE" sz="1800" dirty="0"/>
              </a:br>
              <a:r>
                <a:rPr lang="de-DE" sz="1800" dirty="0"/>
                <a:t>Proposal</a:t>
              </a:r>
            </a:p>
          </p:txBody>
        </p:sp>
        <p:sp>
          <p:nvSpPr>
            <p:cNvPr id="697366" name="Line 22"/>
            <p:cNvSpPr>
              <a:spLocks noChangeShapeType="1"/>
            </p:cNvSpPr>
            <p:nvPr/>
          </p:nvSpPr>
          <p:spPr bwMode="auto">
            <a:xfrm>
              <a:off x="2448" y="1296"/>
              <a:ext cx="960" cy="0"/>
            </a:xfrm>
            <a:prstGeom prst="line">
              <a:avLst/>
            </a:prstGeom>
            <a:noFill/>
            <a:ln w="57150">
              <a:solidFill>
                <a:srgbClr val="FF0000"/>
              </a:solidFill>
              <a:round/>
              <a:headEnd/>
              <a:tailEnd type="triangle" w="med" len="med"/>
            </a:ln>
            <a:effectLst/>
          </p:spPr>
          <p:txBody>
            <a:bodyPr wrap="none" lIns="85725" tIns="42862" rIns="85725" bIns="42862" anchor="ctr"/>
            <a:lstStyle/>
            <a:p>
              <a:pPr algn="ctr"/>
              <a:endParaRPr lang="de-CH" sz="1800"/>
            </a:p>
          </p:txBody>
        </p:sp>
        <p:sp>
          <p:nvSpPr>
            <p:cNvPr id="697367" name="Oval 23"/>
            <p:cNvSpPr>
              <a:spLocks noChangeArrowheads="1"/>
            </p:cNvSpPr>
            <p:nvPr/>
          </p:nvSpPr>
          <p:spPr bwMode="auto">
            <a:xfrm>
              <a:off x="2784" y="1200"/>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1</a:t>
              </a:r>
            </a:p>
          </p:txBody>
        </p:sp>
      </p:grpSp>
      <p:grpSp>
        <p:nvGrpSpPr>
          <p:cNvPr id="5" name="Group 24"/>
          <p:cNvGrpSpPr>
            <a:grpSpLocks/>
          </p:cNvGrpSpPr>
          <p:nvPr/>
        </p:nvGrpSpPr>
        <p:grpSpPr bwMode="auto">
          <a:xfrm>
            <a:off x="3733800" y="2286000"/>
            <a:ext cx="4038600" cy="609600"/>
            <a:chOff x="2400" y="1536"/>
            <a:chExt cx="2544" cy="384"/>
          </a:xfrm>
        </p:grpSpPr>
        <p:sp>
          <p:nvSpPr>
            <p:cNvPr id="697369" name="Rectangle 25"/>
            <p:cNvSpPr>
              <a:spLocks noChangeArrowheads="1"/>
            </p:cNvSpPr>
            <p:nvPr/>
          </p:nvSpPr>
          <p:spPr bwMode="auto">
            <a:xfrm>
              <a:off x="3456" y="1536"/>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endParaRPr lang="de-DE" sz="1800" baseline="-25000" dirty="0"/>
            </a:p>
          </p:txBody>
        </p:sp>
        <p:sp>
          <p:nvSpPr>
            <p:cNvPr id="697370" name="Rectangle 26"/>
            <p:cNvSpPr>
              <a:spLocks noChangeArrowheads="1"/>
            </p:cNvSpPr>
            <p:nvPr/>
          </p:nvSpPr>
          <p:spPr bwMode="auto">
            <a:xfrm>
              <a:off x="4080" y="1536"/>
              <a:ext cx="86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ISAKMP SA</a:t>
              </a:r>
              <a:br>
                <a:rPr lang="de-DE" sz="1800" dirty="0"/>
              </a:br>
              <a:r>
                <a:rPr lang="de-DE" sz="1800" dirty="0"/>
                <a:t>Response</a:t>
              </a:r>
            </a:p>
          </p:txBody>
        </p:sp>
        <p:sp>
          <p:nvSpPr>
            <p:cNvPr id="697371" name="Line 27"/>
            <p:cNvSpPr>
              <a:spLocks noChangeShapeType="1"/>
            </p:cNvSpPr>
            <p:nvPr/>
          </p:nvSpPr>
          <p:spPr bwMode="auto">
            <a:xfrm>
              <a:off x="2400" y="1728"/>
              <a:ext cx="960" cy="0"/>
            </a:xfrm>
            <a:prstGeom prst="line">
              <a:avLst/>
            </a:prstGeom>
            <a:noFill/>
            <a:ln w="57150">
              <a:solidFill>
                <a:srgbClr val="FF0000"/>
              </a:solidFill>
              <a:round/>
              <a:headEnd type="triangle" w="med" len="med"/>
              <a:tailEnd/>
            </a:ln>
            <a:effectLst/>
          </p:spPr>
          <p:txBody>
            <a:bodyPr wrap="none" lIns="85725" tIns="42862" rIns="85725" bIns="42862" anchor="ctr"/>
            <a:lstStyle/>
            <a:p>
              <a:pPr algn="ctr"/>
              <a:endParaRPr lang="de-CH" sz="1800"/>
            </a:p>
          </p:txBody>
        </p:sp>
        <p:sp>
          <p:nvSpPr>
            <p:cNvPr id="697372" name="Oval 28"/>
            <p:cNvSpPr>
              <a:spLocks noChangeArrowheads="1"/>
            </p:cNvSpPr>
            <p:nvPr/>
          </p:nvSpPr>
          <p:spPr bwMode="auto">
            <a:xfrm>
              <a:off x="2784" y="1632"/>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2</a:t>
              </a:r>
            </a:p>
          </p:txBody>
        </p:sp>
      </p:grpSp>
      <p:grpSp>
        <p:nvGrpSpPr>
          <p:cNvPr id="6" name="Group 29"/>
          <p:cNvGrpSpPr>
            <a:grpSpLocks/>
          </p:cNvGrpSpPr>
          <p:nvPr/>
        </p:nvGrpSpPr>
        <p:grpSpPr bwMode="auto">
          <a:xfrm>
            <a:off x="684213" y="3962400"/>
            <a:ext cx="4649787" cy="993775"/>
            <a:chOff x="431" y="2496"/>
            <a:chExt cx="2929" cy="626"/>
          </a:xfrm>
        </p:grpSpPr>
        <p:sp>
          <p:nvSpPr>
            <p:cNvPr id="697374" name="Line 30"/>
            <p:cNvSpPr>
              <a:spLocks noChangeShapeType="1"/>
            </p:cNvSpPr>
            <p:nvPr/>
          </p:nvSpPr>
          <p:spPr bwMode="auto">
            <a:xfrm>
              <a:off x="2400" y="2928"/>
              <a:ext cx="960" cy="0"/>
            </a:xfrm>
            <a:prstGeom prst="line">
              <a:avLst/>
            </a:prstGeom>
            <a:noFill/>
            <a:ln w="57150">
              <a:solidFill>
                <a:srgbClr val="FF0000"/>
              </a:solidFill>
              <a:round/>
              <a:headEnd/>
              <a:tailEnd type="triangle" w="med" len="med"/>
            </a:ln>
            <a:effectLst/>
          </p:spPr>
          <p:txBody>
            <a:bodyPr wrap="none" lIns="85725" tIns="42862" rIns="85725" bIns="42862" anchor="ctr"/>
            <a:lstStyle/>
            <a:p>
              <a:pPr algn="ctr"/>
              <a:endParaRPr lang="de-CH" sz="1800"/>
            </a:p>
          </p:txBody>
        </p:sp>
        <p:sp>
          <p:nvSpPr>
            <p:cNvPr id="697375" name="Oval 31"/>
            <p:cNvSpPr>
              <a:spLocks noChangeArrowheads="1"/>
            </p:cNvSpPr>
            <p:nvPr/>
          </p:nvSpPr>
          <p:spPr bwMode="auto">
            <a:xfrm>
              <a:off x="2736" y="2832"/>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5</a:t>
              </a:r>
            </a:p>
          </p:txBody>
        </p:sp>
        <p:sp>
          <p:nvSpPr>
            <p:cNvPr id="697376" name="Rectangle 32"/>
            <p:cNvSpPr>
              <a:spLocks noChangeArrowheads="1"/>
            </p:cNvSpPr>
            <p:nvPr/>
          </p:nvSpPr>
          <p:spPr bwMode="auto">
            <a:xfrm>
              <a:off x="431" y="2738"/>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p>
          </p:txBody>
        </p:sp>
        <p:sp>
          <p:nvSpPr>
            <p:cNvPr id="697377" name="Text Box 33"/>
            <p:cNvSpPr txBox="1">
              <a:spLocks noChangeArrowheads="1"/>
            </p:cNvSpPr>
            <p:nvPr/>
          </p:nvSpPr>
          <p:spPr bwMode="auto">
            <a:xfrm>
              <a:off x="1248" y="2496"/>
              <a:ext cx="816" cy="229"/>
            </a:xfrm>
            <a:prstGeom prst="rect">
              <a:avLst/>
            </a:prstGeom>
            <a:solidFill>
              <a:schemeClr val="bg1"/>
            </a:solidFill>
            <a:ln w="12700">
              <a:noFill/>
              <a:miter lim="800000"/>
              <a:headEnd/>
              <a:tailEnd/>
            </a:ln>
            <a:effectLst/>
          </p:spPr>
          <p:txBody>
            <a:bodyPr lIns="85725" tIns="42862" rIns="85725" bIns="42862">
              <a:spAutoFit/>
            </a:bodyPr>
            <a:lstStyle/>
            <a:p>
              <a:pPr algn="ctr">
                <a:buNone/>
              </a:pPr>
              <a:r>
                <a:rPr lang="de-CH" sz="1800" dirty="0">
                  <a:solidFill>
                    <a:srgbClr val="0033CC"/>
                  </a:solidFill>
                </a:rPr>
                <a:t>encrypted</a:t>
              </a:r>
            </a:p>
          </p:txBody>
        </p:sp>
        <p:sp>
          <p:nvSpPr>
            <p:cNvPr id="697378" name="Rectangle 34" descr="5%"/>
            <p:cNvSpPr>
              <a:spLocks noChangeArrowheads="1"/>
            </p:cNvSpPr>
            <p:nvPr/>
          </p:nvSpPr>
          <p:spPr bwMode="auto">
            <a:xfrm>
              <a:off x="1043" y="2738"/>
              <a:ext cx="384" cy="384"/>
            </a:xfrm>
            <a:prstGeom prst="rect">
              <a:avLst/>
            </a:prstGeom>
            <a:pattFill prst="pct5">
              <a:fgClr>
                <a:srgbClr val="0033CC"/>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ID</a:t>
              </a:r>
              <a:r>
                <a:rPr lang="de-DE" sz="1800" baseline="-25000" dirty="0"/>
                <a:t>i</a:t>
              </a:r>
              <a:endParaRPr lang="de-DE" sz="1800" dirty="0"/>
            </a:p>
          </p:txBody>
        </p:sp>
        <p:sp>
          <p:nvSpPr>
            <p:cNvPr id="697379" name="Rectangle 35" descr="5%"/>
            <p:cNvSpPr>
              <a:spLocks noChangeArrowheads="1"/>
            </p:cNvSpPr>
            <p:nvPr/>
          </p:nvSpPr>
          <p:spPr bwMode="auto">
            <a:xfrm>
              <a:off x="1417" y="2738"/>
              <a:ext cx="578" cy="384"/>
            </a:xfrm>
            <a:prstGeom prst="rect">
              <a:avLst/>
            </a:prstGeom>
            <a:pattFill prst="pct5">
              <a:fgClr>
                <a:srgbClr val="0033CC"/>
              </a:fgClr>
              <a:bgClr>
                <a:schemeClr val="accent1"/>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Hash</a:t>
              </a:r>
              <a:r>
                <a:rPr lang="de-DE" sz="1800" baseline="-25000" dirty="0"/>
                <a:t>i</a:t>
              </a:r>
            </a:p>
          </p:txBody>
        </p:sp>
      </p:grpSp>
      <p:grpSp>
        <p:nvGrpSpPr>
          <p:cNvPr id="7" name="Group 43"/>
          <p:cNvGrpSpPr>
            <a:grpSpLocks/>
          </p:cNvGrpSpPr>
          <p:nvPr/>
        </p:nvGrpSpPr>
        <p:grpSpPr bwMode="auto">
          <a:xfrm>
            <a:off x="3733800" y="4648200"/>
            <a:ext cx="4191000" cy="1011238"/>
            <a:chOff x="2352" y="2928"/>
            <a:chExt cx="2640" cy="637"/>
          </a:xfrm>
        </p:grpSpPr>
        <p:sp>
          <p:nvSpPr>
            <p:cNvPr id="697380" name="Line 36"/>
            <p:cNvSpPr>
              <a:spLocks noChangeShapeType="1"/>
            </p:cNvSpPr>
            <p:nvPr/>
          </p:nvSpPr>
          <p:spPr bwMode="auto">
            <a:xfrm>
              <a:off x="2352" y="3360"/>
              <a:ext cx="960" cy="0"/>
            </a:xfrm>
            <a:prstGeom prst="line">
              <a:avLst/>
            </a:prstGeom>
            <a:noFill/>
            <a:ln w="57150">
              <a:solidFill>
                <a:srgbClr val="FF0000"/>
              </a:solidFill>
              <a:round/>
              <a:headEnd type="triangle" w="med" len="med"/>
              <a:tailEnd/>
            </a:ln>
            <a:effectLst/>
          </p:spPr>
          <p:txBody>
            <a:bodyPr wrap="none" lIns="85725" tIns="42862" rIns="85725" bIns="42862" anchor="ctr"/>
            <a:lstStyle/>
            <a:p>
              <a:pPr algn="ctr"/>
              <a:endParaRPr lang="de-CH" sz="1800"/>
            </a:p>
          </p:txBody>
        </p:sp>
        <p:sp>
          <p:nvSpPr>
            <p:cNvPr id="697381" name="Text Box 37"/>
            <p:cNvSpPr txBox="1">
              <a:spLocks noChangeArrowheads="1"/>
            </p:cNvSpPr>
            <p:nvPr/>
          </p:nvSpPr>
          <p:spPr bwMode="auto">
            <a:xfrm>
              <a:off x="4176" y="2928"/>
              <a:ext cx="816" cy="229"/>
            </a:xfrm>
            <a:prstGeom prst="rect">
              <a:avLst/>
            </a:prstGeom>
            <a:solidFill>
              <a:schemeClr val="bg1"/>
            </a:solidFill>
            <a:ln w="12700">
              <a:noFill/>
              <a:miter lim="800000"/>
              <a:headEnd/>
              <a:tailEnd/>
            </a:ln>
            <a:effectLst/>
          </p:spPr>
          <p:txBody>
            <a:bodyPr lIns="85725" tIns="42862" rIns="85725" bIns="42862">
              <a:spAutoFit/>
            </a:bodyPr>
            <a:lstStyle/>
            <a:p>
              <a:pPr algn="ctr">
                <a:buNone/>
              </a:pPr>
              <a:r>
                <a:rPr lang="de-CH" sz="1800" dirty="0">
                  <a:solidFill>
                    <a:srgbClr val="0033CC"/>
                  </a:solidFill>
                </a:rPr>
                <a:t>encrypted</a:t>
              </a:r>
            </a:p>
          </p:txBody>
        </p:sp>
        <p:sp>
          <p:nvSpPr>
            <p:cNvPr id="697382" name="Rectangle 38"/>
            <p:cNvSpPr>
              <a:spLocks noChangeArrowheads="1"/>
            </p:cNvSpPr>
            <p:nvPr/>
          </p:nvSpPr>
          <p:spPr bwMode="auto">
            <a:xfrm>
              <a:off x="3390" y="3181"/>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endParaRPr lang="de-DE" sz="1800" baseline="-25000" dirty="0"/>
            </a:p>
          </p:txBody>
        </p:sp>
        <p:sp>
          <p:nvSpPr>
            <p:cNvPr id="697383" name="Oval 39"/>
            <p:cNvSpPr>
              <a:spLocks noChangeArrowheads="1"/>
            </p:cNvSpPr>
            <p:nvPr/>
          </p:nvSpPr>
          <p:spPr bwMode="auto">
            <a:xfrm>
              <a:off x="2736" y="3264"/>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6</a:t>
              </a:r>
            </a:p>
          </p:txBody>
        </p:sp>
        <p:sp>
          <p:nvSpPr>
            <p:cNvPr id="697384" name="Rectangle 40" descr="5%"/>
            <p:cNvSpPr>
              <a:spLocks noChangeArrowheads="1"/>
            </p:cNvSpPr>
            <p:nvPr/>
          </p:nvSpPr>
          <p:spPr bwMode="auto">
            <a:xfrm>
              <a:off x="4003" y="3181"/>
              <a:ext cx="384" cy="384"/>
            </a:xfrm>
            <a:prstGeom prst="rect">
              <a:avLst/>
            </a:prstGeom>
            <a:pattFill prst="pct5">
              <a:fgClr>
                <a:srgbClr val="0033CC"/>
              </a:fgClr>
              <a:bgClr>
                <a:srgbClr val="FFFF9D"/>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ID</a:t>
              </a:r>
              <a:r>
                <a:rPr lang="de-DE" sz="1800" baseline="-25000" dirty="0"/>
                <a:t>r</a:t>
              </a:r>
              <a:endParaRPr lang="de-DE" sz="1800" dirty="0"/>
            </a:p>
          </p:txBody>
        </p:sp>
        <p:sp>
          <p:nvSpPr>
            <p:cNvPr id="697385" name="Rectangle 41" descr="5%"/>
            <p:cNvSpPr>
              <a:spLocks noChangeArrowheads="1"/>
            </p:cNvSpPr>
            <p:nvPr/>
          </p:nvSpPr>
          <p:spPr bwMode="auto">
            <a:xfrm>
              <a:off x="4377" y="3181"/>
              <a:ext cx="578" cy="384"/>
            </a:xfrm>
            <a:prstGeom prst="rect">
              <a:avLst/>
            </a:prstGeom>
            <a:pattFill prst="pct5">
              <a:fgClr>
                <a:srgbClr val="0033CC"/>
              </a:fgClr>
              <a:bgClr>
                <a:schemeClr val="accent1"/>
              </a:bgClr>
            </a:patt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Hash</a:t>
              </a:r>
              <a:r>
                <a:rPr lang="de-DE" sz="1800" baseline="-25000" dirty="0"/>
                <a:t>r</a:t>
              </a:r>
            </a:p>
          </p:txBody>
        </p:sp>
      </p:grpSp>
      <p:sp>
        <p:nvSpPr>
          <p:cNvPr id="697386" name="Rectangle 42"/>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grpSp>
        <p:nvGrpSpPr>
          <p:cNvPr id="8" name="Group 44"/>
          <p:cNvGrpSpPr>
            <a:grpSpLocks/>
          </p:cNvGrpSpPr>
          <p:nvPr/>
        </p:nvGrpSpPr>
        <p:grpSpPr bwMode="auto">
          <a:xfrm>
            <a:off x="1219200" y="1052515"/>
            <a:ext cx="6096000" cy="377826"/>
            <a:chOff x="768" y="663"/>
            <a:chExt cx="3840" cy="238"/>
          </a:xfrm>
        </p:grpSpPr>
        <p:sp>
          <p:nvSpPr>
            <p:cNvPr id="697389" name="Text Box 45"/>
            <p:cNvSpPr txBox="1">
              <a:spLocks noChangeArrowheads="1"/>
            </p:cNvSpPr>
            <p:nvPr/>
          </p:nvSpPr>
          <p:spPr bwMode="auto">
            <a:xfrm>
              <a:off x="3648" y="672"/>
              <a:ext cx="960" cy="229"/>
            </a:xfrm>
            <a:prstGeom prst="rect">
              <a:avLst/>
            </a:prstGeom>
            <a:noFill/>
            <a:ln w="12700">
              <a:noFill/>
              <a:miter lim="800000"/>
              <a:headEnd/>
              <a:tailEnd/>
            </a:ln>
            <a:effectLst/>
          </p:spPr>
          <p:txBody>
            <a:bodyPr lIns="85725" tIns="42862" rIns="85725" bIns="42862">
              <a:spAutoFit/>
            </a:bodyPr>
            <a:lstStyle/>
            <a:p>
              <a:pPr algn="ctr">
                <a:buNone/>
              </a:pPr>
              <a:r>
                <a:rPr lang="de-CH" sz="1800" dirty="0"/>
                <a:t>Responder</a:t>
              </a:r>
            </a:p>
          </p:txBody>
        </p:sp>
        <p:sp>
          <p:nvSpPr>
            <p:cNvPr id="697390" name="Text Box 46"/>
            <p:cNvSpPr txBox="1">
              <a:spLocks noChangeArrowheads="1"/>
            </p:cNvSpPr>
            <p:nvPr/>
          </p:nvSpPr>
          <p:spPr bwMode="auto">
            <a:xfrm>
              <a:off x="768" y="672"/>
              <a:ext cx="720" cy="229"/>
            </a:xfrm>
            <a:prstGeom prst="rect">
              <a:avLst/>
            </a:prstGeom>
            <a:noFill/>
            <a:ln w="12700">
              <a:noFill/>
              <a:miter lim="800000"/>
              <a:headEnd/>
              <a:tailEnd/>
            </a:ln>
            <a:effectLst/>
          </p:spPr>
          <p:txBody>
            <a:bodyPr lIns="85725" tIns="42862" rIns="85725" bIns="42862">
              <a:spAutoFit/>
            </a:bodyPr>
            <a:lstStyle/>
            <a:p>
              <a:pPr algn="ctr">
                <a:buNone/>
              </a:pPr>
              <a:r>
                <a:rPr lang="de-CH" sz="1800" dirty="0"/>
                <a:t>Initiator</a:t>
              </a:r>
            </a:p>
          </p:txBody>
        </p:sp>
        <p:sp>
          <p:nvSpPr>
            <p:cNvPr id="697391" name="Text Box 47"/>
            <p:cNvSpPr txBox="1">
              <a:spLocks noChangeArrowheads="1"/>
            </p:cNvSpPr>
            <p:nvPr/>
          </p:nvSpPr>
          <p:spPr bwMode="auto">
            <a:xfrm>
              <a:off x="2472" y="663"/>
              <a:ext cx="720" cy="229"/>
            </a:xfrm>
            <a:prstGeom prst="rect">
              <a:avLst/>
            </a:prstGeom>
            <a:noFill/>
            <a:ln w="12700">
              <a:noFill/>
              <a:miter lim="800000"/>
              <a:headEnd/>
              <a:tailEnd/>
            </a:ln>
            <a:effectLst/>
          </p:spPr>
          <p:txBody>
            <a:bodyPr lIns="85725" tIns="42862" rIns="85725" bIns="42862">
              <a:spAutoFit/>
            </a:bodyPr>
            <a:lstStyle/>
            <a:p>
              <a:pPr algn="ctr">
                <a:buNone/>
              </a:pPr>
              <a:r>
                <a:rPr lang="de-CH" sz="1800" dirty="0">
                  <a:solidFill>
                    <a:srgbClr val="FF0000"/>
                  </a:solidFill>
                </a:rPr>
                <a:t>UDP/500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97347">
                                            <p:txEl>
                                              <p:pRg st="0" end="0"/>
                                            </p:txEl>
                                          </p:spTgt>
                                        </p:tgtEl>
                                        <p:attrNameLst>
                                          <p:attrName>style.visibility</p:attrName>
                                        </p:attrNameLst>
                                      </p:cBhvr>
                                      <p:to>
                                        <p:strVal val="visible"/>
                                      </p:to>
                                    </p:set>
                                    <p:animEffect transition="in" filter="wipe(left)">
                                      <p:cBhvr>
                                        <p:cTn id="15" dur="500"/>
                                        <p:tgtEl>
                                          <p:spTgt spid="697347">
                                            <p:txEl>
                                              <p:pRg st="0" end="0"/>
                                            </p:txEl>
                                          </p:spTgt>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97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7" grpId="0" build="p"/>
      <p:bldP spid="69738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de-DE" dirty="0" smtClean="0"/>
              <a:t>IKEv1 </a:t>
            </a:r>
            <a:r>
              <a:rPr lang="de-DE" dirty="0"/>
              <a:t>Aggressive Mode using </a:t>
            </a:r>
            <a:r>
              <a:rPr lang="de-DE" dirty="0" smtClean="0"/>
              <a:t>PSK</a:t>
            </a:r>
            <a:endParaRPr lang="de-DE" dirty="0"/>
          </a:p>
        </p:txBody>
      </p:sp>
      <p:sp>
        <p:nvSpPr>
          <p:cNvPr id="699395" name="Rectangle 3"/>
          <p:cNvSpPr>
            <a:spLocks noGrp="1" noChangeArrowheads="1"/>
          </p:cNvSpPr>
          <p:nvPr>
            <p:ph type="body" idx="1"/>
          </p:nvPr>
        </p:nvSpPr>
        <p:spPr>
          <a:xfrm>
            <a:off x="611188" y="4797425"/>
            <a:ext cx="7921625" cy="1350963"/>
          </a:xfrm>
          <a:noFill/>
          <a:ln/>
        </p:spPr>
        <p:txBody>
          <a:bodyPr/>
          <a:lstStyle/>
          <a:p>
            <a:pPr>
              <a:lnSpc>
                <a:spcPct val="90000"/>
              </a:lnSpc>
              <a:spcBef>
                <a:spcPct val="20000"/>
              </a:spcBef>
              <a:buClr>
                <a:srgbClr val="FF0000"/>
              </a:buClr>
            </a:pPr>
            <a:r>
              <a:rPr lang="de-DE"/>
              <a:t>Unencrypted IKE Aggressive Mode messages carrying cleartext IDs can be easily sniffed by a passive attacker.</a:t>
            </a:r>
          </a:p>
          <a:p>
            <a:pPr>
              <a:lnSpc>
                <a:spcPct val="90000"/>
              </a:lnSpc>
              <a:spcBef>
                <a:spcPct val="20000"/>
              </a:spcBef>
              <a:buClr>
                <a:srgbClr val="FF0000"/>
              </a:buClr>
            </a:pPr>
            <a:r>
              <a:rPr lang="de-DE"/>
              <a:t>Pre-Shared Key is worked into </a:t>
            </a:r>
            <a:r>
              <a:rPr lang="de-DE">
                <a:solidFill>
                  <a:srgbClr val="FF0000"/>
                </a:solidFill>
              </a:rPr>
              <a:t>Hash</a:t>
            </a:r>
            <a:r>
              <a:rPr lang="de-DE" baseline="-25000">
                <a:solidFill>
                  <a:srgbClr val="FF0000"/>
                </a:solidFill>
              </a:rPr>
              <a:t>r </a:t>
            </a:r>
            <a:r>
              <a:rPr lang="de-DE"/>
              <a:t>, together with other known parameters, so that an off-line cracking attack becomes possible.</a:t>
            </a:r>
          </a:p>
        </p:txBody>
      </p:sp>
      <p:sp>
        <p:nvSpPr>
          <p:cNvPr id="699396" name="Text Box 4"/>
          <p:cNvSpPr txBox="1">
            <a:spLocks noChangeArrowheads="1"/>
          </p:cNvSpPr>
          <p:nvPr/>
        </p:nvSpPr>
        <p:spPr bwMode="auto">
          <a:xfrm>
            <a:off x="6732588" y="1106488"/>
            <a:ext cx="1524000" cy="360362"/>
          </a:xfrm>
          <a:prstGeom prst="rect">
            <a:avLst/>
          </a:prstGeom>
          <a:noFill/>
          <a:ln w="12700">
            <a:noFill/>
            <a:miter lim="800000"/>
            <a:headEnd/>
            <a:tailEnd/>
          </a:ln>
          <a:effectLst/>
        </p:spPr>
        <p:txBody>
          <a:bodyPr lIns="85725" tIns="42862" rIns="85725" bIns="42862">
            <a:spAutoFit/>
          </a:bodyPr>
          <a:lstStyle/>
          <a:p>
            <a:pPr algn="ctr">
              <a:buNone/>
            </a:pPr>
            <a:r>
              <a:rPr lang="de-CH" sz="1800" dirty="0"/>
              <a:t>Responder</a:t>
            </a:r>
          </a:p>
        </p:txBody>
      </p:sp>
      <p:sp>
        <p:nvSpPr>
          <p:cNvPr id="699397" name="Text Box 5"/>
          <p:cNvSpPr txBox="1">
            <a:spLocks noChangeArrowheads="1"/>
          </p:cNvSpPr>
          <p:nvPr/>
        </p:nvSpPr>
        <p:spPr bwMode="auto">
          <a:xfrm>
            <a:off x="1049338" y="1058863"/>
            <a:ext cx="1143000" cy="363560"/>
          </a:xfrm>
          <a:prstGeom prst="rect">
            <a:avLst/>
          </a:prstGeom>
          <a:noFill/>
          <a:ln w="12700">
            <a:noFill/>
            <a:miter lim="800000"/>
            <a:headEnd/>
            <a:tailEnd/>
          </a:ln>
          <a:effectLst/>
        </p:spPr>
        <p:txBody>
          <a:bodyPr lIns="85725" tIns="42862" rIns="85725" bIns="42862">
            <a:spAutoFit/>
          </a:bodyPr>
          <a:lstStyle/>
          <a:p>
            <a:pPr algn="ctr">
              <a:buNone/>
            </a:pPr>
            <a:r>
              <a:rPr lang="de-CH" sz="1800" dirty="0"/>
              <a:t>Initiator</a:t>
            </a:r>
          </a:p>
        </p:txBody>
      </p:sp>
      <p:grpSp>
        <p:nvGrpSpPr>
          <p:cNvPr id="2" name="Group 6"/>
          <p:cNvGrpSpPr>
            <a:grpSpLocks/>
          </p:cNvGrpSpPr>
          <p:nvPr/>
        </p:nvGrpSpPr>
        <p:grpSpPr bwMode="auto">
          <a:xfrm>
            <a:off x="611188" y="3717925"/>
            <a:ext cx="2713037" cy="609600"/>
            <a:chOff x="260" y="2262"/>
            <a:chExt cx="1709" cy="384"/>
          </a:xfrm>
        </p:grpSpPr>
        <p:sp>
          <p:nvSpPr>
            <p:cNvPr id="699399" name="Line 7"/>
            <p:cNvSpPr>
              <a:spLocks noChangeShapeType="1"/>
            </p:cNvSpPr>
            <p:nvPr/>
          </p:nvSpPr>
          <p:spPr bwMode="auto">
            <a:xfrm>
              <a:off x="1009" y="2432"/>
              <a:ext cx="960" cy="0"/>
            </a:xfrm>
            <a:prstGeom prst="line">
              <a:avLst/>
            </a:prstGeom>
            <a:noFill/>
            <a:ln w="57150">
              <a:solidFill>
                <a:srgbClr val="FF0000"/>
              </a:solidFill>
              <a:round/>
              <a:headEnd/>
              <a:tailEnd type="triangle" w="med" len="med"/>
            </a:ln>
            <a:effectLst/>
          </p:spPr>
          <p:txBody>
            <a:bodyPr wrap="none" lIns="85725" tIns="42862" rIns="85725" bIns="42862" anchor="ctr"/>
            <a:lstStyle/>
            <a:p>
              <a:pPr algn="ctr"/>
              <a:endParaRPr lang="de-CH" sz="1800"/>
            </a:p>
          </p:txBody>
        </p:sp>
        <p:sp>
          <p:nvSpPr>
            <p:cNvPr id="699400" name="Oval 8"/>
            <p:cNvSpPr>
              <a:spLocks noChangeArrowheads="1"/>
            </p:cNvSpPr>
            <p:nvPr/>
          </p:nvSpPr>
          <p:spPr bwMode="auto">
            <a:xfrm>
              <a:off x="1345" y="2336"/>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3</a:t>
              </a:r>
            </a:p>
          </p:txBody>
        </p:sp>
        <p:sp>
          <p:nvSpPr>
            <p:cNvPr id="699401" name="Rectangle 9"/>
            <p:cNvSpPr>
              <a:spLocks noChangeArrowheads="1"/>
            </p:cNvSpPr>
            <p:nvPr/>
          </p:nvSpPr>
          <p:spPr bwMode="auto">
            <a:xfrm>
              <a:off x="260" y="2262"/>
              <a:ext cx="578" cy="38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Hash</a:t>
              </a:r>
              <a:r>
                <a:rPr lang="de-DE" sz="1800" baseline="-25000" dirty="0"/>
                <a:t>i</a:t>
              </a:r>
            </a:p>
          </p:txBody>
        </p:sp>
      </p:grpSp>
      <p:grpSp>
        <p:nvGrpSpPr>
          <p:cNvPr id="3" name="Group 11"/>
          <p:cNvGrpSpPr>
            <a:grpSpLocks/>
          </p:cNvGrpSpPr>
          <p:nvPr/>
        </p:nvGrpSpPr>
        <p:grpSpPr bwMode="auto">
          <a:xfrm>
            <a:off x="611188" y="1557338"/>
            <a:ext cx="6384925" cy="609600"/>
            <a:chOff x="260" y="901"/>
            <a:chExt cx="4022" cy="384"/>
          </a:xfrm>
        </p:grpSpPr>
        <p:sp>
          <p:nvSpPr>
            <p:cNvPr id="699404" name="Rectangle 12"/>
            <p:cNvSpPr>
              <a:spLocks noChangeArrowheads="1"/>
            </p:cNvSpPr>
            <p:nvPr/>
          </p:nvSpPr>
          <p:spPr bwMode="auto">
            <a:xfrm>
              <a:off x="260" y="901"/>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endParaRPr lang="de-DE" sz="1800" baseline="-25000" dirty="0"/>
            </a:p>
          </p:txBody>
        </p:sp>
        <p:sp>
          <p:nvSpPr>
            <p:cNvPr id="699405" name="Rectangle 13"/>
            <p:cNvSpPr>
              <a:spLocks noChangeArrowheads="1"/>
            </p:cNvSpPr>
            <p:nvPr/>
          </p:nvSpPr>
          <p:spPr bwMode="auto">
            <a:xfrm>
              <a:off x="872" y="901"/>
              <a:ext cx="816"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ISAKMP SA</a:t>
              </a:r>
              <a:br>
                <a:rPr lang="de-DE" sz="1800" dirty="0"/>
              </a:br>
              <a:r>
                <a:rPr lang="de-DE" sz="1800" dirty="0"/>
                <a:t>Proposal</a:t>
              </a:r>
            </a:p>
          </p:txBody>
        </p:sp>
        <p:sp>
          <p:nvSpPr>
            <p:cNvPr id="699406" name="Line 14"/>
            <p:cNvSpPr>
              <a:spLocks noChangeShapeType="1"/>
            </p:cNvSpPr>
            <p:nvPr/>
          </p:nvSpPr>
          <p:spPr bwMode="auto">
            <a:xfrm>
              <a:off x="3322" y="1105"/>
              <a:ext cx="960" cy="0"/>
            </a:xfrm>
            <a:prstGeom prst="line">
              <a:avLst/>
            </a:prstGeom>
            <a:noFill/>
            <a:ln w="57150">
              <a:solidFill>
                <a:srgbClr val="FF0000"/>
              </a:solidFill>
              <a:round/>
              <a:headEnd/>
              <a:tailEnd type="triangle" w="med" len="med"/>
            </a:ln>
            <a:effectLst/>
          </p:spPr>
          <p:txBody>
            <a:bodyPr wrap="none" lIns="85725" tIns="42862" rIns="85725" bIns="42862" anchor="ctr"/>
            <a:lstStyle/>
            <a:p>
              <a:pPr algn="ctr"/>
              <a:endParaRPr lang="de-CH" sz="1800"/>
            </a:p>
          </p:txBody>
        </p:sp>
        <p:sp>
          <p:nvSpPr>
            <p:cNvPr id="699407" name="Oval 15"/>
            <p:cNvSpPr>
              <a:spLocks noChangeArrowheads="1"/>
            </p:cNvSpPr>
            <p:nvPr/>
          </p:nvSpPr>
          <p:spPr bwMode="auto">
            <a:xfrm>
              <a:off x="3658" y="1009"/>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1</a:t>
              </a:r>
            </a:p>
          </p:txBody>
        </p:sp>
        <p:sp>
          <p:nvSpPr>
            <p:cNvPr id="699408" name="Rectangle 16"/>
            <p:cNvSpPr>
              <a:spLocks noChangeArrowheads="1"/>
            </p:cNvSpPr>
            <p:nvPr/>
          </p:nvSpPr>
          <p:spPr bwMode="auto">
            <a:xfrm>
              <a:off x="1688" y="901"/>
              <a:ext cx="749"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DH Key</a:t>
              </a:r>
              <a:br>
                <a:rPr lang="de-DE" sz="1800" dirty="0"/>
              </a:br>
              <a:r>
                <a:rPr lang="de-DE" sz="1800" dirty="0"/>
                <a:t>Exchange</a:t>
              </a:r>
            </a:p>
          </p:txBody>
        </p:sp>
        <p:sp>
          <p:nvSpPr>
            <p:cNvPr id="699409" name="Rectangle 17"/>
            <p:cNvSpPr>
              <a:spLocks noChangeArrowheads="1"/>
            </p:cNvSpPr>
            <p:nvPr/>
          </p:nvSpPr>
          <p:spPr bwMode="auto">
            <a:xfrm>
              <a:off x="2437" y="901"/>
              <a:ext cx="38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N</a:t>
              </a:r>
              <a:r>
                <a:rPr lang="de-DE" sz="1800" baseline="-25000" dirty="0"/>
                <a:t>i</a:t>
              </a:r>
            </a:p>
          </p:txBody>
        </p:sp>
        <p:sp>
          <p:nvSpPr>
            <p:cNvPr id="699410" name="Rectangle 18"/>
            <p:cNvSpPr>
              <a:spLocks noChangeArrowheads="1"/>
            </p:cNvSpPr>
            <p:nvPr/>
          </p:nvSpPr>
          <p:spPr bwMode="auto">
            <a:xfrm>
              <a:off x="2811" y="901"/>
              <a:ext cx="384" cy="384"/>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ID</a:t>
              </a:r>
              <a:r>
                <a:rPr lang="de-DE" sz="1800" baseline="-25000" dirty="0"/>
                <a:t>i</a:t>
              </a:r>
              <a:endParaRPr lang="de-DE" sz="1800" dirty="0"/>
            </a:p>
          </p:txBody>
        </p:sp>
      </p:grpSp>
      <p:grpSp>
        <p:nvGrpSpPr>
          <p:cNvPr id="4" name="Group 19"/>
          <p:cNvGrpSpPr>
            <a:grpSpLocks/>
          </p:cNvGrpSpPr>
          <p:nvPr/>
        </p:nvGrpSpPr>
        <p:grpSpPr bwMode="auto">
          <a:xfrm>
            <a:off x="1274763" y="2636838"/>
            <a:ext cx="7258050" cy="609600"/>
            <a:chOff x="996" y="1582"/>
            <a:chExt cx="4572" cy="384"/>
          </a:xfrm>
        </p:grpSpPr>
        <p:sp>
          <p:nvSpPr>
            <p:cNvPr id="699412" name="Rectangle 20"/>
            <p:cNvSpPr>
              <a:spLocks noChangeArrowheads="1"/>
            </p:cNvSpPr>
            <p:nvPr/>
          </p:nvSpPr>
          <p:spPr bwMode="auto">
            <a:xfrm>
              <a:off x="2052" y="1582"/>
              <a:ext cx="624" cy="384"/>
            </a:xfrm>
            <a:prstGeom prst="rect">
              <a:avLst/>
            </a:prstGeom>
            <a:solidFill>
              <a:srgbClr val="CCCC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IKE</a:t>
              </a:r>
              <a:br>
                <a:rPr lang="de-DE" sz="1800" dirty="0"/>
              </a:br>
              <a:r>
                <a:rPr lang="de-DE" sz="1800" dirty="0"/>
                <a:t>Header</a:t>
              </a:r>
              <a:endParaRPr lang="de-DE" sz="1800" baseline="-25000" dirty="0"/>
            </a:p>
          </p:txBody>
        </p:sp>
        <p:sp>
          <p:nvSpPr>
            <p:cNvPr id="699413" name="Rectangle 21"/>
            <p:cNvSpPr>
              <a:spLocks noChangeArrowheads="1"/>
            </p:cNvSpPr>
            <p:nvPr/>
          </p:nvSpPr>
          <p:spPr bwMode="auto">
            <a:xfrm>
              <a:off x="2676" y="1582"/>
              <a:ext cx="816"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ISAKMP SA</a:t>
              </a:r>
              <a:br>
                <a:rPr lang="de-DE" sz="1800" dirty="0"/>
              </a:br>
              <a:r>
                <a:rPr lang="de-DE" sz="1800" dirty="0"/>
                <a:t>Response</a:t>
              </a:r>
            </a:p>
          </p:txBody>
        </p:sp>
        <p:sp>
          <p:nvSpPr>
            <p:cNvPr id="699414" name="Line 22"/>
            <p:cNvSpPr>
              <a:spLocks noChangeShapeType="1"/>
            </p:cNvSpPr>
            <p:nvPr/>
          </p:nvSpPr>
          <p:spPr bwMode="auto">
            <a:xfrm>
              <a:off x="996" y="1774"/>
              <a:ext cx="960" cy="0"/>
            </a:xfrm>
            <a:prstGeom prst="line">
              <a:avLst/>
            </a:prstGeom>
            <a:noFill/>
            <a:ln w="57150">
              <a:solidFill>
                <a:srgbClr val="FF0000"/>
              </a:solidFill>
              <a:round/>
              <a:headEnd type="triangle" w="med" len="med"/>
              <a:tailEnd/>
            </a:ln>
            <a:effectLst/>
          </p:spPr>
          <p:txBody>
            <a:bodyPr wrap="none" lIns="85725" tIns="42862" rIns="85725" bIns="42862" anchor="ctr"/>
            <a:lstStyle/>
            <a:p>
              <a:pPr algn="ctr"/>
              <a:endParaRPr lang="de-CH" sz="1800"/>
            </a:p>
          </p:txBody>
        </p:sp>
        <p:sp>
          <p:nvSpPr>
            <p:cNvPr id="699415" name="Oval 23"/>
            <p:cNvSpPr>
              <a:spLocks noChangeArrowheads="1"/>
            </p:cNvSpPr>
            <p:nvPr/>
          </p:nvSpPr>
          <p:spPr bwMode="auto">
            <a:xfrm>
              <a:off x="1380" y="1678"/>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2</a:t>
              </a:r>
            </a:p>
          </p:txBody>
        </p:sp>
        <p:sp>
          <p:nvSpPr>
            <p:cNvPr id="699416" name="Rectangle 24"/>
            <p:cNvSpPr>
              <a:spLocks noChangeArrowheads="1"/>
            </p:cNvSpPr>
            <p:nvPr/>
          </p:nvSpPr>
          <p:spPr bwMode="auto">
            <a:xfrm>
              <a:off x="3492" y="1582"/>
              <a:ext cx="749" cy="384"/>
            </a:xfrm>
            <a:prstGeom prst="rect">
              <a:avLst/>
            </a:prstGeom>
            <a:solidFill>
              <a:srgbClr val="A3FBB8"/>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DH Key</a:t>
              </a:r>
              <a:br>
                <a:rPr lang="de-DE" sz="1800" dirty="0"/>
              </a:br>
              <a:r>
                <a:rPr lang="de-DE" sz="1800" dirty="0"/>
                <a:t>Exchange</a:t>
              </a:r>
            </a:p>
          </p:txBody>
        </p:sp>
        <p:sp>
          <p:nvSpPr>
            <p:cNvPr id="699417" name="Rectangle 25"/>
            <p:cNvSpPr>
              <a:spLocks noChangeArrowheads="1"/>
            </p:cNvSpPr>
            <p:nvPr/>
          </p:nvSpPr>
          <p:spPr bwMode="auto">
            <a:xfrm>
              <a:off x="4241" y="1582"/>
              <a:ext cx="384" cy="384"/>
            </a:xfrm>
            <a:prstGeom prst="rect">
              <a:avLst/>
            </a:prstGeom>
            <a:solidFill>
              <a:srgbClr val="FFCC66"/>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N</a:t>
              </a:r>
              <a:r>
                <a:rPr lang="de-DE" sz="1800" baseline="-25000" dirty="0"/>
                <a:t>r</a:t>
              </a:r>
            </a:p>
          </p:txBody>
        </p:sp>
        <p:sp>
          <p:nvSpPr>
            <p:cNvPr id="699418" name="Rectangle 26"/>
            <p:cNvSpPr>
              <a:spLocks noChangeArrowheads="1"/>
            </p:cNvSpPr>
            <p:nvPr/>
          </p:nvSpPr>
          <p:spPr bwMode="auto">
            <a:xfrm>
              <a:off x="4615" y="1582"/>
              <a:ext cx="384" cy="384"/>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ID</a:t>
              </a:r>
              <a:r>
                <a:rPr lang="de-DE" sz="1800" baseline="-25000" dirty="0"/>
                <a:t>r</a:t>
              </a:r>
              <a:endParaRPr lang="de-DE" sz="1800" dirty="0"/>
            </a:p>
          </p:txBody>
        </p:sp>
        <p:sp>
          <p:nvSpPr>
            <p:cNvPr id="699419" name="Rectangle 27"/>
            <p:cNvSpPr>
              <a:spLocks noChangeArrowheads="1"/>
            </p:cNvSpPr>
            <p:nvPr/>
          </p:nvSpPr>
          <p:spPr bwMode="auto">
            <a:xfrm>
              <a:off x="4989" y="1582"/>
              <a:ext cx="579" cy="38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None/>
              </a:pPr>
              <a:r>
                <a:rPr lang="de-DE" sz="1800" dirty="0"/>
                <a:t>Hash</a:t>
              </a:r>
              <a:r>
                <a:rPr lang="de-DE" sz="1800" baseline="-25000" dirty="0"/>
                <a:t>r</a:t>
              </a:r>
            </a:p>
          </p:txBody>
        </p:sp>
      </p:grpSp>
      <p:sp>
        <p:nvSpPr>
          <p:cNvPr id="699420" name="Rectangle 28"/>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699424" name="Text Box 32"/>
          <p:cNvSpPr txBox="1">
            <a:spLocks noChangeArrowheads="1"/>
          </p:cNvSpPr>
          <p:nvPr/>
        </p:nvSpPr>
        <p:spPr bwMode="auto">
          <a:xfrm>
            <a:off x="3924300" y="1052513"/>
            <a:ext cx="1143000" cy="363560"/>
          </a:xfrm>
          <a:prstGeom prst="rect">
            <a:avLst/>
          </a:prstGeom>
          <a:noFill/>
          <a:ln w="12700">
            <a:noFill/>
            <a:miter lim="800000"/>
            <a:headEnd/>
            <a:tailEnd/>
          </a:ln>
          <a:effectLst/>
        </p:spPr>
        <p:txBody>
          <a:bodyPr lIns="85725" tIns="42862" rIns="85725" bIns="42862">
            <a:spAutoFit/>
          </a:bodyPr>
          <a:lstStyle/>
          <a:p>
            <a:pPr algn="ctr">
              <a:buNone/>
            </a:pPr>
            <a:r>
              <a:rPr lang="de-CH" sz="1800" dirty="0">
                <a:solidFill>
                  <a:srgbClr val="FF0000"/>
                </a:solidFill>
              </a:rPr>
              <a:t>UDP/500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99395">
                                            <p:txEl>
                                              <p:pRg st="0" end="0"/>
                                            </p:txEl>
                                          </p:spTgt>
                                        </p:tgtEl>
                                        <p:attrNameLst>
                                          <p:attrName>style.visibility</p:attrName>
                                        </p:attrNameLst>
                                      </p:cBhvr>
                                      <p:to>
                                        <p:strVal val="visible"/>
                                      </p:to>
                                    </p:set>
                                    <p:animEffect transition="in" filter="wipe(left)">
                                      <p:cBhvr>
                                        <p:cTn id="21" dur="500"/>
                                        <p:tgtEl>
                                          <p:spTgt spid="699395">
                                            <p:txEl>
                                              <p:pRg st="0" end="0"/>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99395">
                                            <p:txEl>
                                              <p:pRg st="1" end="1"/>
                                            </p:txEl>
                                          </p:spTgt>
                                        </p:tgtEl>
                                        <p:attrNameLst>
                                          <p:attrName>style.visibility</p:attrName>
                                        </p:attrNameLst>
                                      </p:cBhvr>
                                      <p:to>
                                        <p:strVal val="visible"/>
                                      </p:to>
                                    </p:set>
                                    <p:animEffect transition="in" filter="wipe(left)">
                                      <p:cBhvr>
                                        <p:cTn id="25" dur="500"/>
                                        <p:tgtEl>
                                          <p:spTgt spid="699395">
                                            <p:txEl>
                                              <p:pRg st="1" end="1"/>
                                            </p:txEl>
                                          </p:spTgt>
                                        </p:tgtEl>
                                      </p:cBhvr>
                                    </p:animEffec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699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build="p"/>
      <p:bldP spid="6994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de-DE" dirty="0"/>
              <a:t>Man-in-the-Middle Attack possible</a:t>
            </a:r>
            <a:br>
              <a:rPr lang="de-DE" dirty="0"/>
            </a:br>
            <a:r>
              <a:rPr lang="de-DE" dirty="0"/>
              <a:t>with </a:t>
            </a:r>
            <a:r>
              <a:rPr lang="de-DE" dirty="0" smtClean="0"/>
              <a:t>IKEv1 </a:t>
            </a:r>
            <a:r>
              <a:rPr lang="de-DE" dirty="0"/>
              <a:t>Aggressive Mode and XAUTH</a:t>
            </a:r>
          </a:p>
        </p:txBody>
      </p:sp>
      <p:grpSp>
        <p:nvGrpSpPr>
          <p:cNvPr id="2" name="Group 4"/>
          <p:cNvGrpSpPr>
            <a:grpSpLocks/>
          </p:cNvGrpSpPr>
          <p:nvPr/>
        </p:nvGrpSpPr>
        <p:grpSpPr bwMode="auto">
          <a:xfrm>
            <a:off x="5489575" y="3698875"/>
            <a:ext cx="3294063" cy="1884363"/>
            <a:chOff x="3458" y="2500"/>
            <a:chExt cx="2075" cy="1187"/>
          </a:xfrm>
        </p:grpSpPr>
        <p:sp>
          <p:nvSpPr>
            <p:cNvPr id="701445" name="Text Box 5"/>
            <p:cNvSpPr txBox="1">
              <a:spLocks noChangeArrowheads="1"/>
            </p:cNvSpPr>
            <p:nvPr/>
          </p:nvSpPr>
          <p:spPr bwMode="auto">
            <a:xfrm>
              <a:off x="4479" y="3453"/>
              <a:ext cx="1054" cy="229"/>
            </a:xfrm>
            <a:prstGeom prst="rect">
              <a:avLst/>
            </a:prstGeom>
            <a:noFill/>
            <a:ln w="12700">
              <a:noFill/>
              <a:miter lim="800000"/>
              <a:headEnd/>
              <a:tailEnd/>
            </a:ln>
            <a:effectLst/>
          </p:spPr>
          <p:txBody>
            <a:bodyPr lIns="85725" tIns="42862" rIns="85725" bIns="42862">
              <a:spAutoFit/>
            </a:bodyPr>
            <a:lstStyle/>
            <a:p>
              <a:pPr algn="ctr">
                <a:buNone/>
              </a:pPr>
              <a:r>
                <a:rPr lang="de-CH" sz="1800" dirty="0">
                  <a:latin typeface="Arial" charset="0"/>
                </a:rPr>
                <a:t>VPN Gateway</a:t>
              </a:r>
            </a:p>
          </p:txBody>
        </p:sp>
        <p:pic>
          <p:nvPicPr>
            <p:cNvPr id="701446" name="Picture 6" descr="linksys"/>
            <p:cNvPicPr>
              <a:picLocks noChangeAspect="1" noChangeArrowheads="1"/>
            </p:cNvPicPr>
            <p:nvPr/>
          </p:nvPicPr>
          <p:blipFill>
            <a:blip r:embed="rId4" cstate="print"/>
            <a:srcRect/>
            <a:stretch>
              <a:fillRect/>
            </a:stretch>
          </p:blipFill>
          <p:spPr bwMode="auto">
            <a:xfrm>
              <a:off x="3628" y="2636"/>
              <a:ext cx="720" cy="720"/>
            </a:xfrm>
            <a:prstGeom prst="rect">
              <a:avLst/>
            </a:prstGeom>
            <a:noFill/>
          </p:spPr>
        </p:pic>
        <p:sp>
          <p:nvSpPr>
            <p:cNvPr id="701447" name="Line 7"/>
            <p:cNvSpPr>
              <a:spLocks noChangeShapeType="1"/>
            </p:cNvSpPr>
            <p:nvPr/>
          </p:nvSpPr>
          <p:spPr bwMode="auto">
            <a:xfrm>
              <a:off x="4241" y="3078"/>
              <a:ext cx="510" cy="0"/>
            </a:xfrm>
            <a:prstGeom prst="line">
              <a:avLst/>
            </a:prstGeom>
            <a:noFill/>
            <a:ln w="38100">
              <a:solidFill>
                <a:srgbClr val="FF0000"/>
              </a:solidFill>
              <a:round/>
              <a:headEnd/>
              <a:tailEnd/>
            </a:ln>
            <a:effectLst/>
          </p:spPr>
          <p:txBody>
            <a:bodyPr wrap="none" lIns="85725" tIns="42862" rIns="85725" bIns="42862" anchor="ctr"/>
            <a:lstStyle/>
            <a:p>
              <a:endParaRPr lang="de-CH"/>
            </a:p>
          </p:txBody>
        </p:sp>
        <p:graphicFrame>
          <p:nvGraphicFramePr>
            <p:cNvPr id="701448" name="Object 8"/>
            <p:cNvGraphicFramePr>
              <a:graphicFrameLocks noChangeAspect="1"/>
            </p:cNvGraphicFramePr>
            <p:nvPr/>
          </p:nvGraphicFramePr>
          <p:xfrm>
            <a:off x="4717" y="2500"/>
            <a:ext cx="738" cy="852"/>
          </p:xfrm>
          <a:graphic>
            <a:graphicData uri="http://schemas.openxmlformats.org/presentationml/2006/ole">
              <p:oleObj spid="_x0000_s875522" name="Clip" r:id="rId5" imgW="3004200" imgH="3468960" progId="">
                <p:embed/>
              </p:oleObj>
            </a:graphicData>
          </a:graphic>
        </p:graphicFrame>
        <p:sp>
          <p:nvSpPr>
            <p:cNvPr id="701449" name="Text Box 9"/>
            <p:cNvSpPr txBox="1">
              <a:spLocks noChangeArrowheads="1"/>
            </p:cNvSpPr>
            <p:nvPr/>
          </p:nvSpPr>
          <p:spPr bwMode="auto">
            <a:xfrm>
              <a:off x="3458" y="3283"/>
              <a:ext cx="960" cy="404"/>
            </a:xfrm>
            <a:prstGeom prst="rect">
              <a:avLst/>
            </a:prstGeom>
            <a:noFill/>
            <a:ln w="12700">
              <a:noFill/>
              <a:miter lim="800000"/>
              <a:headEnd/>
              <a:tailEnd/>
            </a:ln>
            <a:effectLst/>
          </p:spPr>
          <p:txBody>
            <a:bodyPr lIns="85725" tIns="42862" rIns="85725" bIns="42862">
              <a:spAutoFit/>
            </a:bodyPr>
            <a:lstStyle/>
            <a:p>
              <a:pPr algn="ctr">
                <a:buNone/>
              </a:pPr>
              <a:r>
                <a:rPr lang="de-CH" sz="1800" dirty="0">
                  <a:latin typeface="Arial" charset="0"/>
                </a:rPr>
                <a:t>WLAN Access Point</a:t>
              </a:r>
              <a:endParaRPr lang="de-CH" sz="1800" dirty="0"/>
            </a:p>
          </p:txBody>
        </p:sp>
      </p:grpSp>
      <p:grpSp>
        <p:nvGrpSpPr>
          <p:cNvPr id="3" name="Group 10"/>
          <p:cNvGrpSpPr>
            <a:grpSpLocks/>
          </p:cNvGrpSpPr>
          <p:nvPr/>
        </p:nvGrpSpPr>
        <p:grpSpPr bwMode="auto">
          <a:xfrm>
            <a:off x="3059113" y="2133600"/>
            <a:ext cx="1925637" cy="2374900"/>
            <a:chOff x="1927" y="1514"/>
            <a:chExt cx="1213" cy="1496"/>
          </a:xfrm>
        </p:grpSpPr>
        <p:pic>
          <p:nvPicPr>
            <p:cNvPr id="701451" name="Picture 11" descr="j0223598"/>
            <p:cNvPicPr>
              <a:picLocks noChangeAspect="1" noChangeArrowheads="1"/>
            </p:cNvPicPr>
            <p:nvPr/>
          </p:nvPicPr>
          <p:blipFill>
            <a:blip r:embed="rId6" cstate="print"/>
            <a:srcRect/>
            <a:stretch>
              <a:fillRect/>
            </a:stretch>
          </p:blipFill>
          <p:spPr bwMode="auto">
            <a:xfrm>
              <a:off x="2064" y="1820"/>
              <a:ext cx="768" cy="710"/>
            </a:xfrm>
            <a:prstGeom prst="rect">
              <a:avLst/>
            </a:prstGeom>
            <a:noFill/>
          </p:spPr>
        </p:pic>
        <p:sp>
          <p:nvSpPr>
            <p:cNvPr id="701452" name="Text Box 12"/>
            <p:cNvSpPr txBox="1">
              <a:spLocks noChangeArrowheads="1"/>
            </p:cNvSpPr>
            <p:nvPr/>
          </p:nvSpPr>
          <p:spPr bwMode="auto">
            <a:xfrm>
              <a:off x="2132" y="1514"/>
              <a:ext cx="1008" cy="229"/>
            </a:xfrm>
            <a:prstGeom prst="rect">
              <a:avLst/>
            </a:prstGeom>
            <a:noFill/>
            <a:ln w="12700">
              <a:noFill/>
              <a:miter lim="800000"/>
              <a:headEnd/>
              <a:tailEnd/>
            </a:ln>
            <a:effectLst/>
          </p:spPr>
          <p:txBody>
            <a:bodyPr lIns="85725" tIns="42862" rIns="85725" bIns="42862">
              <a:spAutoFit/>
            </a:bodyPr>
            <a:lstStyle/>
            <a:p>
              <a:pPr algn="ctr">
                <a:buNone/>
              </a:pPr>
              <a:r>
                <a:rPr lang="de-CH" sz="1800" dirty="0">
                  <a:latin typeface="Arial" charset="0"/>
                </a:rPr>
                <a:t>Attacker</a:t>
              </a:r>
            </a:p>
          </p:txBody>
        </p:sp>
        <p:sp>
          <p:nvSpPr>
            <p:cNvPr id="701453" name="Text Box 13"/>
            <p:cNvSpPr txBox="1">
              <a:spLocks noChangeArrowheads="1"/>
            </p:cNvSpPr>
            <p:nvPr/>
          </p:nvSpPr>
          <p:spPr bwMode="auto">
            <a:xfrm>
              <a:off x="1927" y="2568"/>
              <a:ext cx="1008" cy="442"/>
            </a:xfrm>
            <a:prstGeom prst="rect">
              <a:avLst/>
            </a:prstGeom>
            <a:noFill/>
            <a:ln w="12700">
              <a:noFill/>
              <a:miter lim="800000"/>
              <a:headEnd/>
              <a:tailEnd/>
            </a:ln>
            <a:effectLst/>
          </p:spPr>
          <p:txBody>
            <a:bodyPr lIns="85725" tIns="42862" rIns="85725" bIns="42862">
              <a:spAutoFit/>
            </a:bodyPr>
            <a:lstStyle/>
            <a:p>
              <a:pPr algn="ctr">
                <a:buNone/>
              </a:pPr>
              <a:r>
                <a:rPr lang="de-CH" dirty="0">
                  <a:latin typeface="Arial" charset="0"/>
                </a:rPr>
                <a:t>Man-in-the-Middle</a:t>
              </a:r>
            </a:p>
          </p:txBody>
        </p:sp>
      </p:grpSp>
      <p:grpSp>
        <p:nvGrpSpPr>
          <p:cNvPr id="4" name="Group 14"/>
          <p:cNvGrpSpPr>
            <a:grpSpLocks/>
          </p:cNvGrpSpPr>
          <p:nvPr/>
        </p:nvGrpSpPr>
        <p:grpSpPr bwMode="auto">
          <a:xfrm>
            <a:off x="395288" y="1268413"/>
            <a:ext cx="1817687" cy="2262187"/>
            <a:chOff x="192" y="969"/>
            <a:chExt cx="1145" cy="1425"/>
          </a:xfrm>
        </p:grpSpPr>
        <p:sp>
          <p:nvSpPr>
            <p:cNvPr id="701455" name="Text Box 15"/>
            <p:cNvSpPr txBox="1">
              <a:spLocks noChangeArrowheads="1"/>
            </p:cNvSpPr>
            <p:nvPr/>
          </p:nvSpPr>
          <p:spPr bwMode="auto">
            <a:xfrm>
              <a:off x="192" y="1990"/>
              <a:ext cx="1008" cy="404"/>
            </a:xfrm>
            <a:prstGeom prst="rect">
              <a:avLst/>
            </a:prstGeom>
            <a:noFill/>
            <a:ln w="12700">
              <a:noFill/>
              <a:miter lim="800000"/>
              <a:headEnd/>
              <a:tailEnd/>
            </a:ln>
            <a:effectLst/>
          </p:spPr>
          <p:txBody>
            <a:bodyPr lIns="85725" tIns="42862" rIns="85725" bIns="42862">
              <a:spAutoFit/>
            </a:bodyPr>
            <a:lstStyle/>
            <a:p>
              <a:pPr algn="ctr">
                <a:buNone/>
              </a:pPr>
              <a:r>
                <a:rPr lang="de-CH" sz="1800" dirty="0">
                  <a:latin typeface="Arial" charset="0"/>
                </a:rPr>
                <a:t>Wireless LAN User</a:t>
              </a:r>
            </a:p>
          </p:txBody>
        </p:sp>
        <p:pic>
          <p:nvPicPr>
            <p:cNvPr id="701456" name="Picture 16" descr="j0223598"/>
            <p:cNvPicPr>
              <a:picLocks noChangeAspect="1" noChangeArrowheads="1"/>
            </p:cNvPicPr>
            <p:nvPr/>
          </p:nvPicPr>
          <p:blipFill>
            <a:blip r:embed="rId6" cstate="print"/>
            <a:srcRect/>
            <a:stretch>
              <a:fillRect/>
            </a:stretch>
          </p:blipFill>
          <p:spPr bwMode="auto">
            <a:xfrm>
              <a:off x="329" y="1241"/>
              <a:ext cx="768" cy="710"/>
            </a:xfrm>
            <a:prstGeom prst="rect">
              <a:avLst/>
            </a:prstGeom>
            <a:noFill/>
          </p:spPr>
        </p:pic>
        <p:sp>
          <p:nvSpPr>
            <p:cNvPr id="701457" name="Text Box 17"/>
            <p:cNvSpPr txBox="1">
              <a:spLocks noChangeArrowheads="1"/>
            </p:cNvSpPr>
            <p:nvPr/>
          </p:nvSpPr>
          <p:spPr bwMode="auto">
            <a:xfrm>
              <a:off x="329" y="969"/>
              <a:ext cx="1008" cy="229"/>
            </a:xfrm>
            <a:prstGeom prst="rect">
              <a:avLst/>
            </a:prstGeom>
            <a:noFill/>
            <a:ln w="12700">
              <a:noFill/>
              <a:miter lim="800000"/>
              <a:headEnd/>
              <a:tailEnd/>
            </a:ln>
            <a:effectLst/>
          </p:spPr>
          <p:txBody>
            <a:bodyPr lIns="85725" tIns="42862" rIns="85725" bIns="42862">
              <a:spAutoFit/>
            </a:bodyPr>
            <a:lstStyle/>
            <a:p>
              <a:pPr algn="ctr">
                <a:buNone/>
              </a:pPr>
              <a:r>
                <a:rPr lang="de-CH" sz="1800" dirty="0">
                  <a:latin typeface="Arial" charset="0"/>
                </a:rPr>
                <a:t>VPN Client</a:t>
              </a:r>
            </a:p>
          </p:txBody>
        </p:sp>
      </p:grpSp>
      <p:grpSp>
        <p:nvGrpSpPr>
          <p:cNvPr id="5" name="Group 18"/>
          <p:cNvGrpSpPr>
            <a:grpSpLocks/>
          </p:cNvGrpSpPr>
          <p:nvPr/>
        </p:nvGrpSpPr>
        <p:grpSpPr bwMode="auto">
          <a:xfrm>
            <a:off x="611188" y="3500438"/>
            <a:ext cx="2322512" cy="1135062"/>
            <a:chOff x="260" y="2364"/>
            <a:chExt cx="1463" cy="715"/>
          </a:xfrm>
        </p:grpSpPr>
        <p:sp>
          <p:nvSpPr>
            <p:cNvPr id="701459" name="Rectangle 19"/>
            <p:cNvSpPr>
              <a:spLocks noChangeArrowheads="1"/>
            </p:cNvSpPr>
            <p:nvPr/>
          </p:nvSpPr>
          <p:spPr bwMode="auto">
            <a:xfrm>
              <a:off x="260" y="2398"/>
              <a:ext cx="1463" cy="681"/>
            </a:xfrm>
            <a:prstGeom prst="rect">
              <a:avLst/>
            </a:prstGeom>
            <a:noFill/>
            <a:ln w="12700">
              <a:solidFill>
                <a:schemeClr val="tx1"/>
              </a:solidFill>
              <a:miter lim="800000"/>
              <a:headEnd/>
              <a:tailEnd/>
            </a:ln>
            <a:effectLst/>
          </p:spPr>
          <p:txBody>
            <a:bodyPr wrap="none" tIns="108000" bIns="108000" anchor="ctr"/>
            <a:lstStyle/>
            <a:p>
              <a:endParaRPr lang="de-CH"/>
            </a:p>
          </p:txBody>
        </p:sp>
        <p:sp>
          <p:nvSpPr>
            <p:cNvPr id="701460" name="Text Box 20"/>
            <p:cNvSpPr txBox="1">
              <a:spLocks noChangeArrowheads="1"/>
            </p:cNvSpPr>
            <p:nvPr/>
          </p:nvSpPr>
          <p:spPr bwMode="auto">
            <a:xfrm>
              <a:off x="260" y="2568"/>
              <a:ext cx="742" cy="290"/>
            </a:xfrm>
            <a:prstGeom prst="rect">
              <a:avLst/>
            </a:prstGeom>
            <a:noFill/>
            <a:ln w="12700">
              <a:noFill/>
              <a:miter lim="800000"/>
              <a:headEnd/>
              <a:tailEnd/>
            </a:ln>
            <a:effectLst/>
          </p:spPr>
          <p:txBody>
            <a:bodyPr wrap="none" tIns="108000" bIns="108000">
              <a:spAutoFit/>
            </a:bodyPr>
            <a:lstStyle/>
            <a:p>
              <a:pPr algn="l">
                <a:spcBef>
                  <a:spcPct val="30000"/>
                </a:spcBef>
                <a:buClrTx/>
                <a:buSzTx/>
                <a:buFontTx/>
                <a:buNone/>
              </a:pPr>
              <a:r>
                <a:rPr lang="en-US" sz="1600">
                  <a:latin typeface="Arial" charset="0"/>
                </a:rPr>
                <a:t>Username:</a:t>
              </a:r>
            </a:p>
          </p:txBody>
        </p:sp>
        <p:sp>
          <p:nvSpPr>
            <p:cNvPr id="701461" name="Text Box 21"/>
            <p:cNvSpPr txBox="1">
              <a:spLocks noChangeArrowheads="1"/>
            </p:cNvSpPr>
            <p:nvPr/>
          </p:nvSpPr>
          <p:spPr bwMode="auto">
            <a:xfrm>
              <a:off x="260" y="2772"/>
              <a:ext cx="713" cy="290"/>
            </a:xfrm>
            <a:prstGeom prst="rect">
              <a:avLst/>
            </a:prstGeom>
            <a:noFill/>
            <a:ln w="12700">
              <a:noFill/>
              <a:miter lim="800000"/>
              <a:headEnd/>
              <a:tailEnd/>
            </a:ln>
            <a:effectLst/>
          </p:spPr>
          <p:txBody>
            <a:bodyPr wrap="none" tIns="108000" bIns="108000">
              <a:spAutoFit/>
            </a:bodyPr>
            <a:lstStyle/>
            <a:p>
              <a:pPr algn="l">
                <a:spcBef>
                  <a:spcPct val="30000"/>
                </a:spcBef>
                <a:buClrTx/>
                <a:buSzTx/>
                <a:buFontTx/>
                <a:buNone/>
              </a:pPr>
              <a:r>
                <a:rPr lang="en-US" sz="1600">
                  <a:latin typeface="Arial" charset="0"/>
                </a:rPr>
                <a:t>Password:</a:t>
              </a:r>
            </a:p>
          </p:txBody>
        </p:sp>
        <p:sp>
          <p:nvSpPr>
            <p:cNvPr id="701462" name="Rectangle 22"/>
            <p:cNvSpPr>
              <a:spLocks noChangeArrowheads="1"/>
            </p:cNvSpPr>
            <p:nvPr/>
          </p:nvSpPr>
          <p:spPr bwMode="auto">
            <a:xfrm>
              <a:off x="1009" y="2636"/>
              <a:ext cx="646" cy="136"/>
            </a:xfrm>
            <a:prstGeom prst="rect">
              <a:avLst/>
            </a:prstGeom>
            <a:noFill/>
            <a:ln w="12700">
              <a:solidFill>
                <a:schemeClr val="tx1"/>
              </a:solidFill>
              <a:miter lim="800000"/>
              <a:headEnd/>
              <a:tailEnd/>
            </a:ln>
            <a:effectLst/>
          </p:spPr>
          <p:txBody>
            <a:bodyPr wrap="none" tIns="108000" bIns="108000" anchor="ctr"/>
            <a:lstStyle/>
            <a:p>
              <a:pPr algn="l">
                <a:spcBef>
                  <a:spcPct val="30000"/>
                </a:spcBef>
                <a:buClrTx/>
                <a:buSzTx/>
                <a:buFontTx/>
                <a:buNone/>
              </a:pPr>
              <a:r>
                <a:rPr lang="en-US" sz="1400">
                  <a:latin typeface="Arial" charset="0"/>
                </a:rPr>
                <a:t>bodo</a:t>
              </a:r>
            </a:p>
          </p:txBody>
        </p:sp>
        <p:sp>
          <p:nvSpPr>
            <p:cNvPr id="701463" name="Rectangle 23"/>
            <p:cNvSpPr>
              <a:spLocks noChangeArrowheads="1"/>
            </p:cNvSpPr>
            <p:nvPr/>
          </p:nvSpPr>
          <p:spPr bwMode="auto">
            <a:xfrm>
              <a:off x="1009" y="2840"/>
              <a:ext cx="646" cy="136"/>
            </a:xfrm>
            <a:prstGeom prst="rect">
              <a:avLst/>
            </a:prstGeom>
            <a:noFill/>
            <a:ln w="12700">
              <a:solidFill>
                <a:schemeClr val="tx1"/>
              </a:solidFill>
              <a:miter lim="800000"/>
              <a:headEnd/>
              <a:tailEnd/>
            </a:ln>
            <a:effectLst/>
          </p:spPr>
          <p:txBody>
            <a:bodyPr wrap="none" tIns="108000" bIns="108000" anchor="ctr"/>
            <a:lstStyle/>
            <a:p>
              <a:pPr algn="l">
                <a:spcBef>
                  <a:spcPct val="30000"/>
                </a:spcBef>
                <a:buClrTx/>
                <a:buSzTx/>
                <a:buFontTx/>
                <a:buNone/>
              </a:pPr>
              <a:r>
                <a:rPr lang="en-US" sz="1400">
                  <a:latin typeface="Arial" charset="0"/>
                </a:rPr>
                <a:t>aznHu4Um</a:t>
              </a:r>
            </a:p>
          </p:txBody>
        </p:sp>
        <p:sp>
          <p:nvSpPr>
            <p:cNvPr id="701464" name="Text Box 24"/>
            <p:cNvSpPr txBox="1">
              <a:spLocks noChangeArrowheads="1"/>
            </p:cNvSpPr>
            <p:nvPr/>
          </p:nvSpPr>
          <p:spPr bwMode="auto">
            <a:xfrm>
              <a:off x="260" y="2364"/>
              <a:ext cx="555" cy="290"/>
            </a:xfrm>
            <a:prstGeom prst="rect">
              <a:avLst/>
            </a:prstGeom>
            <a:noFill/>
            <a:ln w="12700">
              <a:noFill/>
              <a:miter lim="800000"/>
              <a:headEnd/>
              <a:tailEnd/>
            </a:ln>
            <a:effectLst/>
          </p:spPr>
          <p:txBody>
            <a:bodyPr wrap="none" tIns="108000" bIns="108000">
              <a:spAutoFit/>
            </a:bodyPr>
            <a:lstStyle/>
            <a:p>
              <a:pPr algn="l">
                <a:spcBef>
                  <a:spcPct val="30000"/>
                </a:spcBef>
                <a:buClrTx/>
                <a:buSzTx/>
                <a:buFontTx/>
                <a:buNone/>
              </a:pPr>
              <a:r>
                <a:rPr lang="en-US" sz="1600" b="1">
                  <a:latin typeface="Arial" charset="0"/>
                </a:rPr>
                <a:t>XAUTH</a:t>
              </a:r>
            </a:p>
          </p:txBody>
        </p:sp>
      </p:grpSp>
      <p:sp>
        <p:nvSpPr>
          <p:cNvPr id="701465" name="Rectangle 25"/>
          <p:cNvSpPr>
            <a:spLocks noGrp="1" noChangeArrowheads="1"/>
          </p:cNvSpPr>
          <p:nvPr>
            <p:ph type="body" idx="1"/>
          </p:nvPr>
        </p:nvSpPr>
        <p:spPr>
          <a:xfrm>
            <a:off x="611188" y="5516563"/>
            <a:ext cx="5942012" cy="701675"/>
          </a:xfrm>
          <a:noFill/>
          <a:ln/>
        </p:spPr>
        <p:txBody>
          <a:bodyPr/>
          <a:lstStyle/>
          <a:p>
            <a:pPr>
              <a:lnSpc>
                <a:spcPct val="90000"/>
              </a:lnSpc>
              <a:buClr>
                <a:srgbClr val="FF0000"/>
              </a:buClr>
            </a:pPr>
            <a:r>
              <a:rPr lang="de-DE" dirty="0"/>
              <a:t>With IKE Aggressive Mode, use</a:t>
            </a:r>
            <a:br>
              <a:rPr lang="de-DE" dirty="0"/>
            </a:br>
            <a:r>
              <a:rPr lang="de-DE" dirty="0"/>
              <a:t>One-Time Password scheme (e.g. SecureID).</a:t>
            </a:r>
          </a:p>
        </p:txBody>
      </p:sp>
      <p:grpSp>
        <p:nvGrpSpPr>
          <p:cNvPr id="6" name="Group 26"/>
          <p:cNvGrpSpPr>
            <a:grpSpLocks/>
          </p:cNvGrpSpPr>
          <p:nvPr/>
        </p:nvGrpSpPr>
        <p:grpSpPr bwMode="auto">
          <a:xfrm>
            <a:off x="1979613" y="1916113"/>
            <a:ext cx="1639887" cy="1277937"/>
            <a:chOff x="1247" y="1207"/>
            <a:chExt cx="1033" cy="805"/>
          </a:xfrm>
        </p:grpSpPr>
        <p:grpSp>
          <p:nvGrpSpPr>
            <p:cNvPr id="7" name="Group 27"/>
            <p:cNvGrpSpPr>
              <a:grpSpLocks/>
            </p:cNvGrpSpPr>
            <p:nvPr/>
          </p:nvGrpSpPr>
          <p:grpSpPr bwMode="auto">
            <a:xfrm>
              <a:off x="1247" y="1446"/>
              <a:ext cx="874" cy="566"/>
              <a:chOff x="1247" y="1616"/>
              <a:chExt cx="874" cy="566"/>
            </a:xfrm>
          </p:grpSpPr>
          <p:grpSp>
            <p:nvGrpSpPr>
              <p:cNvPr id="8" name="Group 28"/>
              <p:cNvGrpSpPr>
                <a:grpSpLocks/>
              </p:cNvGrpSpPr>
              <p:nvPr/>
            </p:nvGrpSpPr>
            <p:grpSpPr bwMode="auto">
              <a:xfrm>
                <a:off x="1247" y="1616"/>
                <a:ext cx="874" cy="472"/>
                <a:chOff x="1349" y="1412"/>
                <a:chExt cx="874" cy="472"/>
              </a:xfrm>
            </p:grpSpPr>
            <p:sp>
              <p:nvSpPr>
                <p:cNvPr id="701469" name="Line 29"/>
                <p:cNvSpPr>
                  <a:spLocks noChangeShapeType="1"/>
                </p:cNvSpPr>
                <p:nvPr/>
              </p:nvSpPr>
              <p:spPr bwMode="auto">
                <a:xfrm>
                  <a:off x="1349" y="1412"/>
                  <a:ext cx="432" cy="336"/>
                </a:xfrm>
                <a:prstGeom prst="line">
                  <a:avLst/>
                </a:prstGeom>
                <a:noFill/>
                <a:ln w="38100">
                  <a:solidFill>
                    <a:srgbClr val="FF0000"/>
                  </a:solidFill>
                  <a:round/>
                  <a:headEnd/>
                  <a:tailEnd/>
                </a:ln>
                <a:effectLst/>
              </p:spPr>
              <p:txBody>
                <a:bodyPr tIns="108000" bIns="108000"/>
                <a:lstStyle/>
                <a:p>
                  <a:endParaRPr lang="de-CH"/>
                </a:p>
              </p:txBody>
            </p:sp>
            <p:sp>
              <p:nvSpPr>
                <p:cNvPr id="701470" name="Line 30"/>
                <p:cNvSpPr>
                  <a:spLocks noChangeShapeType="1"/>
                </p:cNvSpPr>
                <p:nvPr/>
              </p:nvSpPr>
              <p:spPr bwMode="auto">
                <a:xfrm>
                  <a:off x="1791" y="1548"/>
                  <a:ext cx="432" cy="336"/>
                </a:xfrm>
                <a:prstGeom prst="line">
                  <a:avLst/>
                </a:prstGeom>
                <a:noFill/>
                <a:ln w="38100">
                  <a:solidFill>
                    <a:srgbClr val="FF0000"/>
                  </a:solidFill>
                  <a:round/>
                  <a:headEnd/>
                  <a:tailEnd type="triangle" w="med" len="med"/>
                </a:ln>
                <a:effectLst/>
              </p:spPr>
              <p:txBody>
                <a:bodyPr tIns="108000" bIns="108000"/>
                <a:lstStyle/>
                <a:p>
                  <a:endParaRPr lang="de-CH"/>
                </a:p>
              </p:txBody>
            </p:sp>
            <p:sp>
              <p:nvSpPr>
                <p:cNvPr id="701471" name="Line 31"/>
                <p:cNvSpPr>
                  <a:spLocks noChangeShapeType="1"/>
                </p:cNvSpPr>
                <p:nvPr/>
              </p:nvSpPr>
              <p:spPr bwMode="auto">
                <a:xfrm flipH="1">
                  <a:off x="1791" y="1548"/>
                  <a:ext cx="1" cy="192"/>
                </a:xfrm>
                <a:prstGeom prst="line">
                  <a:avLst/>
                </a:prstGeom>
                <a:noFill/>
                <a:ln w="38100">
                  <a:solidFill>
                    <a:srgbClr val="FF0000"/>
                  </a:solidFill>
                  <a:round/>
                  <a:headEnd/>
                  <a:tailEnd/>
                </a:ln>
                <a:effectLst/>
              </p:spPr>
              <p:txBody>
                <a:bodyPr tIns="108000" bIns="108000"/>
                <a:lstStyle/>
                <a:p>
                  <a:endParaRPr lang="de-CH"/>
                </a:p>
              </p:txBody>
            </p:sp>
          </p:grpSp>
          <p:sp>
            <p:nvSpPr>
              <p:cNvPr id="701472" name="Oval 32"/>
              <p:cNvSpPr>
                <a:spLocks noChangeArrowheads="1"/>
              </p:cNvSpPr>
              <p:nvPr/>
            </p:nvSpPr>
            <p:spPr bwMode="auto">
              <a:xfrm>
                <a:off x="1451" y="1990"/>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1800" dirty="0">
                    <a:solidFill>
                      <a:srgbClr val="FF0000"/>
                    </a:solidFill>
                  </a:rPr>
                  <a:t>1</a:t>
                </a:r>
              </a:p>
            </p:txBody>
          </p:sp>
        </p:grpSp>
        <p:sp>
          <p:nvSpPr>
            <p:cNvPr id="701473" name="Text Box 33"/>
            <p:cNvSpPr txBox="1">
              <a:spLocks noChangeArrowheads="1"/>
            </p:cNvSpPr>
            <p:nvPr/>
          </p:nvSpPr>
          <p:spPr bwMode="auto">
            <a:xfrm>
              <a:off x="1247" y="1207"/>
              <a:ext cx="1033" cy="290"/>
            </a:xfrm>
            <a:prstGeom prst="rect">
              <a:avLst/>
            </a:prstGeom>
            <a:noFill/>
            <a:ln w="12700">
              <a:noFill/>
              <a:miter lim="800000"/>
              <a:headEnd/>
              <a:tailEnd/>
            </a:ln>
            <a:effectLst/>
          </p:spPr>
          <p:txBody>
            <a:bodyPr wrap="none" tIns="108000" bIns="108000">
              <a:spAutoFit/>
            </a:bodyPr>
            <a:lstStyle/>
            <a:p>
              <a:pPr>
                <a:spcBef>
                  <a:spcPct val="30000"/>
                </a:spcBef>
                <a:buClrTx/>
                <a:buSzTx/>
                <a:buFontTx/>
                <a:buNone/>
              </a:pPr>
              <a:r>
                <a:rPr lang="en-US" sz="1600" dirty="0">
                  <a:solidFill>
                    <a:srgbClr val="FF0000"/>
                  </a:solidFill>
                </a:rPr>
                <a:t>Group Password</a:t>
              </a:r>
            </a:p>
          </p:txBody>
        </p:sp>
      </p:grpSp>
      <p:grpSp>
        <p:nvGrpSpPr>
          <p:cNvPr id="9" name="Group 34"/>
          <p:cNvGrpSpPr>
            <a:grpSpLocks/>
          </p:cNvGrpSpPr>
          <p:nvPr/>
        </p:nvGrpSpPr>
        <p:grpSpPr bwMode="auto">
          <a:xfrm>
            <a:off x="4464050" y="2295525"/>
            <a:ext cx="2020888" cy="2085975"/>
            <a:chOff x="2812" y="1446"/>
            <a:chExt cx="1273" cy="1314"/>
          </a:xfrm>
        </p:grpSpPr>
        <p:grpSp>
          <p:nvGrpSpPr>
            <p:cNvPr id="10" name="Group 35"/>
            <p:cNvGrpSpPr>
              <a:grpSpLocks/>
            </p:cNvGrpSpPr>
            <p:nvPr/>
          </p:nvGrpSpPr>
          <p:grpSpPr bwMode="auto">
            <a:xfrm>
              <a:off x="2812" y="1650"/>
              <a:ext cx="918" cy="1110"/>
              <a:chOff x="2812" y="1820"/>
              <a:chExt cx="918" cy="1110"/>
            </a:xfrm>
          </p:grpSpPr>
          <p:grpSp>
            <p:nvGrpSpPr>
              <p:cNvPr id="11" name="Group 36"/>
              <p:cNvGrpSpPr>
                <a:grpSpLocks/>
              </p:cNvGrpSpPr>
              <p:nvPr/>
            </p:nvGrpSpPr>
            <p:grpSpPr bwMode="auto">
              <a:xfrm>
                <a:off x="2812" y="2364"/>
                <a:ext cx="874" cy="472"/>
                <a:chOff x="1349" y="1412"/>
                <a:chExt cx="874" cy="472"/>
              </a:xfrm>
            </p:grpSpPr>
            <p:sp>
              <p:nvSpPr>
                <p:cNvPr id="701477" name="Line 37"/>
                <p:cNvSpPr>
                  <a:spLocks noChangeShapeType="1"/>
                </p:cNvSpPr>
                <p:nvPr/>
              </p:nvSpPr>
              <p:spPr bwMode="auto">
                <a:xfrm>
                  <a:off x="1349" y="1412"/>
                  <a:ext cx="432" cy="336"/>
                </a:xfrm>
                <a:prstGeom prst="line">
                  <a:avLst/>
                </a:prstGeom>
                <a:noFill/>
                <a:ln w="38100">
                  <a:solidFill>
                    <a:srgbClr val="FF0000"/>
                  </a:solidFill>
                  <a:round/>
                  <a:headEnd/>
                  <a:tailEnd/>
                </a:ln>
                <a:effectLst/>
              </p:spPr>
              <p:txBody>
                <a:bodyPr tIns="108000" bIns="108000"/>
                <a:lstStyle/>
                <a:p>
                  <a:endParaRPr lang="de-CH"/>
                </a:p>
              </p:txBody>
            </p:sp>
            <p:sp>
              <p:nvSpPr>
                <p:cNvPr id="701478" name="Line 38"/>
                <p:cNvSpPr>
                  <a:spLocks noChangeShapeType="1"/>
                </p:cNvSpPr>
                <p:nvPr/>
              </p:nvSpPr>
              <p:spPr bwMode="auto">
                <a:xfrm>
                  <a:off x="1791" y="1548"/>
                  <a:ext cx="432" cy="336"/>
                </a:xfrm>
                <a:prstGeom prst="line">
                  <a:avLst/>
                </a:prstGeom>
                <a:noFill/>
                <a:ln w="38100">
                  <a:solidFill>
                    <a:srgbClr val="FF0000"/>
                  </a:solidFill>
                  <a:round/>
                  <a:headEnd/>
                  <a:tailEnd type="triangle" w="med" len="med"/>
                </a:ln>
                <a:effectLst/>
              </p:spPr>
              <p:txBody>
                <a:bodyPr tIns="108000" bIns="108000"/>
                <a:lstStyle/>
                <a:p>
                  <a:endParaRPr lang="de-CH"/>
                </a:p>
              </p:txBody>
            </p:sp>
            <p:sp>
              <p:nvSpPr>
                <p:cNvPr id="701479" name="Line 39"/>
                <p:cNvSpPr>
                  <a:spLocks noChangeShapeType="1"/>
                </p:cNvSpPr>
                <p:nvPr/>
              </p:nvSpPr>
              <p:spPr bwMode="auto">
                <a:xfrm flipH="1">
                  <a:off x="1791" y="1548"/>
                  <a:ext cx="1" cy="192"/>
                </a:xfrm>
                <a:prstGeom prst="line">
                  <a:avLst/>
                </a:prstGeom>
                <a:noFill/>
                <a:ln w="38100">
                  <a:solidFill>
                    <a:srgbClr val="FF0000"/>
                  </a:solidFill>
                  <a:round/>
                  <a:headEnd/>
                  <a:tailEnd/>
                </a:ln>
                <a:effectLst/>
              </p:spPr>
              <p:txBody>
                <a:bodyPr tIns="108000" bIns="108000"/>
                <a:lstStyle/>
                <a:p>
                  <a:endParaRPr lang="de-CH"/>
                </a:p>
              </p:txBody>
            </p:sp>
          </p:grpSp>
          <p:sp>
            <p:nvSpPr>
              <p:cNvPr id="701480" name="Oval 40"/>
              <p:cNvSpPr>
                <a:spLocks noChangeArrowheads="1"/>
              </p:cNvSpPr>
              <p:nvPr/>
            </p:nvSpPr>
            <p:spPr bwMode="auto">
              <a:xfrm>
                <a:off x="3016" y="2738"/>
                <a:ext cx="192" cy="192"/>
              </a:xfrm>
              <a:prstGeom prst="ellipse">
                <a:avLst/>
              </a:prstGeom>
              <a:solidFill>
                <a:schemeClr val="bg1"/>
              </a:solidFill>
              <a:ln w="38100">
                <a:solidFill>
                  <a:srgbClr val="FF0000"/>
                </a:solidFill>
                <a:round/>
                <a:headEnd/>
                <a:tailEnd/>
              </a:ln>
              <a:effectLst/>
            </p:spPr>
            <p:txBody>
              <a:bodyPr wrap="none" lIns="85725" tIns="42862" rIns="85725" bIns="42862" anchor="ctr"/>
              <a:lstStyle/>
              <a:p>
                <a:pPr algn="ctr">
                  <a:buNone/>
                </a:pPr>
                <a:r>
                  <a:rPr lang="de-CH" sz="2000" dirty="0">
                    <a:solidFill>
                      <a:srgbClr val="FF0000"/>
                    </a:solidFill>
                  </a:rPr>
                  <a:t>2</a:t>
                </a:r>
              </a:p>
            </p:txBody>
          </p:sp>
          <p:sp>
            <p:nvSpPr>
              <p:cNvPr id="701481" name="Rectangle 41"/>
              <p:cNvSpPr>
                <a:spLocks noChangeArrowheads="1"/>
              </p:cNvSpPr>
              <p:nvPr/>
            </p:nvSpPr>
            <p:spPr bwMode="auto">
              <a:xfrm>
                <a:off x="3084" y="2092"/>
                <a:ext cx="646" cy="136"/>
              </a:xfrm>
              <a:prstGeom prst="rect">
                <a:avLst/>
              </a:prstGeom>
              <a:noFill/>
              <a:ln w="12700">
                <a:solidFill>
                  <a:schemeClr val="tx1"/>
                </a:solidFill>
                <a:miter lim="800000"/>
                <a:headEnd/>
                <a:tailEnd/>
              </a:ln>
              <a:effectLst/>
            </p:spPr>
            <p:txBody>
              <a:bodyPr wrap="none" tIns="108000" bIns="108000" anchor="ctr"/>
              <a:lstStyle/>
              <a:p>
                <a:pPr algn="l">
                  <a:spcBef>
                    <a:spcPct val="30000"/>
                  </a:spcBef>
                  <a:buClrTx/>
                  <a:buSzTx/>
                  <a:buFontTx/>
                  <a:buNone/>
                </a:pPr>
                <a:r>
                  <a:rPr lang="en-US" sz="1400">
                    <a:latin typeface="Arial" charset="0"/>
                  </a:rPr>
                  <a:t>bodo</a:t>
                </a:r>
              </a:p>
            </p:txBody>
          </p:sp>
          <p:sp>
            <p:nvSpPr>
              <p:cNvPr id="701482" name="Rectangle 42"/>
              <p:cNvSpPr>
                <a:spLocks noChangeArrowheads="1"/>
              </p:cNvSpPr>
              <p:nvPr/>
            </p:nvSpPr>
            <p:spPr bwMode="auto">
              <a:xfrm>
                <a:off x="3084" y="2263"/>
                <a:ext cx="646" cy="136"/>
              </a:xfrm>
              <a:prstGeom prst="rect">
                <a:avLst/>
              </a:prstGeom>
              <a:noFill/>
              <a:ln w="12700">
                <a:solidFill>
                  <a:schemeClr val="tx1"/>
                </a:solidFill>
                <a:miter lim="800000"/>
                <a:headEnd/>
                <a:tailEnd/>
              </a:ln>
              <a:effectLst/>
            </p:spPr>
            <p:txBody>
              <a:bodyPr wrap="none" tIns="108000" bIns="108000" anchor="ctr"/>
              <a:lstStyle/>
              <a:p>
                <a:pPr algn="l">
                  <a:spcBef>
                    <a:spcPct val="30000"/>
                  </a:spcBef>
                  <a:buClrTx/>
                  <a:buSzTx/>
                  <a:buFontTx/>
                  <a:buNone/>
                </a:pPr>
                <a:r>
                  <a:rPr lang="en-US" sz="1400">
                    <a:latin typeface="Arial" charset="0"/>
                  </a:rPr>
                  <a:t>aznHu4Um</a:t>
                </a:r>
              </a:p>
            </p:txBody>
          </p:sp>
          <p:sp>
            <p:nvSpPr>
              <p:cNvPr id="701483" name="Text Box 43"/>
              <p:cNvSpPr txBox="1">
                <a:spLocks noChangeArrowheads="1"/>
              </p:cNvSpPr>
              <p:nvPr/>
            </p:nvSpPr>
            <p:spPr bwMode="auto">
              <a:xfrm>
                <a:off x="3050" y="1820"/>
                <a:ext cx="555" cy="290"/>
              </a:xfrm>
              <a:prstGeom prst="rect">
                <a:avLst/>
              </a:prstGeom>
              <a:noFill/>
              <a:ln w="12700">
                <a:noFill/>
                <a:miter lim="800000"/>
                <a:headEnd/>
                <a:tailEnd/>
              </a:ln>
              <a:effectLst/>
            </p:spPr>
            <p:txBody>
              <a:bodyPr wrap="none" tIns="108000" bIns="108000">
                <a:spAutoFit/>
              </a:bodyPr>
              <a:lstStyle/>
              <a:p>
                <a:pPr algn="l">
                  <a:spcBef>
                    <a:spcPct val="30000"/>
                  </a:spcBef>
                  <a:buClrTx/>
                  <a:buSzTx/>
                  <a:buFontTx/>
                  <a:buNone/>
                </a:pPr>
                <a:r>
                  <a:rPr lang="en-US" sz="1600" b="1">
                    <a:latin typeface="Arial" charset="0"/>
                  </a:rPr>
                  <a:t>XAUTH</a:t>
                </a:r>
              </a:p>
            </p:txBody>
          </p:sp>
        </p:grpSp>
        <p:sp>
          <p:nvSpPr>
            <p:cNvPr id="701484" name="Text Box 44"/>
            <p:cNvSpPr txBox="1">
              <a:spLocks noChangeArrowheads="1"/>
            </p:cNvSpPr>
            <p:nvPr/>
          </p:nvSpPr>
          <p:spPr bwMode="auto">
            <a:xfrm>
              <a:off x="3016" y="1446"/>
              <a:ext cx="1069" cy="290"/>
            </a:xfrm>
            <a:prstGeom prst="rect">
              <a:avLst/>
            </a:prstGeom>
            <a:noFill/>
            <a:ln w="12700">
              <a:noFill/>
              <a:miter lim="800000"/>
              <a:headEnd/>
              <a:tailEnd/>
            </a:ln>
            <a:effectLst/>
          </p:spPr>
          <p:txBody>
            <a:bodyPr wrap="none" tIns="108000" bIns="108000">
              <a:spAutoFit/>
            </a:bodyPr>
            <a:lstStyle/>
            <a:p>
              <a:pPr>
                <a:spcBef>
                  <a:spcPct val="30000"/>
                </a:spcBef>
                <a:buClrTx/>
                <a:buSzTx/>
                <a:buFontTx/>
                <a:buNone/>
              </a:pPr>
              <a:r>
                <a:rPr lang="en-US" sz="1600">
                  <a:solidFill>
                    <a:srgbClr val="FF0000"/>
                  </a:solidFill>
                  <a:latin typeface="Arial" charset="0"/>
                </a:rPr>
                <a:t>Group Password</a:t>
              </a:r>
            </a:p>
          </p:txBody>
        </p:sp>
      </p:grpSp>
      <p:pic>
        <p:nvPicPr>
          <p:cNvPr id="701485" name="Picture 45" descr="secureID"/>
          <p:cNvPicPr>
            <a:picLocks noChangeAspect="1" noChangeArrowheads="1"/>
          </p:cNvPicPr>
          <p:nvPr/>
        </p:nvPicPr>
        <p:blipFill>
          <a:blip r:embed="rId7" cstate="print"/>
          <a:srcRect/>
          <a:stretch>
            <a:fillRect/>
          </a:stretch>
        </p:blipFill>
        <p:spPr bwMode="auto">
          <a:xfrm>
            <a:off x="1800225" y="4687888"/>
            <a:ext cx="1079500" cy="669925"/>
          </a:xfrm>
          <a:prstGeom prst="rect">
            <a:avLst/>
          </a:prstGeom>
          <a:noFill/>
        </p:spPr>
      </p:pic>
      <p:sp>
        <p:nvSpPr>
          <p:cNvPr id="701486" name="Rectangle 46"/>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1485"/>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701465">
                                            <p:txEl>
                                              <p:pRg st="0" end="0"/>
                                            </p:txEl>
                                          </p:spTgt>
                                        </p:tgtEl>
                                        <p:attrNameLst>
                                          <p:attrName>style.visibility</p:attrName>
                                        </p:attrNameLst>
                                      </p:cBhvr>
                                      <p:to>
                                        <p:strVal val="visible"/>
                                      </p:to>
                                    </p:set>
                                    <p:animEffect transition="in" filter="wipe(left)">
                                      <p:cBhvr>
                                        <p:cTn id="30" dur="500"/>
                                        <p:tgtEl>
                                          <p:spTgt spid="701465">
                                            <p:txEl>
                                              <p:pRg st="0" end="0"/>
                                            </p:txEl>
                                          </p:spTgt>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701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65" grpId="0" build="p"/>
      <p:bldP spid="7014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500306"/>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What is strongSwan?</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p:txBody>
          <a:bodyPr/>
          <a:lstStyle/>
          <a:p>
            <a:r>
              <a:rPr lang="de-DE" dirty="0"/>
              <a:t>IKEv2 Mixed </a:t>
            </a:r>
            <a:r>
              <a:rPr lang="de-DE" dirty="0" smtClean="0"/>
              <a:t>PSK/RSA </a:t>
            </a:r>
            <a:r>
              <a:rPr lang="de-DE" dirty="0"/>
              <a:t>Authentication </a:t>
            </a:r>
          </a:p>
        </p:txBody>
      </p:sp>
      <p:sp>
        <p:nvSpPr>
          <p:cNvPr id="852995"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52996" name="Rectangle 4"/>
          <p:cNvSpPr>
            <a:spLocks noChangeArrowheads="1"/>
          </p:cNvSpPr>
          <p:nvPr/>
        </p:nvSpPr>
        <p:spPr bwMode="auto">
          <a:xfrm>
            <a:off x="611188" y="1931976"/>
            <a:ext cx="3816350" cy="265430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#ipsec.conf for roadwarrior carol</a:t>
            </a:r>
          </a:p>
          <a:p>
            <a:pPr marL="317500" indent="-317500" defTabSz="708025">
              <a:lnSpc>
                <a:spcPct val="60000"/>
              </a:lnSpc>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smtClean="0">
                <a:latin typeface="Courier New" pitchFamily="49" charset="0"/>
              </a:rPr>
              <a:t>conn </a:t>
            </a:r>
            <a:r>
              <a:rPr lang="de-DE" sz="1300" b="1" dirty="0">
                <a:latin typeface="Courier New" pitchFamily="49" charset="0"/>
              </a:rPr>
              <a:t>home</a:t>
            </a:r>
          </a:p>
          <a:p>
            <a:pPr marL="317500" indent="-317500" defTabSz="708025">
              <a:spcBef>
                <a:spcPct val="0"/>
              </a:spcBef>
              <a:buFont typeface="Wingdings" pitchFamily="2" charset="2"/>
              <a:buNone/>
            </a:pPr>
            <a:r>
              <a:rPr lang="de-DE" sz="1300" b="1" dirty="0">
                <a:latin typeface="Courier New" pitchFamily="49" charset="0"/>
              </a:rPr>
              <a:t>     keyexchange=ikev2</a:t>
            </a:r>
          </a:p>
          <a:p>
            <a:pPr marL="317500" indent="-317500" defTabSz="708025">
              <a:spcBef>
                <a:spcPct val="0"/>
              </a:spcBef>
              <a:buFont typeface="Wingdings" pitchFamily="2" charset="2"/>
              <a:buNone/>
            </a:pPr>
            <a:r>
              <a:rPr lang="de-CH" sz="1300" b="1" dirty="0" smtClean="0">
                <a:latin typeface="Courier New" pitchFamily="49" charset="0"/>
              </a:rPr>
              <a:t>     </a:t>
            </a:r>
            <a:r>
              <a:rPr lang="de-CH" sz="1300" b="1" dirty="0" smtClean="0">
                <a:solidFill>
                  <a:srgbClr val="FF0000"/>
                </a:solidFill>
                <a:latin typeface="Courier New" pitchFamily="49" charset="0"/>
              </a:rPr>
              <a:t>leftauth=psk</a:t>
            </a:r>
            <a:endParaRPr lang="de-DE" sz="1300" b="1" dirty="0" smtClean="0">
              <a:solidFill>
                <a:srgbClr val="FF0000"/>
              </a:solidFill>
              <a:latin typeface="Courier New" pitchFamily="49" charset="0"/>
            </a:endParaRPr>
          </a:p>
          <a:p>
            <a:pPr marL="317500" indent="-317500" defTabSz="708025">
              <a:spcBef>
                <a:spcPct val="0"/>
              </a:spcBef>
              <a:buFont typeface="Wingdings" pitchFamily="2" charset="2"/>
              <a:buNone/>
            </a:pPr>
            <a:r>
              <a:rPr lang="de-DE" sz="1300" b="1" dirty="0" smtClean="0">
                <a:latin typeface="Courier New" pitchFamily="49" charset="0"/>
              </a:rPr>
              <a:t>     left=%defaultroute</a:t>
            </a:r>
          </a:p>
          <a:p>
            <a:pPr marL="317500" indent="-317500" defTabSz="708025">
              <a:spcBef>
                <a:spcPct val="0"/>
              </a:spcBef>
              <a:buFont typeface="Wingdings" pitchFamily="2" charset="2"/>
              <a:buNone/>
            </a:pPr>
            <a:r>
              <a:rPr lang="de-DE" sz="1300" b="1" dirty="0" smtClean="0">
                <a:latin typeface="Courier New" pitchFamily="49" charset="0"/>
              </a:rPr>
              <a:t>     </a:t>
            </a:r>
            <a:r>
              <a:rPr lang="de-DE" sz="1300" b="1" dirty="0">
                <a:latin typeface="Courier New" pitchFamily="49" charset="0"/>
              </a:rPr>
              <a:t>leftid=carol@strongswan.org</a:t>
            </a:r>
          </a:p>
          <a:p>
            <a:pPr marL="317500" indent="-317500" defTabSz="708025">
              <a:spcBef>
                <a:spcPct val="0"/>
              </a:spcBef>
              <a:buFont typeface="Wingdings" pitchFamily="2" charset="2"/>
              <a:buNone/>
            </a:pPr>
            <a:r>
              <a:rPr lang="de-DE" sz="1300" b="1" dirty="0">
                <a:latin typeface="Courier New" pitchFamily="49" charset="0"/>
              </a:rPr>
              <a:t>     </a:t>
            </a:r>
            <a:r>
              <a:rPr lang="de-DE" sz="1300" b="1" dirty="0" smtClean="0">
                <a:latin typeface="Courier New" pitchFamily="49" charset="0"/>
              </a:rPr>
              <a:t>leftfirewall=yes</a:t>
            </a:r>
          </a:p>
          <a:p>
            <a:pPr marL="317500" indent="-317500" defTabSz="708025">
              <a:spcBef>
                <a:spcPct val="0"/>
              </a:spcBef>
              <a:buFont typeface="Wingdings" pitchFamily="2" charset="2"/>
              <a:buNone/>
            </a:pPr>
            <a:r>
              <a:rPr lang="de-DE" sz="1300" b="1" dirty="0" smtClean="0">
                <a:latin typeface="Courier New" pitchFamily="49" charset="0"/>
              </a:rPr>
              <a:t>     </a:t>
            </a:r>
            <a:r>
              <a:rPr lang="de-DE" sz="1300" b="1" dirty="0" smtClean="0">
                <a:solidFill>
                  <a:srgbClr val="FF0000"/>
                </a:solidFill>
                <a:latin typeface="Courier New" pitchFamily="49" charset="0"/>
              </a:rPr>
              <a:t>rightauth=pubkey</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right=192.168.0.1</a:t>
            </a:r>
          </a:p>
          <a:p>
            <a:pPr marL="317500" indent="-317500" defTabSz="708025">
              <a:spcBef>
                <a:spcPct val="0"/>
              </a:spcBef>
              <a:buFont typeface="Wingdings" pitchFamily="2" charset="2"/>
              <a:buNone/>
            </a:pPr>
            <a:r>
              <a:rPr lang="de-DE" sz="1300" b="1" dirty="0">
                <a:latin typeface="Courier New" pitchFamily="49" charset="0"/>
              </a:rPr>
              <a:t>     rightid=@moon.strongswan.org</a:t>
            </a:r>
          </a:p>
          <a:p>
            <a:pPr marL="317500" indent="-317500" defTabSz="708025">
              <a:spcBef>
                <a:spcPct val="0"/>
              </a:spcBef>
              <a:buFont typeface="Wingdings" pitchFamily="2" charset="2"/>
              <a:buNone/>
            </a:pPr>
            <a:r>
              <a:rPr lang="de-DE" sz="1300" b="1" dirty="0">
                <a:latin typeface="Courier New" pitchFamily="49" charset="0"/>
              </a:rPr>
              <a:t>     </a:t>
            </a:r>
            <a:r>
              <a:rPr lang="de-DE" sz="1300" b="1" dirty="0" smtClean="0">
                <a:latin typeface="Courier New" pitchFamily="49" charset="0"/>
              </a:rPr>
              <a:t>rightsubnet=0.0.0.0/0</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auto=start</a:t>
            </a:r>
          </a:p>
        </p:txBody>
      </p:sp>
      <p:sp>
        <p:nvSpPr>
          <p:cNvPr id="852997" name="Rectangle 5"/>
          <p:cNvSpPr>
            <a:spLocks noChangeArrowheads="1"/>
          </p:cNvSpPr>
          <p:nvPr/>
        </p:nvSpPr>
        <p:spPr bwMode="auto">
          <a:xfrm>
            <a:off x="4716463" y="3141662"/>
            <a:ext cx="3816350" cy="2862280"/>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#ipsec.conf for gateway moon</a:t>
            </a:r>
          </a:p>
          <a:p>
            <a:pPr marL="317500" indent="-317500" defTabSz="708025">
              <a:lnSpc>
                <a:spcPct val="60000"/>
              </a:lnSpc>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conn rw</a:t>
            </a:r>
          </a:p>
          <a:p>
            <a:pPr marL="317500" indent="-317500" defTabSz="708025">
              <a:spcBef>
                <a:spcPct val="0"/>
              </a:spcBef>
              <a:buFont typeface="Wingdings" pitchFamily="2" charset="2"/>
              <a:buNone/>
            </a:pPr>
            <a:r>
              <a:rPr lang="de-DE" sz="1300" b="1" dirty="0">
                <a:latin typeface="Courier New" pitchFamily="49" charset="0"/>
              </a:rPr>
              <a:t>     keyexchange=ikev2</a:t>
            </a:r>
          </a:p>
          <a:p>
            <a:pPr marL="317500" indent="-317500" defTabSz="708025">
              <a:spcBef>
                <a:spcPct val="0"/>
              </a:spcBef>
              <a:buFont typeface="Wingdings" pitchFamily="2" charset="2"/>
              <a:buNone/>
            </a:pPr>
            <a:r>
              <a:rPr lang="de-CH" sz="1300" b="1" dirty="0">
                <a:solidFill>
                  <a:srgbClr val="FF0000"/>
                </a:solidFill>
                <a:latin typeface="Courier New" pitchFamily="49" charset="0"/>
              </a:rPr>
              <a:t>     </a:t>
            </a:r>
            <a:r>
              <a:rPr lang="de-CH" sz="1300" b="1" dirty="0" smtClean="0">
                <a:solidFill>
                  <a:srgbClr val="FF0000"/>
                </a:solidFill>
                <a:latin typeface="Courier New" pitchFamily="49" charset="0"/>
              </a:rPr>
              <a:t>leftauth=pubkey</a:t>
            </a:r>
            <a:endParaRPr lang="de-DE" sz="1300" b="1" dirty="0">
              <a:solidFill>
                <a:srgbClr val="FF0000"/>
              </a:solidFill>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left</a:t>
            </a:r>
            <a:r>
              <a:rPr lang="de-DE" sz="1300" b="1" dirty="0" smtClean="0">
                <a:latin typeface="Courier New" pitchFamily="49" charset="0"/>
              </a:rPr>
              <a:t>=%any</a:t>
            </a: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leftsubnet=10.1.0.0/16</a:t>
            </a:r>
            <a:br>
              <a:rPr lang="de-DE" sz="1300" b="1" dirty="0">
                <a:latin typeface="Courier New" pitchFamily="49" charset="0"/>
              </a:rPr>
            </a:br>
            <a:r>
              <a:rPr lang="de-DE" sz="1300" b="1" dirty="0">
                <a:latin typeface="Courier New" pitchFamily="49" charset="0"/>
              </a:rPr>
              <a:t>  leftcert=moonCert.pem</a:t>
            </a:r>
          </a:p>
          <a:p>
            <a:pPr marL="317500" indent="-317500" defTabSz="708025">
              <a:spcBef>
                <a:spcPct val="0"/>
              </a:spcBef>
              <a:buFont typeface="Wingdings" pitchFamily="2" charset="2"/>
              <a:buNone/>
            </a:pPr>
            <a:r>
              <a:rPr lang="de-DE" sz="1300" b="1" dirty="0">
                <a:latin typeface="Courier New" pitchFamily="49" charset="0"/>
              </a:rPr>
              <a:t>     leftid=@moon.strongswan.org</a:t>
            </a:r>
          </a:p>
          <a:p>
            <a:pPr marL="317500" indent="-317500" defTabSz="708025">
              <a:spcBef>
                <a:spcPct val="0"/>
              </a:spcBef>
              <a:buFont typeface="Wingdings" pitchFamily="2" charset="2"/>
              <a:buNone/>
            </a:pPr>
            <a:r>
              <a:rPr lang="de-DE" sz="1300" b="1" dirty="0">
                <a:latin typeface="Courier New" pitchFamily="49" charset="0"/>
              </a:rPr>
              <a:t>     leftfirewall=yes</a:t>
            </a:r>
          </a:p>
          <a:p>
            <a:pPr marL="317500" indent="-317500" defTabSz="708025">
              <a:spcBef>
                <a:spcPct val="0"/>
              </a:spcBef>
              <a:buNone/>
            </a:pPr>
            <a:r>
              <a:rPr lang="de-CH" sz="1300" b="1" dirty="0" smtClean="0">
                <a:latin typeface="Courier New" pitchFamily="49" charset="0"/>
              </a:rPr>
              <a:t>     </a:t>
            </a:r>
            <a:r>
              <a:rPr lang="de-CH" sz="1300" b="1" dirty="0" smtClean="0">
                <a:solidFill>
                  <a:srgbClr val="FF0000"/>
                </a:solidFill>
                <a:latin typeface="Courier New" pitchFamily="49" charset="0"/>
              </a:rPr>
              <a:t>rightauth=psk</a:t>
            </a:r>
          </a:p>
          <a:p>
            <a:pPr marL="317500" indent="-317500" defTabSz="708025">
              <a:spcBef>
                <a:spcPct val="0"/>
              </a:spcBef>
              <a:buNone/>
            </a:pPr>
            <a:r>
              <a:rPr lang="de-CH" sz="1300" b="1" dirty="0" smtClean="0">
                <a:latin typeface="Courier New" pitchFamily="49" charset="0"/>
              </a:rPr>
              <a:t>     </a:t>
            </a:r>
            <a:r>
              <a:rPr lang="de-CH" sz="1300" b="1" dirty="0">
                <a:latin typeface="Courier New" pitchFamily="49" charset="0"/>
              </a:rPr>
              <a:t>right=%</a:t>
            </a:r>
            <a:r>
              <a:rPr lang="de-CH" sz="1300" b="1" dirty="0" smtClean="0">
                <a:latin typeface="Courier New" pitchFamily="49" charset="0"/>
              </a:rPr>
              <a:t>any</a:t>
            </a:r>
          </a:p>
          <a:p>
            <a:pPr marL="317500" indent="-317500" defTabSz="708025">
              <a:spcBef>
                <a:spcPct val="0"/>
              </a:spcBef>
              <a:buNone/>
            </a:pPr>
            <a:r>
              <a:rPr lang="de-CH" sz="1300" b="1" dirty="0" smtClean="0">
                <a:latin typeface="Courier New" pitchFamily="49" charset="0"/>
              </a:rPr>
              <a:t>     rightsourceip=10.3.0.0/24</a:t>
            </a:r>
          </a:p>
          <a:p>
            <a:pPr marL="317500" indent="-317500" defTabSz="708025">
              <a:spcBef>
                <a:spcPct val="0"/>
              </a:spcBef>
              <a:buFont typeface="Wingdings" pitchFamily="2" charset="2"/>
              <a:buNone/>
            </a:pPr>
            <a:r>
              <a:rPr lang="de-CH" sz="1300" b="1" dirty="0" smtClean="0">
                <a:latin typeface="Courier New" pitchFamily="49" charset="0"/>
              </a:rPr>
              <a:t>     auto=add</a:t>
            </a:r>
            <a:endParaRPr lang="de-DE" sz="1300" b="1" dirty="0">
              <a:latin typeface="Courier New" pitchFamily="49" charset="0"/>
            </a:endParaRPr>
          </a:p>
        </p:txBody>
      </p:sp>
      <p:sp>
        <p:nvSpPr>
          <p:cNvPr id="852998" name="Rectangle 6"/>
          <p:cNvSpPr>
            <a:spLocks noChangeArrowheads="1"/>
          </p:cNvSpPr>
          <p:nvPr/>
        </p:nvSpPr>
        <p:spPr bwMode="auto">
          <a:xfrm>
            <a:off x="611188" y="1125539"/>
            <a:ext cx="3816350" cy="663561"/>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#ipsec.secrets for roadwarrior carol</a:t>
            </a:r>
          </a:p>
          <a:p>
            <a:pPr marL="317500" indent="-317500" defTabSz="708025">
              <a:lnSpc>
                <a:spcPct val="60000"/>
              </a:lnSpc>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carol@strongswan.org </a:t>
            </a:r>
            <a:r>
              <a:rPr lang="de-DE" sz="1300" b="1" dirty="0" smtClean="0">
                <a:latin typeface="Courier New" pitchFamily="49" charset="0"/>
              </a:rPr>
              <a:t>: PSK "gaga5"</a:t>
            </a:r>
            <a:r>
              <a:rPr lang="de-DE" sz="1300" dirty="0" smtClean="0">
                <a:latin typeface="Courier New" pitchFamily="49" charset="0"/>
              </a:rPr>
              <a:t> </a:t>
            </a:r>
            <a:endParaRPr lang="de-DE" sz="1300" dirty="0">
              <a:latin typeface="Courier New" pitchFamily="49" charset="0"/>
            </a:endParaRPr>
          </a:p>
        </p:txBody>
      </p:sp>
      <p:sp>
        <p:nvSpPr>
          <p:cNvPr id="852999" name="Rectangle 7"/>
          <p:cNvSpPr>
            <a:spLocks noChangeArrowheads="1"/>
          </p:cNvSpPr>
          <p:nvPr/>
        </p:nvSpPr>
        <p:spPr bwMode="auto">
          <a:xfrm>
            <a:off x="4716463" y="1125538"/>
            <a:ext cx="3816350" cy="1873250"/>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Font typeface="Wingdings" pitchFamily="2" charset="2"/>
              <a:buNone/>
            </a:pPr>
            <a:r>
              <a:rPr lang="de-DE" sz="1300" b="1" dirty="0">
                <a:latin typeface="Courier New" pitchFamily="49" charset="0"/>
              </a:rPr>
              <a:t>#ipsec.secrets for gateway moon</a:t>
            </a:r>
          </a:p>
          <a:p>
            <a:pPr marL="317500" indent="-317500" defTabSz="708025">
              <a:lnSpc>
                <a:spcPct val="60000"/>
              </a:lnSpc>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 RSA moonKey.pem</a:t>
            </a:r>
          </a:p>
          <a:p>
            <a:pPr marL="317500" indent="-317500" defTabSz="708025">
              <a:spcBef>
                <a:spcPct val="0"/>
              </a:spcBef>
              <a:buFont typeface="Wingdings" pitchFamily="2" charset="2"/>
              <a:buNone/>
            </a:pPr>
            <a:endParaRPr lang="de-CH"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carol@strongswan.org : \</a:t>
            </a:r>
          </a:p>
          <a:p>
            <a:pPr marL="317500" indent="-317500" defTabSz="708025">
              <a:spcBef>
                <a:spcPct val="0"/>
              </a:spcBef>
              <a:buFont typeface="Wingdings" pitchFamily="2" charset="2"/>
              <a:buNone/>
            </a:pPr>
            <a:r>
              <a:rPr lang="de-DE" sz="1300" b="1" dirty="0">
                <a:latin typeface="Courier New" pitchFamily="49" charset="0"/>
              </a:rPr>
              <a:t>      PSK </a:t>
            </a:r>
            <a:r>
              <a:rPr lang="de-DE" sz="1300" b="1" dirty="0" smtClean="0">
                <a:latin typeface="Courier New" pitchFamily="49" charset="0"/>
              </a:rPr>
              <a:t>„gaga5"</a:t>
            </a:r>
            <a:endParaRPr lang="de-DE" sz="1300" b="1" dirty="0">
              <a:latin typeface="Courier New" pitchFamily="49" charset="0"/>
            </a:endParaRPr>
          </a:p>
          <a:p>
            <a:pPr marL="317500" indent="-317500" defTabSz="708025">
              <a:spcBef>
                <a:spcPct val="0"/>
              </a:spcBef>
              <a:buFont typeface="Wingdings" pitchFamily="2" charset="2"/>
              <a:buNone/>
            </a:pPr>
            <a:endParaRPr lang="de-DE" sz="1300" b="1" dirty="0">
              <a:latin typeface="Courier New" pitchFamily="49" charset="0"/>
            </a:endParaRPr>
          </a:p>
          <a:p>
            <a:pPr marL="317500" indent="-317500" defTabSz="708025">
              <a:spcBef>
                <a:spcPct val="0"/>
              </a:spcBef>
              <a:buFont typeface="Wingdings" pitchFamily="2" charset="2"/>
              <a:buNone/>
            </a:pPr>
            <a:r>
              <a:rPr lang="de-DE" sz="1300" b="1" dirty="0">
                <a:latin typeface="Courier New" pitchFamily="49" charset="0"/>
              </a:rPr>
              <a:t>dave@strongswan.org : \</a:t>
            </a:r>
          </a:p>
          <a:p>
            <a:pPr marL="317500" indent="-317500" defTabSz="708025">
              <a:spcBef>
                <a:spcPct val="0"/>
              </a:spcBef>
              <a:buFont typeface="Wingdings" pitchFamily="2" charset="2"/>
              <a:buNone/>
            </a:pPr>
            <a:r>
              <a:rPr lang="de-DE" sz="1300" b="1" dirty="0">
                <a:latin typeface="Courier New" pitchFamily="49" charset="0"/>
              </a:rPr>
              <a:t>      PSK "jVzONCF02ncsgiSlmIXeqhGN"</a:t>
            </a:r>
            <a:endParaRPr lang="de-DE" dirty="0"/>
          </a:p>
        </p:txBody>
      </p:sp>
      <p:sp>
        <p:nvSpPr>
          <p:cNvPr id="9" name="Rectangle 25"/>
          <p:cNvSpPr txBox="1">
            <a:spLocks noChangeArrowheads="1"/>
          </p:cNvSpPr>
          <p:nvPr/>
        </p:nvSpPr>
        <p:spPr bwMode="auto">
          <a:xfrm>
            <a:off x="611188" y="4768876"/>
            <a:ext cx="4103688" cy="1000132"/>
          </a:xfrm>
          <a:prstGeom prst="rect">
            <a:avLst/>
          </a:prstGeom>
          <a:noFill/>
          <a:ln w="12700">
            <a:noFill/>
            <a:miter lim="800000"/>
            <a:headEnd/>
            <a:tailEnd/>
          </a:ln>
          <a:effectLst/>
        </p:spPr>
        <p:txBody>
          <a:bodyPr vert="horz" wrap="square" lIns="85725" tIns="42862" rIns="85725" bIns="42862" numCol="1" anchor="t" anchorCtr="0" compatLnSpc="1">
            <a:prstTxWarp prst="textNoShape">
              <a:avLst/>
            </a:prstTxWarp>
          </a:bodyPr>
          <a:lstStyle/>
          <a:p>
            <a:pPr marL="317500" marR="0" lvl="0" indent="-317500" algn="l" defTabSz="708025" rtl="0" eaLnBrk="0" fontAlgn="base" latinLnBrk="0" hangingPunct="0">
              <a:lnSpc>
                <a:spcPct val="90000"/>
              </a:lnSpc>
              <a:spcBef>
                <a:spcPct val="40000"/>
              </a:spcBef>
              <a:spcAft>
                <a:spcPct val="0"/>
              </a:spcAft>
              <a:buClr>
                <a:srgbClr val="FF0000"/>
              </a:buClr>
              <a:buSzPct val="140000"/>
              <a:buFontTx/>
              <a:buChar char="•"/>
              <a:tabLst/>
              <a:defRPr/>
            </a:pPr>
            <a:r>
              <a:rPr lang="de-DE" kern="0" dirty="0" smtClean="0">
                <a:latin typeface="+mn-lt"/>
              </a:rPr>
              <a:t>With weak PSKs vulnerable to</a:t>
            </a:r>
            <a:br>
              <a:rPr lang="de-DE" kern="0" dirty="0" smtClean="0">
                <a:latin typeface="+mn-lt"/>
              </a:rPr>
            </a:br>
            <a:r>
              <a:rPr lang="de-DE" kern="0" dirty="0" smtClean="0">
                <a:latin typeface="+mn-lt"/>
              </a:rPr>
              <a:t>MITM dictionary attacks since user sends credentials first!</a:t>
            </a:r>
          </a:p>
          <a:p>
            <a:pPr marL="317500" marR="0" lvl="0" indent="-317500" algn="l" defTabSz="708025" rtl="0" eaLnBrk="0" fontAlgn="base" latinLnBrk="0" hangingPunct="0">
              <a:lnSpc>
                <a:spcPct val="90000"/>
              </a:lnSpc>
              <a:spcBef>
                <a:spcPct val="40000"/>
              </a:spcBef>
              <a:spcAft>
                <a:spcPct val="0"/>
              </a:spcAft>
              <a:buClr>
                <a:srgbClr val="FF0000"/>
              </a:buClr>
              <a:buSzPct val="140000"/>
              <a:buFontTx/>
              <a:buChar char="•"/>
              <a:tabLst/>
              <a:defRPr/>
            </a:pPr>
            <a:r>
              <a:rPr lang="de-DE" kern="0" dirty="0" smtClean="0">
                <a:latin typeface="+mn-lt"/>
              </a:rPr>
              <a:t>Users choose weak passwords! </a:t>
            </a:r>
            <a:endParaRPr kumimoji="0" lang="de-DE"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2995"/>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wipe(left)">
                                      <p:cBhvr>
                                        <p:cTn id="1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5" grpId="0" animBg="1"/>
      <p:bldP spid="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5054" name="Group 14"/>
          <p:cNvGrpSpPr>
            <a:grpSpLocks/>
          </p:cNvGrpSpPr>
          <p:nvPr/>
        </p:nvGrpSpPr>
        <p:grpSpPr bwMode="auto">
          <a:xfrm>
            <a:off x="611188" y="908050"/>
            <a:ext cx="6049962" cy="4081463"/>
            <a:chOff x="385" y="572"/>
            <a:chExt cx="3811" cy="2571"/>
          </a:xfrm>
        </p:grpSpPr>
        <p:pic>
          <p:nvPicPr>
            <p:cNvPr id="855048" name="Picture 8" descr="ericssonUMA_med"/>
            <p:cNvPicPr>
              <a:picLocks noChangeAspect="1" noChangeArrowheads="1"/>
            </p:cNvPicPr>
            <p:nvPr/>
          </p:nvPicPr>
          <p:blipFill>
            <a:blip r:embed="rId3" cstate="print"/>
            <a:srcRect/>
            <a:stretch>
              <a:fillRect/>
            </a:stretch>
          </p:blipFill>
          <p:spPr bwMode="auto">
            <a:xfrm>
              <a:off x="385" y="572"/>
              <a:ext cx="3811" cy="2571"/>
            </a:xfrm>
            <a:prstGeom prst="rect">
              <a:avLst/>
            </a:prstGeom>
            <a:noFill/>
          </p:spPr>
        </p:pic>
        <p:sp>
          <p:nvSpPr>
            <p:cNvPr id="855052" name="Rectangle 12"/>
            <p:cNvSpPr>
              <a:spLocks noChangeArrowheads="1"/>
            </p:cNvSpPr>
            <p:nvPr/>
          </p:nvSpPr>
          <p:spPr bwMode="auto">
            <a:xfrm>
              <a:off x="1401" y="2691"/>
              <a:ext cx="1252" cy="102"/>
            </a:xfrm>
            <a:prstGeom prst="rect">
              <a:avLst/>
            </a:prstGeom>
            <a:solidFill>
              <a:srgbClr val="FFB49A"/>
            </a:solidFill>
            <a:ln w="12700" algn="ctr">
              <a:noFill/>
              <a:miter lim="800000"/>
              <a:headEnd/>
              <a:tailEnd/>
            </a:ln>
            <a:effectLst/>
          </p:spPr>
          <p:txBody>
            <a:bodyPr wrap="none" lIns="85725" tIns="42862" rIns="85725" bIns="42862" anchor="ctr"/>
            <a:lstStyle/>
            <a:p>
              <a:endParaRPr lang="de-CH"/>
            </a:p>
          </p:txBody>
        </p:sp>
        <p:sp>
          <p:nvSpPr>
            <p:cNvPr id="855053" name="Rectangle 13"/>
            <p:cNvSpPr>
              <a:spLocks noChangeArrowheads="1"/>
            </p:cNvSpPr>
            <p:nvPr/>
          </p:nvSpPr>
          <p:spPr bwMode="auto">
            <a:xfrm>
              <a:off x="1519" y="2750"/>
              <a:ext cx="1043" cy="70"/>
            </a:xfrm>
            <a:prstGeom prst="rect">
              <a:avLst/>
            </a:prstGeom>
            <a:solidFill>
              <a:srgbClr val="FFB49A"/>
            </a:solidFill>
            <a:ln w="12700" algn="ctr">
              <a:noFill/>
              <a:miter lim="800000"/>
              <a:headEnd/>
              <a:tailEnd/>
            </a:ln>
            <a:effectLst/>
          </p:spPr>
          <p:txBody>
            <a:bodyPr wrap="none" lIns="85725" tIns="42862" rIns="85725" bIns="42862" anchor="ctr"/>
            <a:lstStyle/>
            <a:p>
              <a:endParaRPr lang="de-CH"/>
            </a:p>
          </p:txBody>
        </p:sp>
      </p:grpSp>
      <p:sp>
        <p:nvSpPr>
          <p:cNvPr id="855042" name="Rectangle 2"/>
          <p:cNvSpPr>
            <a:spLocks noGrp="1" noChangeArrowheads="1"/>
          </p:cNvSpPr>
          <p:nvPr>
            <p:ph type="title"/>
          </p:nvPr>
        </p:nvSpPr>
        <p:spPr/>
        <p:txBody>
          <a:bodyPr/>
          <a:lstStyle/>
          <a:p>
            <a:r>
              <a:rPr lang="de-CH"/>
              <a:t>IKEv2 EAP Authentication</a:t>
            </a:r>
            <a:endParaRPr lang="de-DE"/>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55046" name="Rectangle 6"/>
          <p:cNvSpPr>
            <a:spLocks noGrp="1" noChangeArrowheads="1"/>
          </p:cNvSpPr>
          <p:nvPr>
            <p:ph type="body" idx="1"/>
          </p:nvPr>
        </p:nvSpPr>
        <p:spPr>
          <a:xfrm>
            <a:off x="611188" y="5157788"/>
            <a:ext cx="7921625" cy="1152525"/>
          </a:xfrm>
          <a:noFill/>
          <a:ln/>
        </p:spPr>
        <p:txBody>
          <a:bodyPr/>
          <a:lstStyle/>
          <a:p>
            <a:pPr>
              <a:lnSpc>
                <a:spcPct val="90000"/>
              </a:lnSpc>
            </a:pPr>
            <a:r>
              <a:rPr lang="de-CH" sz="1800"/>
              <a:t>The 3GPP Generic Access Network (GAN) enables GSM and UMTS services to be delivered over unlicensed WLAN Access Points (APs).</a:t>
            </a:r>
            <a:br>
              <a:rPr lang="de-CH" sz="1800"/>
            </a:br>
            <a:r>
              <a:rPr lang="de-CH" sz="1800"/>
              <a:t>Using </a:t>
            </a:r>
            <a:r>
              <a:rPr lang="de-CH" sz="1800">
                <a:solidFill>
                  <a:srgbClr val="FF0000"/>
                </a:solidFill>
              </a:rPr>
              <a:t>IKEv2 EAP-SIM</a:t>
            </a:r>
            <a:r>
              <a:rPr lang="de-CH" sz="1800"/>
              <a:t> or </a:t>
            </a:r>
            <a:r>
              <a:rPr lang="de-CH" sz="1800">
                <a:solidFill>
                  <a:srgbClr val="FF0000"/>
                </a:solidFill>
              </a:rPr>
              <a:t>EAP-AKA</a:t>
            </a:r>
            <a:r>
              <a:rPr lang="de-CH" sz="1800"/>
              <a:t> authentication the Mobile Station (MS) sets up an IPsec tunnel to the GAN Controller (GANC).  </a:t>
            </a:r>
          </a:p>
        </p:txBody>
      </p:sp>
      <p:sp>
        <p:nvSpPr>
          <p:cNvPr id="855049" name="Line 9"/>
          <p:cNvSpPr>
            <a:spLocks noChangeShapeType="1"/>
          </p:cNvSpPr>
          <p:nvPr/>
        </p:nvSpPr>
        <p:spPr bwMode="auto">
          <a:xfrm>
            <a:off x="833438" y="2357438"/>
            <a:ext cx="138112" cy="984250"/>
          </a:xfrm>
          <a:prstGeom prst="line">
            <a:avLst/>
          </a:prstGeom>
          <a:noFill/>
          <a:ln w="57150">
            <a:solidFill>
              <a:srgbClr val="FF0000"/>
            </a:solidFill>
            <a:round/>
            <a:headEnd/>
            <a:tailEnd/>
          </a:ln>
          <a:effectLst/>
        </p:spPr>
        <p:txBody>
          <a:bodyPr lIns="85725" tIns="42862" rIns="85725" bIns="42862"/>
          <a:lstStyle/>
          <a:p>
            <a:endParaRPr lang="de-CH"/>
          </a:p>
        </p:txBody>
      </p:sp>
      <p:sp>
        <p:nvSpPr>
          <p:cNvPr id="855050" name="Line 10"/>
          <p:cNvSpPr>
            <a:spLocks noChangeShapeType="1"/>
          </p:cNvSpPr>
          <p:nvPr/>
        </p:nvSpPr>
        <p:spPr bwMode="auto">
          <a:xfrm flipH="1">
            <a:off x="1147763" y="3160713"/>
            <a:ext cx="1289050" cy="390525"/>
          </a:xfrm>
          <a:prstGeom prst="line">
            <a:avLst/>
          </a:prstGeom>
          <a:noFill/>
          <a:ln w="57150">
            <a:solidFill>
              <a:srgbClr val="FF0000"/>
            </a:solidFill>
            <a:round/>
            <a:headEnd/>
            <a:tailEnd/>
          </a:ln>
          <a:effectLst/>
        </p:spPr>
        <p:txBody>
          <a:bodyPr lIns="85725" tIns="42862" rIns="85725" bIns="42862"/>
          <a:lstStyle/>
          <a:p>
            <a:endParaRPr lang="de-CH"/>
          </a:p>
        </p:txBody>
      </p:sp>
      <p:sp>
        <p:nvSpPr>
          <p:cNvPr id="855051" name="Text Box 11"/>
          <p:cNvSpPr txBox="1">
            <a:spLocks noChangeArrowheads="1"/>
          </p:cNvSpPr>
          <p:nvPr/>
        </p:nvSpPr>
        <p:spPr bwMode="auto">
          <a:xfrm>
            <a:off x="1030288" y="2557463"/>
            <a:ext cx="769937" cy="390525"/>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a:solidFill>
                  <a:srgbClr val="FF0000"/>
                </a:solidFill>
              </a:rPr>
              <a:t>IPsec</a:t>
            </a:r>
            <a:endParaRPr lang="de-DE">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55049"/>
                                        </p:tgtEl>
                                        <p:attrNameLst>
                                          <p:attrName>style.visibility</p:attrName>
                                        </p:attrNameLst>
                                      </p:cBhvr>
                                      <p:to>
                                        <p:strVal val="visible"/>
                                      </p:to>
                                    </p:set>
                                    <p:animEffect transition="in" filter="wipe(up)">
                                      <p:cBhvr>
                                        <p:cTn id="7" dur="500"/>
                                        <p:tgtEl>
                                          <p:spTgt spid="8550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5050"/>
                                        </p:tgtEl>
                                        <p:attrNameLst>
                                          <p:attrName>style.visibility</p:attrName>
                                        </p:attrNameLst>
                                      </p:cBhvr>
                                      <p:to>
                                        <p:strVal val="visible"/>
                                      </p:to>
                                    </p:set>
                                    <p:animEffect transition="in" filter="wipe(left)">
                                      <p:cBhvr>
                                        <p:cTn id="11" dur="500"/>
                                        <p:tgtEl>
                                          <p:spTgt spid="85505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855051"/>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P spid="855049" grpId="0" animBg="1"/>
      <p:bldP spid="855050" grpId="0" animBg="1"/>
      <p:bldP spid="85505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500306"/>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Interoperability with the</a:t>
            </a:r>
            <a:br>
              <a:rPr lang="de-CH" sz="4400" dirty="0" smtClean="0"/>
            </a:br>
            <a:r>
              <a:rPr lang="de-CH" sz="4400" dirty="0" smtClean="0"/>
              <a:t>Windows 7 Agile VPN Client</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Windows 7 VPN with Machine Certificates</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55046" name="Rectangle 6"/>
          <p:cNvSpPr>
            <a:spLocks noGrp="1" noChangeArrowheads="1"/>
          </p:cNvSpPr>
          <p:nvPr>
            <p:ph type="body" idx="1"/>
          </p:nvPr>
        </p:nvSpPr>
        <p:spPr>
          <a:xfrm>
            <a:off x="539750" y="5786454"/>
            <a:ext cx="4175126" cy="857256"/>
          </a:xfrm>
          <a:noFill/>
          <a:ln/>
        </p:spPr>
        <p:txBody>
          <a:bodyPr/>
          <a:lstStyle/>
          <a:p>
            <a:pPr>
              <a:lnSpc>
                <a:spcPct val="90000"/>
              </a:lnSpc>
            </a:pPr>
            <a:r>
              <a:rPr lang="de-CH" sz="1800" dirty="0" smtClean="0"/>
              <a:t>Gateway certificate must contain</a:t>
            </a:r>
            <a:br>
              <a:rPr lang="de-CH" sz="1800" dirty="0" smtClean="0"/>
            </a:br>
            <a:r>
              <a:rPr lang="de-CH" sz="1800" dirty="0" smtClean="0"/>
              <a:t>host name [or IP address] and the </a:t>
            </a:r>
            <a:r>
              <a:rPr lang="de-CH" sz="1800" dirty="0" smtClean="0">
                <a:solidFill>
                  <a:srgbClr val="FF0000"/>
                </a:solidFill>
              </a:rPr>
              <a:t>serverAuth </a:t>
            </a:r>
            <a:r>
              <a:rPr lang="de-CH" sz="1800" dirty="0" smtClean="0"/>
              <a:t>extendedKeyUsage flag.</a:t>
            </a:r>
            <a:endParaRPr lang="de-CH" sz="1800" dirty="0"/>
          </a:p>
        </p:txBody>
      </p:sp>
      <p:pic>
        <p:nvPicPr>
          <p:cNvPr id="8" name="Picture 7" descr="win7-certs.PNG"/>
          <p:cNvPicPr>
            <a:picLocks noChangeAspect="1"/>
          </p:cNvPicPr>
          <p:nvPr/>
        </p:nvPicPr>
        <p:blipFill>
          <a:blip r:embed="rId3" cstate="print"/>
          <a:stretch>
            <a:fillRect/>
          </a:stretch>
        </p:blipFill>
        <p:spPr>
          <a:xfrm>
            <a:off x="611188" y="1052513"/>
            <a:ext cx="3591426" cy="4582165"/>
          </a:xfrm>
          <a:prstGeom prst="rect">
            <a:avLst/>
          </a:prstGeom>
        </p:spPr>
      </p:pic>
      <p:pic>
        <p:nvPicPr>
          <p:cNvPr id="9" name="Picture 8" descr="win7-properties.PNG"/>
          <p:cNvPicPr>
            <a:picLocks noChangeAspect="1"/>
          </p:cNvPicPr>
          <p:nvPr/>
        </p:nvPicPr>
        <p:blipFill>
          <a:blip r:embed="rId4" cstate="print"/>
          <a:stretch>
            <a:fillRect/>
          </a:stretch>
        </p:blipFill>
        <p:spPr>
          <a:xfrm>
            <a:off x="4356100" y="1052513"/>
            <a:ext cx="3591426" cy="4582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Windows 7 </a:t>
            </a:r>
            <a:r>
              <a:rPr lang="de-CH" dirty="0" smtClean="0"/>
              <a:t>VPN </a:t>
            </a:r>
            <a:r>
              <a:rPr lang="de-CH" dirty="0" smtClean="0"/>
              <a:t>Cert Status</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10" name="Picture 9" descr="win7-certs-status.PNG"/>
          <p:cNvPicPr>
            <a:picLocks noChangeAspect="1"/>
          </p:cNvPicPr>
          <p:nvPr/>
        </p:nvPicPr>
        <p:blipFill>
          <a:blip r:embed="rId3" cstate="print"/>
          <a:stretch>
            <a:fillRect/>
          </a:stretch>
        </p:blipFill>
        <p:spPr>
          <a:xfrm>
            <a:off x="611188" y="1125538"/>
            <a:ext cx="3591426" cy="4344007"/>
          </a:xfrm>
          <a:prstGeom prst="rect">
            <a:avLst/>
          </a:prstGeom>
        </p:spPr>
      </p:pic>
      <p:pic>
        <p:nvPicPr>
          <p:cNvPr id="11" name="Picture 10" descr="win7-certs-details.PNG"/>
          <p:cNvPicPr>
            <a:picLocks noChangeAspect="1"/>
          </p:cNvPicPr>
          <p:nvPr/>
        </p:nvPicPr>
        <p:blipFill>
          <a:blip r:embed="rId4" cstate="print"/>
          <a:stretch>
            <a:fillRect/>
          </a:stretch>
        </p:blipFill>
        <p:spPr>
          <a:xfrm>
            <a:off x="4140200" y="1412875"/>
            <a:ext cx="3581900" cy="4229691"/>
          </a:xfrm>
          <a:prstGeom prst="rect">
            <a:avLst/>
          </a:prstGeom>
        </p:spPr>
      </p:pic>
      <p:sp>
        <p:nvSpPr>
          <p:cNvPr id="9" name="Rectangle 4"/>
          <p:cNvSpPr>
            <a:spLocks noChangeArrowheads="1"/>
          </p:cNvSpPr>
          <p:nvPr/>
        </p:nvSpPr>
        <p:spPr bwMode="auto">
          <a:xfrm>
            <a:off x="5000628" y="4714884"/>
            <a:ext cx="3532184" cy="1500198"/>
          </a:xfrm>
          <a:prstGeom prst="rect">
            <a:avLst/>
          </a:prstGeom>
          <a:solidFill>
            <a:srgbClr val="99FFCC"/>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 strongswan.conf for gateway moon</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charon {</a:t>
            </a:r>
          </a:p>
          <a:p>
            <a:pPr marL="317500" indent="-317500" defTabSz="708025">
              <a:spcBef>
                <a:spcPct val="0"/>
              </a:spcBef>
              <a:buNone/>
            </a:pPr>
            <a:r>
              <a:rPr lang="de-DE" sz="1300" b="1" dirty="0" smtClean="0">
                <a:latin typeface="Courier New" pitchFamily="49" charset="0"/>
              </a:rPr>
              <a:t>  dns1=62.2.17.60</a:t>
            </a:r>
          </a:p>
          <a:p>
            <a:pPr marL="317500" indent="-317500" defTabSz="708025">
              <a:spcBef>
                <a:spcPct val="0"/>
              </a:spcBef>
              <a:buNone/>
            </a:pPr>
            <a:r>
              <a:rPr lang="de-DE" sz="1300" b="1" dirty="0" smtClean="0">
                <a:latin typeface="Courier New" pitchFamily="49" charset="0"/>
              </a:rPr>
              <a:t>  dns2=62.2.24.162</a:t>
            </a:r>
          </a:p>
          <a:p>
            <a:pPr marL="317500" indent="-317500" defTabSz="708025">
              <a:spcBef>
                <a:spcPct val="0"/>
              </a:spcBef>
              <a:buNone/>
            </a:pPr>
            <a:r>
              <a:rPr lang="de-DE" sz="1300" b="1" dirty="0" smtClean="0">
                <a:latin typeface="Courier New" pitchFamily="49" charset="0"/>
              </a:rPr>
              <a:t>  nbns1=10.1.0.10</a:t>
            </a:r>
          </a:p>
          <a:p>
            <a:pPr marL="317500" indent="-317500" defTabSz="708025">
              <a:spcBef>
                <a:spcPct val="0"/>
              </a:spcBef>
              <a:buNone/>
            </a:pPr>
            <a:r>
              <a:rPr lang="de-DE" sz="1300" b="1" dirty="0" smtClean="0">
                <a:latin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Local EAP Credentials Management</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10" name="Rectangle 4"/>
          <p:cNvSpPr>
            <a:spLocks noChangeArrowheads="1"/>
          </p:cNvSpPr>
          <p:nvPr/>
        </p:nvSpPr>
        <p:spPr bwMode="auto">
          <a:xfrm>
            <a:off x="611188" y="2571744"/>
            <a:ext cx="5461010" cy="364333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 ipsec.conf for gateway moon</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conn rw</a:t>
            </a:r>
          </a:p>
          <a:p>
            <a:pPr marL="317500" indent="-317500" defTabSz="708025">
              <a:spcBef>
                <a:spcPct val="0"/>
              </a:spcBef>
              <a:buNone/>
            </a:pPr>
            <a:r>
              <a:rPr lang="de-DE" sz="1300" b="1" dirty="0" smtClean="0">
                <a:latin typeface="Courier New" pitchFamily="49" charset="0"/>
              </a:rPr>
              <a:t>     keyexchange=ikev2</a:t>
            </a:r>
          </a:p>
          <a:p>
            <a:pPr marL="317500" indent="-317500" defTabSz="708025">
              <a:spcBef>
                <a:spcPct val="0"/>
              </a:spcBef>
              <a:buNone/>
            </a:pPr>
            <a:r>
              <a:rPr lang="de-DE" sz="1300" b="1" dirty="0" smtClean="0">
                <a:latin typeface="Courier New" pitchFamily="49" charset="0"/>
              </a:rPr>
              <a:t>     ike=aes128-aes256-sha256-sha1-modp2048-modp1024!</a:t>
            </a:r>
          </a:p>
          <a:p>
            <a:pPr marL="317500" indent="-317500" defTabSz="708025">
              <a:spcBef>
                <a:spcPct val="0"/>
              </a:spcBef>
              <a:buNone/>
            </a:pPr>
            <a:r>
              <a:rPr lang="de-DE" sz="1300" b="1" dirty="0" smtClean="0">
                <a:latin typeface="Courier New" pitchFamily="49" charset="0"/>
              </a:rPr>
              <a:t>     esp=aes128-aes256-sha1!</a:t>
            </a:r>
          </a:p>
          <a:p>
            <a:pPr marL="317500" indent="-317500" defTabSz="708025">
              <a:spcBef>
                <a:spcPct val="0"/>
              </a:spcBef>
              <a:buNone/>
            </a:pPr>
            <a:r>
              <a:rPr lang="de-DE" sz="1300" b="1" dirty="0" smtClean="0">
                <a:latin typeface="Courier New" pitchFamily="49" charset="0"/>
              </a:rPr>
              <a:t>     left=192.168.0.1</a:t>
            </a:r>
          </a:p>
          <a:p>
            <a:pPr marL="317500" indent="-317500" defTabSz="708025">
              <a:spcBef>
                <a:spcPct val="0"/>
              </a:spcBef>
              <a:buNone/>
            </a:pPr>
            <a:r>
              <a:rPr lang="de-DE" sz="1300" b="1" dirty="0" smtClean="0">
                <a:latin typeface="Courier New" pitchFamily="49" charset="0"/>
              </a:rPr>
              <a:t>     leftsubnet=10.1.0.0/16</a:t>
            </a:r>
          </a:p>
          <a:p>
            <a:pPr marL="317500" indent="-317500" defTabSz="708025">
              <a:spcBef>
                <a:spcPct val="0"/>
              </a:spcBef>
              <a:buNone/>
            </a:pPr>
            <a:r>
              <a:rPr lang="de-DE" sz="1300" b="1" dirty="0" smtClean="0">
                <a:latin typeface="Courier New" pitchFamily="49" charset="0"/>
              </a:rPr>
              <a:t>     leftcert=moonCert.pem</a:t>
            </a:r>
          </a:p>
          <a:p>
            <a:pPr marL="317500" indent="-317500" defTabSz="708025">
              <a:spcBef>
                <a:spcPct val="0"/>
              </a:spcBef>
              <a:buNone/>
            </a:pPr>
            <a:r>
              <a:rPr lang="de-DE" sz="1300" b="1" dirty="0" smtClean="0">
                <a:latin typeface="Courier New" pitchFamily="49" charset="0"/>
              </a:rPr>
              <a:t>     leftid=@moon.strongswan.org</a:t>
            </a:r>
          </a:p>
          <a:p>
            <a:pPr marL="317500" indent="-317500" defTabSz="708025">
              <a:spcBef>
                <a:spcPct val="0"/>
              </a:spcBef>
              <a:buNone/>
            </a:pPr>
            <a:r>
              <a:rPr lang="de-DE" sz="1300" b="1" dirty="0" smtClean="0">
                <a:latin typeface="Courier New" pitchFamily="49" charset="0"/>
              </a:rPr>
              <a:t>     leftauth=pubkey</a:t>
            </a:r>
          </a:p>
          <a:p>
            <a:pPr marL="317500" indent="-317500" defTabSz="708025">
              <a:spcBef>
                <a:spcPct val="0"/>
              </a:spcBef>
              <a:buNone/>
            </a:pPr>
            <a:r>
              <a:rPr lang="de-DE" sz="1300" b="1" dirty="0" smtClean="0">
                <a:latin typeface="Courier New" pitchFamily="49" charset="0"/>
              </a:rPr>
              <a:t>     leftfirewall=yes</a:t>
            </a:r>
          </a:p>
          <a:p>
            <a:pPr marL="317500" indent="-317500" defTabSz="708025">
              <a:spcBef>
                <a:spcPct val="0"/>
              </a:spcBef>
              <a:buNone/>
            </a:pPr>
            <a:r>
              <a:rPr lang="de-DE" sz="1300" b="1" dirty="0" smtClean="0">
                <a:latin typeface="Courier New" pitchFamily="49" charset="0"/>
              </a:rPr>
              <a:t>     right=%any</a:t>
            </a:r>
          </a:p>
          <a:p>
            <a:pPr marL="317500" indent="-317500" defTabSz="708025">
              <a:spcBef>
                <a:spcPct val="0"/>
              </a:spcBef>
              <a:buNone/>
            </a:pPr>
            <a:r>
              <a:rPr lang="de-DE" sz="1300" b="1" dirty="0" smtClean="0">
                <a:latin typeface="Courier New" pitchFamily="49" charset="0"/>
              </a:rPr>
              <a:t>     rightsendcert=never</a:t>
            </a:r>
          </a:p>
          <a:p>
            <a:pPr marL="317500" indent="-317500" defTabSz="708025">
              <a:spcBef>
                <a:spcPct val="0"/>
              </a:spcBef>
              <a:buNone/>
            </a:pPr>
            <a:r>
              <a:rPr lang="de-DE" sz="1300" b="1" dirty="0" smtClean="0">
                <a:latin typeface="Courier New" pitchFamily="49" charset="0"/>
              </a:rPr>
              <a:t>     rightsourceip=10.3.0.0/24</a:t>
            </a:r>
          </a:p>
          <a:p>
            <a:pPr marL="317500" indent="-317500" defTabSz="708025">
              <a:spcBef>
                <a:spcPct val="0"/>
              </a:spcBef>
              <a:buNone/>
            </a:pPr>
            <a:r>
              <a:rPr lang="de-DE" sz="1300" b="1" dirty="0" smtClean="0">
                <a:latin typeface="Courier New" pitchFamily="49" charset="0"/>
              </a:rPr>
              <a:t>     rightauth=eap-mschapv2</a:t>
            </a:r>
          </a:p>
          <a:p>
            <a:pPr marL="317500" indent="-317500" defTabSz="708025">
              <a:spcBef>
                <a:spcPct val="0"/>
              </a:spcBef>
              <a:buNone/>
            </a:pPr>
            <a:r>
              <a:rPr lang="de-DE" sz="1300" b="1" dirty="0" smtClean="0">
                <a:latin typeface="Courier New" pitchFamily="49" charset="0"/>
              </a:rPr>
              <a:t>     eap_identity=%any</a:t>
            </a:r>
          </a:p>
          <a:p>
            <a:pPr marL="317500" indent="-317500" defTabSz="708025">
              <a:spcBef>
                <a:spcPct val="0"/>
              </a:spcBef>
              <a:buNone/>
            </a:pPr>
            <a:r>
              <a:rPr lang="de-DE" sz="1300" b="1" dirty="0" smtClean="0">
                <a:latin typeface="Courier New" pitchFamily="49" charset="0"/>
              </a:rPr>
              <a:t>     auto=add</a:t>
            </a:r>
          </a:p>
        </p:txBody>
      </p:sp>
      <p:sp>
        <p:nvSpPr>
          <p:cNvPr id="12" name="Rectangle 4"/>
          <p:cNvSpPr>
            <a:spLocks noChangeArrowheads="1"/>
          </p:cNvSpPr>
          <p:nvPr/>
        </p:nvSpPr>
        <p:spPr bwMode="auto">
          <a:xfrm>
            <a:off x="611188" y="1052513"/>
            <a:ext cx="5461010" cy="1374768"/>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 ipsec.secrets for gateway moon</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 RSA moonKey.pem</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carol : EAP "tuxmux"</a:t>
            </a:r>
          </a:p>
          <a:p>
            <a:pPr marL="317500" indent="-317500" defTabSz="708025">
              <a:spcBef>
                <a:spcPct val="0"/>
              </a:spcBef>
              <a:buNone/>
            </a:pPr>
            <a:r>
              <a:rPr lang="de-DE" sz="1300" b="1" dirty="0" smtClean="0">
                <a:latin typeface="Courier New" pitchFamily="49" charset="0"/>
              </a:rPr>
              <a:t>dave  : EAP "grummel“</a:t>
            </a:r>
            <a:endParaRPr lang="de-DE" sz="1300" b="1" dirty="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Windows 7 VPN with EAP </a:t>
            </a:r>
            <a:r>
              <a:rPr lang="de-CH" dirty="0"/>
              <a:t>Authentication</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55046" name="Rectangle 6"/>
          <p:cNvSpPr>
            <a:spLocks noGrp="1" noChangeArrowheads="1"/>
          </p:cNvSpPr>
          <p:nvPr>
            <p:ph type="body" idx="1"/>
          </p:nvPr>
        </p:nvSpPr>
        <p:spPr>
          <a:xfrm>
            <a:off x="539750" y="5786454"/>
            <a:ext cx="4175126" cy="857256"/>
          </a:xfrm>
          <a:noFill/>
          <a:ln/>
        </p:spPr>
        <p:txBody>
          <a:bodyPr/>
          <a:lstStyle/>
          <a:p>
            <a:pPr>
              <a:lnSpc>
                <a:spcPct val="90000"/>
              </a:lnSpc>
            </a:pPr>
            <a:r>
              <a:rPr lang="de-CH" sz="1800" dirty="0" smtClean="0"/>
              <a:t>Gateway certificate must contain</a:t>
            </a:r>
            <a:br>
              <a:rPr lang="de-CH" sz="1800" dirty="0" smtClean="0"/>
            </a:br>
            <a:r>
              <a:rPr lang="de-CH" sz="1800" dirty="0" smtClean="0"/>
              <a:t>host name [or IP address] and the </a:t>
            </a:r>
            <a:r>
              <a:rPr lang="de-CH" sz="1800" dirty="0" smtClean="0">
                <a:solidFill>
                  <a:srgbClr val="FF0000"/>
                </a:solidFill>
              </a:rPr>
              <a:t>serverAuth </a:t>
            </a:r>
            <a:r>
              <a:rPr lang="de-CH" sz="1800" dirty="0" smtClean="0"/>
              <a:t>extendedKeyUsage flag.</a:t>
            </a:r>
            <a:endParaRPr lang="de-CH" sz="1800" dirty="0"/>
          </a:p>
        </p:txBody>
      </p:sp>
      <p:pic>
        <p:nvPicPr>
          <p:cNvPr id="5" name="Picture 4" descr="win7-eap.PNG"/>
          <p:cNvPicPr>
            <a:picLocks noChangeAspect="1"/>
          </p:cNvPicPr>
          <p:nvPr/>
        </p:nvPicPr>
        <p:blipFill>
          <a:blip r:embed="rId3" cstate="print"/>
          <a:stretch>
            <a:fillRect/>
          </a:stretch>
        </p:blipFill>
        <p:spPr>
          <a:xfrm>
            <a:off x="611188" y="1052513"/>
            <a:ext cx="3591426" cy="4582165"/>
          </a:xfrm>
          <a:prstGeom prst="rect">
            <a:avLst/>
          </a:prstGeom>
        </p:spPr>
      </p:pic>
      <p:pic>
        <p:nvPicPr>
          <p:cNvPr id="7" name="Picture 6" descr="win7-properties.PNG"/>
          <p:cNvPicPr>
            <a:picLocks noChangeAspect="1"/>
          </p:cNvPicPr>
          <p:nvPr/>
        </p:nvPicPr>
        <p:blipFill>
          <a:blip r:embed="rId4" cstate="print"/>
          <a:srcRect/>
          <a:stretch>
            <a:fillRect/>
          </a:stretch>
        </p:blipFill>
        <p:spPr>
          <a:xfrm>
            <a:off x="4357686" y="1052513"/>
            <a:ext cx="3591426" cy="4582025"/>
          </a:xfrm>
          <a:prstGeom prst="rect">
            <a:avLst/>
          </a:prstGeom>
        </p:spPr>
      </p:pic>
      <p:pic>
        <p:nvPicPr>
          <p:cNvPr id="6" name="Picture 5" descr="win7-eap-secret.PNG"/>
          <p:cNvPicPr>
            <a:picLocks noChangeAspect="1"/>
          </p:cNvPicPr>
          <p:nvPr/>
        </p:nvPicPr>
        <p:blipFill>
          <a:blip r:embed="rId5" cstate="print"/>
          <a:stretch>
            <a:fillRect/>
          </a:stretch>
        </p:blipFill>
        <p:spPr>
          <a:xfrm>
            <a:off x="5128963" y="2298051"/>
            <a:ext cx="3410426" cy="3905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Windows 7 VPN </a:t>
            </a:r>
            <a:r>
              <a:rPr lang="de-CH" dirty="0" smtClean="0"/>
              <a:t>EAP Status</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7" name="Picture 6" descr="win7-status.PNG"/>
          <p:cNvPicPr>
            <a:picLocks noChangeAspect="1"/>
          </p:cNvPicPr>
          <p:nvPr/>
        </p:nvPicPr>
        <p:blipFill>
          <a:blip r:embed="rId3" cstate="print"/>
          <a:stretch>
            <a:fillRect/>
          </a:stretch>
        </p:blipFill>
        <p:spPr>
          <a:xfrm>
            <a:off x="611188" y="1125538"/>
            <a:ext cx="3591426" cy="4344007"/>
          </a:xfrm>
          <a:prstGeom prst="rect">
            <a:avLst/>
          </a:prstGeom>
        </p:spPr>
      </p:pic>
      <p:pic>
        <p:nvPicPr>
          <p:cNvPr id="8" name="Picture 7" descr="win7-details.PNG"/>
          <p:cNvPicPr>
            <a:picLocks noChangeAspect="1"/>
          </p:cNvPicPr>
          <p:nvPr/>
        </p:nvPicPr>
        <p:blipFill>
          <a:blip r:embed="rId4" cstate="print"/>
          <a:stretch>
            <a:fillRect/>
          </a:stretch>
        </p:blipFill>
        <p:spPr>
          <a:xfrm>
            <a:off x="4143372" y="1428736"/>
            <a:ext cx="3581900" cy="4229691"/>
          </a:xfrm>
          <a:prstGeom prst="rect">
            <a:avLst/>
          </a:prstGeom>
        </p:spPr>
      </p:pic>
      <p:sp>
        <p:nvSpPr>
          <p:cNvPr id="9" name="Rectangle 4"/>
          <p:cNvSpPr>
            <a:spLocks noChangeArrowheads="1"/>
          </p:cNvSpPr>
          <p:nvPr/>
        </p:nvSpPr>
        <p:spPr bwMode="auto">
          <a:xfrm>
            <a:off x="5000628" y="4714884"/>
            <a:ext cx="3532184" cy="1500198"/>
          </a:xfrm>
          <a:prstGeom prst="rect">
            <a:avLst/>
          </a:prstGeom>
          <a:solidFill>
            <a:srgbClr val="99FFCC"/>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 strongswan.conf for gateway moon</a:t>
            </a:r>
          </a:p>
          <a:p>
            <a:pPr marL="317500" indent="-317500" defTabSz="708025">
              <a:spcBef>
                <a:spcPct val="0"/>
              </a:spcBef>
              <a:buNone/>
            </a:pP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charon {</a:t>
            </a:r>
          </a:p>
          <a:p>
            <a:pPr marL="317500" indent="-317500" defTabSz="708025">
              <a:spcBef>
                <a:spcPct val="0"/>
              </a:spcBef>
              <a:buNone/>
            </a:pPr>
            <a:r>
              <a:rPr lang="de-DE" sz="1300" b="1" dirty="0" smtClean="0">
                <a:latin typeface="Courier New" pitchFamily="49" charset="0"/>
              </a:rPr>
              <a:t>  dns1=62.2.17.60</a:t>
            </a:r>
          </a:p>
          <a:p>
            <a:pPr marL="317500" indent="-317500" defTabSz="708025">
              <a:spcBef>
                <a:spcPct val="0"/>
              </a:spcBef>
              <a:buNone/>
            </a:pPr>
            <a:r>
              <a:rPr lang="de-DE" sz="1300" b="1" dirty="0" smtClean="0">
                <a:latin typeface="Courier New" pitchFamily="49" charset="0"/>
              </a:rPr>
              <a:t>  dns2=62.2.24.162</a:t>
            </a:r>
          </a:p>
          <a:p>
            <a:pPr marL="317500" indent="-317500" defTabSz="708025">
              <a:spcBef>
                <a:spcPct val="0"/>
              </a:spcBef>
              <a:buNone/>
            </a:pPr>
            <a:r>
              <a:rPr lang="de-DE" sz="1300" b="1" dirty="0" smtClean="0">
                <a:latin typeface="Courier New" pitchFamily="49" charset="0"/>
              </a:rPr>
              <a:t>  nbns1=10.1.0.10</a:t>
            </a:r>
          </a:p>
          <a:p>
            <a:pPr marL="317500" indent="-317500" defTabSz="708025">
              <a:spcBef>
                <a:spcPct val="0"/>
              </a:spcBef>
              <a:buNone/>
            </a:pPr>
            <a:r>
              <a:rPr lang="de-DE" sz="1300" b="1" dirty="0" smtClean="0">
                <a:latin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500306"/>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The strongSwan</a:t>
            </a:r>
            <a:br>
              <a:rPr lang="de-CH" sz="4400" dirty="0" smtClean="0"/>
            </a:br>
            <a:r>
              <a:rPr lang="de-CH" sz="4400" dirty="0" smtClean="0"/>
              <a:t>NetworkManager Plugin</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strongSwan NetworkManager VPN Plugin</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55046" name="Rectangle 6"/>
          <p:cNvSpPr>
            <a:spLocks noGrp="1" noChangeArrowheads="1"/>
          </p:cNvSpPr>
          <p:nvPr>
            <p:ph type="body" idx="1"/>
          </p:nvPr>
        </p:nvSpPr>
        <p:spPr>
          <a:xfrm>
            <a:off x="611188" y="5572140"/>
            <a:ext cx="7921625" cy="714380"/>
          </a:xfrm>
          <a:noFill/>
          <a:ln/>
        </p:spPr>
        <p:txBody>
          <a:bodyPr/>
          <a:lstStyle/>
          <a:p>
            <a:pPr>
              <a:lnSpc>
                <a:spcPct val="90000"/>
              </a:lnSpc>
            </a:pPr>
            <a:r>
              <a:rPr lang="de-CH" sz="1800" dirty="0" smtClean="0"/>
              <a:t>User authentication:    RSA, EAP-GTC, EAP-MSCHAPv2, EAP-...</a:t>
            </a:r>
          </a:p>
          <a:p>
            <a:pPr>
              <a:lnSpc>
                <a:spcPct val="90000"/>
              </a:lnSpc>
            </a:pPr>
            <a:r>
              <a:rPr lang="de-CH" sz="1800" dirty="0" smtClean="0"/>
              <a:t>Server authentication:  Self-Signed Certificate or CA Certificate</a:t>
            </a:r>
            <a:endParaRPr lang="de-CH" sz="1800" dirty="0"/>
          </a:p>
        </p:txBody>
      </p:sp>
      <p:pic>
        <p:nvPicPr>
          <p:cNvPr id="6" name="Picture 5" descr="debian2.png"/>
          <p:cNvPicPr>
            <a:picLocks noChangeAspect="1"/>
          </p:cNvPicPr>
          <p:nvPr/>
        </p:nvPicPr>
        <p:blipFill>
          <a:blip r:embed="rId3" cstate="print"/>
          <a:stretch>
            <a:fillRect/>
          </a:stretch>
        </p:blipFill>
        <p:spPr>
          <a:xfrm>
            <a:off x="611188" y="981074"/>
            <a:ext cx="7698688" cy="451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de-DE" dirty="0" smtClean="0"/>
              <a:t>VPN Usage Scenarios</a:t>
            </a:r>
            <a:endParaRPr lang="de-DE" dirty="0"/>
          </a:p>
        </p:txBody>
      </p:sp>
      <p:sp>
        <p:nvSpPr>
          <p:cNvPr id="830467" name="Rectangle 3"/>
          <p:cNvSpPr>
            <a:spLocks noChangeArrowheads="1"/>
          </p:cNvSpPr>
          <p:nvPr/>
        </p:nvSpPr>
        <p:spPr bwMode="auto">
          <a:xfrm>
            <a:off x="5481638" y="6467475"/>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sp>
        <p:nvSpPr>
          <p:cNvPr id="830468" name="AutoShape 4"/>
          <p:cNvSpPr>
            <a:spLocks noChangeArrowheads="1"/>
          </p:cNvSpPr>
          <p:nvPr/>
        </p:nvSpPr>
        <p:spPr bwMode="auto">
          <a:xfrm>
            <a:off x="3286116" y="3000372"/>
            <a:ext cx="2362200" cy="1905000"/>
          </a:xfrm>
          <a:prstGeom prst="cloudCallout">
            <a:avLst>
              <a:gd name="adj1" fmla="val 26210"/>
              <a:gd name="adj2" fmla="val 109148"/>
            </a:avLst>
          </a:prstGeom>
          <a:solidFill>
            <a:srgbClr val="FFFF9D"/>
          </a:solidFill>
          <a:ln w="12700">
            <a:solidFill>
              <a:schemeClr val="tx1"/>
            </a:solidFill>
            <a:round/>
            <a:headEnd/>
            <a:tailEnd/>
          </a:ln>
          <a:effectLst/>
        </p:spPr>
        <p:txBody>
          <a:bodyPr lIns="85725" tIns="42862" rIns="85725" bIns="42862" anchor="ctr"/>
          <a:lstStyle/>
          <a:p>
            <a:pPr algn="ctr">
              <a:buClr>
                <a:srgbClr val="0099CC"/>
              </a:buClr>
              <a:buSzPct val="70000"/>
              <a:buFont typeface="Wingdings" pitchFamily="2" charset="2"/>
              <a:buNone/>
            </a:pPr>
            <a:endParaRPr lang="de-CH" b="1"/>
          </a:p>
        </p:txBody>
      </p:sp>
      <p:sp>
        <p:nvSpPr>
          <p:cNvPr id="830469" name="Rectangle 5"/>
          <p:cNvSpPr>
            <a:spLocks noChangeArrowheads="1"/>
          </p:cNvSpPr>
          <p:nvPr/>
        </p:nvSpPr>
        <p:spPr bwMode="auto">
          <a:xfrm>
            <a:off x="6410316" y="1019172"/>
            <a:ext cx="1295400" cy="1143000"/>
          </a:xfrm>
          <a:prstGeom prst="rect">
            <a:avLst/>
          </a:prstGeom>
          <a:solidFill>
            <a:schemeClr val="bg1"/>
          </a:solidFill>
          <a:ln w="12700">
            <a:noFill/>
            <a:miter lim="800000"/>
            <a:headEnd/>
            <a:tailEnd/>
          </a:ln>
          <a:effectLst/>
        </p:spPr>
        <p:txBody>
          <a:bodyPr wrap="none" lIns="85725" tIns="42862" rIns="85725" bIns="42862" anchor="ctr"/>
          <a:lstStyle/>
          <a:p>
            <a:endParaRPr lang="de-CH"/>
          </a:p>
        </p:txBody>
      </p:sp>
      <p:sp>
        <p:nvSpPr>
          <p:cNvPr id="830470" name="Rectangle 6"/>
          <p:cNvSpPr>
            <a:spLocks noChangeArrowheads="1"/>
          </p:cNvSpPr>
          <p:nvPr/>
        </p:nvSpPr>
        <p:spPr bwMode="auto">
          <a:xfrm>
            <a:off x="4286248" y="4929198"/>
            <a:ext cx="1524000" cy="1357322"/>
          </a:xfrm>
          <a:prstGeom prst="rect">
            <a:avLst/>
          </a:prstGeom>
          <a:solidFill>
            <a:schemeClr val="bg1"/>
          </a:solidFill>
          <a:ln w="12700">
            <a:noFill/>
            <a:miter lim="800000"/>
            <a:headEnd/>
            <a:tailEnd/>
          </a:ln>
          <a:effectLst/>
        </p:spPr>
        <p:txBody>
          <a:bodyPr wrap="none" lIns="85725" tIns="42862" rIns="85725" bIns="42862" anchor="ctr"/>
          <a:lstStyle/>
          <a:p>
            <a:endParaRPr lang="de-CH"/>
          </a:p>
        </p:txBody>
      </p:sp>
      <p:sp>
        <p:nvSpPr>
          <p:cNvPr id="830471" name="Text Box 7"/>
          <p:cNvSpPr txBox="1">
            <a:spLocks noChangeArrowheads="1"/>
          </p:cNvSpPr>
          <p:nvPr/>
        </p:nvSpPr>
        <p:spPr bwMode="auto">
          <a:xfrm>
            <a:off x="2600316" y="2847972"/>
            <a:ext cx="2057400" cy="360363"/>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Internet</a:t>
            </a:r>
          </a:p>
        </p:txBody>
      </p:sp>
      <p:sp>
        <p:nvSpPr>
          <p:cNvPr id="830472" name="Oval 8"/>
          <p:cNvSpPr>
            <a:spLocks noChangeArrowheads="1"/>
          </p:cNvSpPr>
          <p:nvPr/>
        </p:nvSpPr>
        <p:spPr bwMode="auto">
          <a:xfrm>
            <a:off x="5419716" y="3990972"/>
            <a:ext cx="152400" cy="304800"/>
          </a:xfrm>
          <a:prstGeom prst="ellipse">
            <a:avLst/>
          </a:prstGeom>
          <a:solidFill>
            <a:schemeClr val="tx2"/>
          </a:solidFill>
          <a:ln w="12700">
            <a:solidFill>
              <a:schemeClr val="tx1"/>
            </a:solidFill>
            <a:round/>
            <a:headEnd/>
            <a:tailEnd/>
          </a:ln>
          <a:effectLst/>
        </p:spPr>
        <p:txBody>
          <a:bodyPr wrap="none" lIns="85725" tIns="42862" rIns="85725" bIns="42862" anchor="ctr"/>
          <a:lstStyle/>
          <a:p>
            <a:endParaRPr lang="de-CH"/>
          </a:p>
        </p:txBody>
      </p:sp>
      <p:sp>
        <p:nvSpPr>
          <p:cNvPr id="830473" name="Oval 9"/>
          <p:cNvSpPr>
            <a:spLocks noChangeArrowheads="1"/>
          </p:cNvSpPr>
          <p:nvPr/>
        </p:nvSpPr>
        <p:spPr bwMode="auto">
          <a:xfrm>
            <a:off x="695316" y="3667122"/>
            <a:ext cx="1371600" cy="914400"/>
          </a:xfrm>
          <a:prstGeom prst="ellipse">
            <a:avLst/>
          </a:prstGeom>
          <a:noFill/>
          <a:ln w="38100">
            <a:solidFill>
              <a:srgbClr val="FF0000"/>
            </a:solidFill>
            <a:round/>
            <a:headEnd/>
            <a:tailEnd/>
          </a:ln>
          <a:effectLst/>
        </p:spPr>
        <p:txBody>
          <a:bodyPr wrap="none" lIns="85725" tIns="42862" rIns="85725" bIns="42862" anchor="ctr"/>
          <a:lstStyle/>
          <a:p>
            <a:endParaRPr lang="de-CH"/>
          </a:p>
        </p:txBody>
      </p:sp>
      <p:sp>
        <p:nvSpPr>
          <p:cNvPr id="830474" name="Oval 10"/>
          <p:cNvSpPr>
            <a:spLocks noChangeArrowheads="1"/>
          </p:cNvSpPr>
          <p:nvPr/>
        </p:nvSpPr>
        <p:spPr bwMode="auto">
          <a:xfrm>
            <a:off x="6791316" y="3667122"/>
            <a:ext cx="1371600" cy="914400"/>
          </a:xfrm>
          <a:prstGeom prst="ellipse">
            <a:avLst/>
          </a:prstGeom>
          <a:noFill/>
          <a:ln w="38100">
            <a:solidFill>
              <a:srgbClr val="FF0000"/>
            </a:solidFill>
            <a:round/>
            <a:headEnd/>
            <a:tailEnd/>
          </a:ln>
          <a:effectLst/>
        </p:spPr>
        <p:txBody>
          <a:bodyPr wrap="none" lIns="85725" tIns="42862" rIns="85725" bIns="42862" anchor="ctr"/>
          <a:lstStyle/>
          <a:p>
            <a:endParaRPr lang="de-CH"/>
          </a:p>
        </p:txBody>
      </p:sp>
      <p:sp>
        <p:nvSpPr>
          <p:cNvPr id="830475" name="Text Box 11"/>
          <p:cNvSpPr txBox="1">
            <a:spLocks noChangeArrowheads="1"/>
          </p:cNvSpPr>
          <p:nvPr/>
        </p:nvSpPr>
        <p:spPr bwMode="auto">
          <a:xfrm>
            <a:off x="796916" y="3800472"/>
            <a:ext cx="1219200" cy="635000"/>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dirty="0"/>
              <a:t>Head</a:t>
            </a:r>
            <a:br>
              <a:rPr lang="de-CH" sz="1800" dirty="0"/>
            </a:br>
            <a:r>
              <a:rPr lang="de-CH" sz="1800" dirty="0"/>
              <a:t>Quarters</a:t>
            </a:r>
          </a:p>
        </p:txBody>
      </p:sp>
      <p:sp>
        <p:nvSpPr>
          <p:cNvPr id="830476" name="Text Box 12"/>
          <p:cNvSpPr txBox="1">
            <a:spLocks noChangeArrowheads="1"/>
          </p:cNvSpPr>
          <p:nvPr/>
        </p:nvSpPr>
        <p:spPr bwMode="auto">
          <a:xfrm>
            <a:off x="6791316" y="3943347"/>
            <a:ext cx="1371600" cy="360363"/>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Subsidiary</a:t>
            </a:r>
          </a:p>
        </p:txBody>
      </p:sp>
      <p:sp>
        <p:nvSpPr>
          <p:cNvPr id="830477" name="Line 13"/>
          <p:cNvSpPr>
            <a:spLocks noChangeShapeType="1"/>
          </p:cNvSpPr>
          <p:nvPr/>
        </p:nvSpPr>
        <p:spPr bwMode="auto">
          <a:xfrm flipV="1">
            <a:off x="1381116" y="3362322"/>
            <a:ext cx="0" cy="304800"/>
          </a:xfrm>
          <a:prstGeom prst="line">
            <a:avLst/>
          </a:prstGeom>
          <a:noFill/>
          <a:ln w="38100">
            <a:solidFill>
              <a:srgbClr val="FF0000"/>
            </a:solidFill>
            <a:round/>
            <a:headEnd/>
            <a:tailEnd/>
          </a:ln>
          <a:effectLst/>
        </p:spPr>
        <p:txBody>
          <a:bodyPr wrap="none" lIns="85725" tIns="42862" rIns="85725" bIns="42862" anchor="ctr"/>
          <a:lstStyle/>
          <a:p>
            <a:endParaRPr lang="de-CH"/>
          </a:p>
        </p:txBody>
      </p:sp>
      <p:pic>
        <p:nvPicPr>
          <p:cNvPr id="830478" name="Picture 14"/>
          <p:cNvPicPr>
            <a:picLocks noChangeAspect="1" noChangeArrowheads="1"/>
          </p:cNvPicPr>
          <p:nvPr/>
        </p:nvPicPr>
        <p:blipFill>
          <a:blip r:embed="rId3" cstate="print"/>
          <a:srcRect/>
          <a:stretch>
            <a:fillRect/>
          </a:stretch>
        </p:blipFill>
        <p:spPr bwMode="auto">
          <a:xfrm>
            <a:off x="695325" y="2371725"/>
            <a:ext cx="1219200" cy="1060450"/>
          </a:xfrm>
          <a:prstGeom prst="rect">
            <a:avLst/>
          </a:prstGeom>
          <a:noFill/>
        </p:spPr>
      </p:pic>
      <p:sp>
        <p:nvSpPr>
          <p:cNvPr id="830479" name="Line 15"/>
          <p:cNvSpPr>
            <a:spLocks noChangeShapeType="1"/>
          </p:cNvSpPr>
          <p:nvPr/>
        </p:nvSpPr>
        <p:spPr bwMode="auto">
          <a:xfrm flipV="1">
            <a:off x="7477116" y="3362322"/>
            <a:ext cx="0" cy="304800"/>
          </a:xfrm>
          <a:prstGeom prst="line">
            <a:avLst/>
          </a:prstGeom>
          <a:noFill/>
          <a:ln w="38100">
            <a:solidFill>
              <a:srgbClr val="FF0000"/>
            </a:solidFill>
            <a:round/>
            <a:headEnd/>
            <a:tailEnd/>
          </a:ln>
          <a:effectLst/>
        </p:spPr>
        <p:txBody>
          <a:bodyPr wrap="none" lIns="85725" tIns="42862" rIns="85725" bIns="42862" anchor="ctr"/>
          <a:lstStyle/>
          <a:p>
            <a:endParaRPr lang="de-CH"/>
          </a:p>
        </p:txBody>
      </p:sp>
      <p:pic>
        <p:nvPicPr>
          <p:cNvPr id="830480" name="Picture 16"/>
          <p:cNvPicPr>
            <a:picLocks noChangeAspect="1" noChangeArrowheads="1"/>
          </p:cNvPicPr>
          <p:nvPr/>
        </p:nvPicPr>
        <p:blipFill>
          <a:blip r:embed="rId3" cstate="print"/>
          <a:srcRect/>
          <a:stretch>
            <a:fillRect/>
          </a:stretch>
        </p:blipFill>
        <p:spPr bwMode="auto">
          <a:xfrm>
            <a:off x="6791325" y="2371725"/>
            <a:ext cx="1219200" cy="1060450"/>
          </a:xfrm>
          <a:prstGeom prst="rect">
            <a:avLst/>
          </a:prstGeom>
          <a:noFill/>
        </p:spPr>
      </p:pic>
      <p:sp>
        <p:nvSpPr>
          <p:cNvPr id="830481" name="Line 17"/>
          <p:cNvSpPr>
            <a:spLocks noChangeShapeType="1"/>
          </p:cNvSpPr>
          <p:nvPr/>
        </p:nvSpPr>
        <p:spPr bwMode="auto">
          <a:xfrm flipV="1">
            <a:off x="5572116" y="4124322"/>
            <a:ext cx="1219200" cy="6350"/>
          </a:xfrm>
          <a:prstGeom prst="line">
            <a:avLst/>
          </a:prstGeom>
          <a:noFill/>
          <a:ln w="38100">
            <a:solidFill>
              <a:srgbClr val="FF0000"/>
            </a:solidFill>
            <a:round/>
            <a:headEnd/>
            <a:tailEnd/>
          </a:ln>
          <a:effectLst/>
        </p:spPr>
        <p:txBody>
          <a:bodyPr wrap="none" lIns="85725" tIns="42862" rIns="85725" bIns="42862" anchor="ctr"/>
          <a:lstStyle/>
          <a:p>
            <a:endParaRPr lang="de-CH"/>
          </a:p>
        </p:txBody>
      </p:sp>
      <p:sp>
        <p:nvSpPr>
          <p:cNvPr id="830482" name="Rectangle 18"/>
          <p:cNvSpPr>
            <a:spLocks noChangeArrowheads="1"/>
          </p:cNvSpPr>
          <p:nvPr/>
        </p:nvSpPr>
        <p:spPr bwMode="auto">
          <a:xfrm>
            <a:off x="3362316" y="3990972"/>
            <a:ext cx="2133600" cy="304800"/>
          </a:xfrm>
          <a:prstGeom prst="rect">
            <a:avLst/>
          </a:prstGeom>
          <a:solidFill>
            <a:schemeClr val="tx2"/>
          </a:solidFill>
          <a:ln w="12700">
            <a:noFill/>
            <a:miter lim="800000"/>
            <a:headEnd/>
            <a:tailEnd/>
          </a:ln>
          <a:effectLst/>
        </p:spPr>
        <p:txBody>
          <a:bodyPr wrap="none" lIns="85725" tIns="42862" rIns="85725" bIns="42862" anchor="ctr"/>
          <a:lstStyle/>
          <a:p>
            <a:endParaRPr lang="de-CH"/>
          </a:p>
        </p:txBody>
      </p:sp>
      <p:sp>
        <p:nvSpPr>
          <p:cNvPr id="830483" name="Oval 19"/>
          <p:cNvSpPr>
            <a:spLocks noChangeArrowheads="1"/>
          </p:cNvSpPr>
          <p:nvPr/>
        </p:nvSpPr>
        <p:spPr bwMode="auto">
          <a:xfrm>
            <a:off x="3286116" y="3990972"/>
            <a:ext cx="152400" cy="304800"/>
          </a:xfrm>
          <a:prstGeom prst="ellipse">
            <a:avLst/>
          </a:prstGeom>
          <a:solidFill>
            <a:schemeClr val="tx1"/>
          </a:solidFill>
          <a:ln w="12700">
            <a:solidFill>
              <a:schemeClr val="tx1"/>
            </a:solidFill>
            <a:round/>
            <a:headEnd/>
            <a:tailEnd/>
          </a:ln>
          <a:effectLst/>
        </p:spPr>
        <p:txBody>
          <a:bodyPr wrap="none" lIns="85725" tIns="42862" rIns="85725" bIns="42862" anchor="ctr"/>
          <a:lstStyle/>
          <a:p>
            <a:endParaRPr lang="de-CH"/>
          </a:p>
        </p:txBody>
      </p:sp>
      <p:sp>
        <p:nvSpPr>
          <p:cNvPr id="830484" name="Line 20"/>
          <p:cNvSpPr>
            <a:spLocks noChangeShapeType="1"/>
          </p:cNvSpPr>
          <p:nvPr/>
        </p:nvSpPr>
        <p:spPr bwMode="auto">
          <a:xfrm flipV="1">
            <a:off x="2066916" y="4143372"/>
            <a:ext cx="1371600" cy="0"/>
          </a:xfrm>
          <a:prstGeom prst="line">
            <a:avLst/>
          </a:prstGeom>
          <a:noFill/>
          <a:ln w="38100">
            <a:solidFill>
              <a:srgbClr val="FF0000"/>
            </a:solidFill>
            <a:round/>
            <a:headEnd/>
            <a:tailEnd/>
          </a:ln>
          <a:effectLst/>
        </p:spPr>
        <p:txBody>
          <a:bodyPr wrap="none" lIns="85725" tIns="42862" rIns="85725" bIns="42862" anchor="ctr"/>
          <a:lstStyle/>
          <a:p>
            <a:endParaRPr lang="de-CH"/>
          </a:p>
        </p:txBody>
      </p:sp>
      <p:sp>
        <p:nvSpPr>
          <p:cNvPr id="830485" name="Line 21"/>
          <p:cNvSpPr>
            <a:spLocks noChangeShapeType="1"/>
          </p:cNvSpPr>
          <p:nvPr/>
        </p:nvSpPr>
        <p:spPr bwMode="auto">
          <a:xfrm>
            <a:off x="3362316" y="3990972"/>
            <a:ext cx="2133600" cy="0"/>
          </a:xfrm>
          <a:prstGeom prst="line">
            <a:avLst/>
          </a:prstGeom>
          <a:noFill/>
          <a:ln w="12700">
            <a:solidFill>
              <a:schemeClr val="tx1"/>
            </a:solidFill>
            <a:round/>
            <a:headEnd/>
            <a:tailEnd/>
          </a:ln>
          <a:effectLst/>
        </p:spPr>
        <p:txBody>
          <a:bodyPr wrap="none" lIns="85725" tIns="42862" rIns="85725" bIns="42862" anchor="ctr"/>
          <a:lstStyle/>
          <a:p>
            <a:endParaRPr lang="de-CH"/>
          </a:p>
        </p:txBody>
      </p:sp>
      <p:sp>
        <p:nvSpPr>
          <p:cNvPr id="830486" name="Line 22"/>
          <p:cNvSpPr>
            <a:spLocks noChangeShapeType="1"/>
          </p:cNvSpPr>
          <p:nvPr/>
        </p:nvSpPr>
        <p:spPr bwMode="auto">
          <a:xfrm>
            <a:off x="3362316" y="4295772"/>
            <a:ext cx="2133600" cy="0"/>
          </a:xfrm>
          <a:prstGeom prst="line">
            <a:avLst/>
          </a:prstGeom>
          <a:noFill/>
          <a:ln w="12700">
            <a:solidFill>
              <a:schemeClr val="tx1"/>
            </a:solidFill>
            <a:round/>
            <a:headEnd/>
            <a:tailEnd/>
          </a:ln>
          <a:effectLst/>
        </p:spPr>
        <p:txBody>
          <a:bodyPr wrap="none" lIns="85725" tIns="42862" rIns="85725" bIns="42862" anchor="ctr"/>
          <a:lstStyle/>
          <a:p>
            <a:endParaRPr lang="de-CH"/>
          </a:p>
        </p:txBody>
      </p:sp>
      <p:sp>
        <p:nvSpPr>
          <p:cNvPr id="830487" name="Line 23"/>
          <p:cNvSpPr>
            <a:spLocks noChangeShapeType="1"/>
          </p:cNvSpPr>
          <p:nvPr/>
        </p:nvSpPr>
        <p:spPr bwMode="auto">
          <a:xfrm flipV="1">
            <a:off x="4962516" y="2695572"/>
            <a:ext cx="0" cy="1066800"/>
          </a:xfrm>
          <a:prstGeom prst="line">
            <a:avLst/>
          </a:prstGeom>
          <a:noFill/>
          <a:ln w="38100">
            <a:solidFill>
              <a:srgbClr val="FF0000"/>
            </a:solidFill>
            <a:round/>
            <a:headEnd/>
            <a:tailEnd/>
          </a:ln>
          <a:effectLst/>
        </p:spPr>
        <p:txBody>
          <a:bodyPr wrap="none" lIns="85725" tIns="42862" rIns="85725" bIns="42862" anchor="ctr"/>
          <a:lstStyle/>
          <a:p>
            <a:endParaRPr lang="de-CH"/>
          </a:p>
        </p:txBody>
      </p:sp>
      <p:sp>
        <p:nvSpPr>
          <p:cNvPr id="830488" name="Oval 24"/>
          <p:cNvSpPr>
            <a:spLocks noChangeArrowheads="1"/>
          </p:cNvSpPr>
          <p:nvPr/>
        </p:nvSpPr>
        <p:spPr bwMode="auto">
          <a:xfrm rot="-5400000">
            <a:off x="4886316" y="2847972"/>
            <a:ext cx="152400" cy="304800"/>
          </a:xfrm>
          <a:prstGeom prst="ellipse">
            <a:avLst/>
          </a:prstGeom>
          <a:solidFill>
            <a:schemeClr val="tx2"/>
          </a:solidFill>
          <a:ln w="12700">
            <a:solidFill>
              <a:schemeClr val="tx1"/>
            </a:solidFill>
            <a:round/>
            <a:headEnd/>
            <a:tailEnd/>
          </a:ln>
          <a:effectLst/>
        </p:spPr>
        <p:txBody>
          <a:bodyPr wrap="none" lIns="85725" tIns="42862" rIns="85725" bIns="42862" anchor="ctr"/>
          <a:lstStyle/>
          <a:p>
            <a:endParaRPr lang="de-CH"/>
          </a:p>
        </p:txBody>
      </p:sp>
      <p:sp>
        <p:nvSpPr>
          <p:cNvPr id="830489" name="Rectangle 25"/>
          <p:cNvSpPr>
            <a:spLocks noChangeArrowheads="1"/>
          </p:cNvSpPr>
          <p:nvPr/>
        </p:nvSpPr>
        <p:spPr bwMode="auto">
          <a:xfrm>
            <a:off x="3362316" y="3609972"/>
            <a:ext cx="1600200" cy="304800"/>
          </a:xfrm>
          <a:prstGeom prst="rect">
            <a:avLst/>
          </a:prstGeom>
          <a:solidFill>
            <a:schemeClr val="tx2"/>
          </a:solidFill>
          <a:ln w="12700">
            <a:noFill/>
            <a:miter lim="800000"/>
            <a:headEnd/>
            <a:tailEnd/>
          </a:ln>
          <a:effectLst/>
        </p:spPr>
        <p:txBody>
          <a:bodyPr wrap="none" lIns="85725" tIns="42862" rIns="85725" bIns="42862" anchor="ctr"/>
          <a:lstStyle/>
          <a:p>
            <a:endParaRPr lang="de-CH"/>
          </a:p>
        </p:txBody>
      </p:sp>
      <p:sp>
        <p:nvSpPr>
          <p:cNvPr id="830490" name="Oval 26"/>
          <p:cNvSpPr>
            <a:spLocks noChangeArrowheads="1"/>
          </p:cNvSpPr>
          <p:nvPr/>
        </p:nvSpPr>
        <p:spPr bwMode="auto">
          <a:xfrm>
            <a:off x="3286116" y="3609972"/>
            <a:ext cx="152400" cy="304800"/>
          </a:xfrm>
          <a:prstGeom prst="ellipse">
            <a:avLst/>
          </a:prstGeom>
          <a:solidFill>
            <a:schemeClr val="tx1"/>
          </a:solidFill>
          <a:ln w="12700">
            <a:solidFill>
              <a:schemeClr val="tx1"/>
            </a:solidFill>
            <a:round/>
            <a:headEnd/>
            <a:tailEnd/>
          </a:ln>
          <a:effectLst/>
        </p:spPr>
        <p:txBody>
          <a:bodyPr wrap="none" lIns="85725" tIns="42862" rIns="85725" bIns="42862" anchor="ctr"/>
          <a:lstStyle/>
          <a:p>
            <a:endParaRPr lang="de-CH"/>
          </a:p>
        </p:txBody>
      </p:sp>
      <p:sp>
        <p:nvSpPr>
          <p:cNvPr id="830491" name="Line 27"/>
          <p:cNvSpPr>
            <a:spLocks noChangeShapeType="1"/>
          </p:cNvSpPr>
          <p:nvPr/>
        </p:nvSpPr>
        <p:spPr bwMode="auto">
          <a:xfrm>
            <a:off x="3362316" y="3609972"/>
            <a:ext cx="1447800" cy="0"/>
          </a:xfrm>
          <a:prstGeom prst="line">
            <a:avLst/>
          </a:prstGeom>
          <a:noFill/>
          <a:ln w="12700">
            <a:solidFill>
              <a:schemeClr val="tx1"/>
            </a:solidFill>
            <a:round/>
            <a:headEnd/>
            <a:tailEnd/>
          </a:ln>
          <a:effectLst/>
        </p:spPr>
        <p:txBody>
          <a:bodyPr wrap="none" lIns="85725" tIns="42862" rIns="85725" bIns="42862" anchor="ctr"/>
          <a:lstStyle/>
          <a:p>
            <a:endParaRPr lang="de-CH"/>
          </a:p>
        </p:txBody>
      </p:sp>
      <p:sp>
        <p:nvSpPr>
          <p:cNvPr id="830492" name="Rectangle 28"/>
          <p:cNvSpPr>
            <a:spLocks noChangeArrowheads="1"/>
          </p:cNvSpPr>
          <p:nvPr/>
        </p:nvSpPr>
        <p:spPr bwMode="auto">
          <a:xfrm rot="-5400000">
            <a:off x="4505316" y="3305172"/>
            <a:ext cx="914400" cy="304800"/>
          </a:xfrm>
          <a:prstGeom prst="rect">
            <a:avLst/>
          </a:prstGeom>
          <a:solidFill>
            <a:schemeClr val="tx2"/>
          </a:solidFill>
          <a:ln w="12700">
            <a:noFill/>
            <a:miter lim="800000"/>
            <a:headEnd/>
            <a:tailEnd/>
          </a:ln>
          <a:effectLst/>
        </p:spPr>
        <p:txBody>
          <a:bodyPr wrap="none" lIns="85725" tIns="42862" rIns="85725" bIns="42862" anchor="ctr"/>
          <a:lstStyle/>
          <a:p>
            <a:endParaRPr lang="de-CH"/>
          </a:p>
        </p:txBody>
      </p:sp>
      <p:sp>
        <p:nvSpPr>
          <p:cNvPr id="830493" name="Line 29"/>
          <p:cNvSpPr>
            <a:spLocks noChangeShapeType="1"/>
          </p:cNvSpPr>
          <p:nvPr/>
        </p:nvSpPr>
        <p:spPr bwMode="auto">
          <a:xfrm flipV="1">
            <a:off x="2600316" y="3762372"/>
            <a:ext cx="838200" cy="6350"/>
          </a:xfrm>
          <a:prstGeom prst="line">
            <a:avLst/>
          </a:prstGeom>
          <a:noFill/>
          <a:ln w="38100">
            <a:solidFill>
              <a:srgbClr val="FF0000"/>
            </a:solidFill>
            <a:round/>
            <a:headEnd/>
            <a:tailEnd/>
          </a:ln>
          <a:effectLst/>
        </p:spPr>
        <p:txBody>
          <a:bodyPr wrap="none" lIns="85725" tIns="42862" rIns="85725" bIns="42862" anchor="ctr"/>
          <a:lstStyle/>
          <a:p>
            <a:endParaRPr lang="de-CH"/>
          </a:p>
        </p:txBody>
      </p:sp>
      <p:pic>
        <p:nvPicPr>
          <p:cNvPr id="830494" name="Picture 30"/>
          <p:cNvPicPr>
            <a:picLocks noChangeAspect="1" noChangeArrowheads="1"/>
          </p:cNvPicPr>
          <p:nvPr/>
        </p:nvPicPr>
        <p:blipFill>
          <a:blip r:embed="rId4" cstate="print"/>
          <a:srcRect/>
          <a:stretch>
            <a:fillRect/>
          </a:stretch>
        </p:blipFill>
        <p:spPr bwMode="auto">
          <a:xfrm>
            <a:off x="2219325" y="3228975"/>
            <a:ext cx="1171575" cy="1352550"/>
          </a:xfrm>
          <a:prstGeom prst="rect">
            <a:avLst/>
          </a:prstGeom>
          <a:noFill/>
        </p:spPr>
      </p:pic>
      <p:sp>
        <p:nvSpPr>
          <p:cNvPr id="830495" name="Line 31"/>
          <p:cNvSpPr>
            <a:spLocks noChangeShapeType="1"/>
          </p:cNvSpPr>
          <p:nvPr/>
        </p:nvSpPr>
        <p:spPr bwMode="auto">
          <a:xfrm>
            <a:off x="4810116" y="3000372"/>
            <a:ext cx="0" cy="609600"/>
          </a:xfrm>
          <a:prstGeom prst="line">
            <a:avLst/>
          </a:prstGeom>
          <a:noFill/>
          <a:ln w="12700">
            <a:solidFill>
              <a:schemeClr val="tx1"/>
            </a:solidFill>
            <a:round/>
            <a:headEnd/>
            <a:tailEnd/>
          </a:ln>
          <a:effectLst/>
        </p:spPr>
        <p:txBody>
          <a:bodyPr wrap="none" lIns="85725" tIns="42862" rIns="85725" bIns="42862" anchor="ctr"/>
          <a:lstStyle/>
          <a:p>
            <a:endParaRPr lang="de-CH"/>
          </a:p>
        </p:txBody>
      </p:sp>
      <p:sp>
        <p:nvSpPr>
          <p:cNvPr id="830496" name="Line 32"/>
          <p:cNvSpPr>
            <a:spLocks noChangeShapeType="1"/>
          </p:cNvSpPr>
          <p:nvPr/>
        </p:nvSpPr>
        <p:spPr bwMode="auto">
          <a:xfrm>
            <a:off x="5114916" y="3000372"/>
            <a:ext cx="0" cy="914400"/>
          </a:xfrm>
          <a:prstGeom prst="line">
            <a:avLst/>
          </a:prstGeom>
          <a:noFill/>
          <a:ln w="12700">
            <a:solidFill>
              <a:schemeClr val="tx1"/>
            </a:solidFill>
            <a:round/>
            <a:headEnd/>
            <a:tailEnd/>
          </a:ln>
          <a:effectLst/>
        </p:spPr>
        <p:txBody>
          <a:bodyPr wrap="none" lIns="85725" tIns="42862" rIns="85725" bIns="42862" anchor="ctr"/>
          <a:lstStyle/>
          <a:p>
            <a:endParaRPr lang="de-CH"/>
          </a:p>
        </p:txBody>
      </p:sp>
      <p:sp>
        <p:nvSpPr>
          <p:cNvPr id="830497" name="Text Box 33"/>
          <p:cNvSpPr txBox="1">
            <a:spLocks noChangeArrowheads="1"/>
          </p:cNvSpPr>
          <p:nvPr/>
        </p:nvSpPr>
        <p:spPr bwMode="auto">
          <a:xfrm>
            <a:off x="4048116" y="1171572"/>
            <a:ext cx="1905000" cy="360363"/>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„Road Warrior“</a:t>
            </a:r>
          </a:p>
        </p:txBody>
      </p:sp>
      <p:pic>
        <p:nvPicPr>
          <p:cNvPr id="830498" name="Picture 34"/>
          <p:cNvPicPr>
            <a:picLocks noChangeAspect="1" noChangeArrowheads="1"/>
          </p:cNvPicPr>
          <p:nvPr/>
        </p:nvPicPr>
        <p:blipFill>
          <a:blip r:embed="rId4" cstate="print"/>
          <a:srcRect/>
          <a:stretch>
            <a:fillRect/>
          </a:stretch>
        </p:blipFill>
        <p:spPr bwMode="auto">
          <a:xfrm>
            <a:off x="5724525" y="3228975"/>
            <a:ext cx="1171575" cy="1352550"/>
          </a:xfrm>
          <a:prstGeom prst="rect">
            <a:avLst/>
          </a:prstGeom>
          <a:noFill/>
        </p:spPr>
      </p:pic>
      <p:sp>
        <p:nvSpPr>
          <p:cNvPr id="830499" name="Text Box 35"/>
          <p:cNvSpPr txBox="1">
            <a:spLocks noChangeArrowheads="1"/>
          </p:cNvSpPr>
          <p:nvPr/>
        </p:nvSpPr>
        <p:spPr bwMode="auto">
          <a:xfrm>
            <a:off x="3514716" y="3990972"/>
            <a:ext cx="1524000" cy="360363"/>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VPN Tunnel</a:t>
            </a:r>
          </a:p>
        </p:txBody>
      </p:sp>
      <p:sp>
        <p:nvSpPr>
          <p:cNvPr id="830500" name="Text Box 36"/>
          <p:cNvSpPr txBox="1">
            <a:spLocks noChangeArrowheads="1"/>
          </p:cNvSpPr>
          <p:nvPr/>
        </p:nvSpPr>
        <p:spPr bwMode="auto">
          <a:xfrm>
            <a:off x="3514716" y="3609972"/>
            <a:ext cx="1524000" cy="360363"/>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VPN Tunnel</a:t>
            </a:r>
          </a:p>
        </p:txBody>
      </p:sp>
      <p:sp>
        <p:nvSpPr>
          <p:cNvPr id="830501" name="Text Box 37"/>
          <p:cNvSpPr txBox="1">
            <a:spLocks noChangeArrowheads="1"/>
          </p:cNvSpPr>
          <p:nvPr/>
        </p:nvSpPr>
        <p:spPr bwMode="auto">
          <a:xfrm>
            <a:off x="1685916" y="4676772"/>
            <a:ext cx="2057400" cy="57308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VPN Gateway</a:t>
            </a:r>
            <a:br>
              <a:rPr lang="de-CH" sz="1800"/>
            </a:br>
            <a:r>
              <a:rPr lang="de-CH" sz="1400"/>
              <a:t>11.22.33.44</a:t>
            </a:r>
          </a:p>
        </p:txBody>
      </p:sp>
      <p:sp>
        <p:nvSpPr>
          <p:cNvPr id="830502" name="Text Box 38"/>
          <p:cNvSpPr txBox="1">
            <a:spLocks noChangeArrowheads="1"/>
          </p:cNvSpPr>
          <p:nvPr/>
        </p:nvSpPr>
        <p:spPr bwMode="auto">
          <a:xfrm>
            <a:off x="5191116" y="4676772"/>
            <a:ext cx="2057400" cy="573088"/>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a:t>VPN Gateway</a:t>
            </a:r>
            <a:br>
              <a:rPr lang="de-CH" sz="1800"/>
            </a:br>
            <a:r>
              <a:rPr lang="de-CH" sz="1400"/>
              <a:t>55.66.77.88</a:t>
            </a:r>
          </a:p>
        </p:txBody>
      </p:sp>
      <p:sp>
        <p:nvSpPr>
          <p:cNvPr id="830503" name="Text Box 39"/>
          <p:cNvSpPr txBox="1">
            <a:spLocks noChangeArrowheads="1"/>
          </p:cNvSpPr>
          <p:nvPr/>
        </p:nvSpPr>
        <p:spPr bwMode="auto">
          <a:xfrm>
            <a:off x="3057516" y="1857372"/>
            <a:ext cx="1600200" cy="360363"/>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800" dirty="0"/>
              <a:t>VPN Client</a:t>
            </a:r>
          </a:p>
        </p:txBody>
      </p:sp>
      <p:sp>
        <p:nvSpPr>
          <p:cNvPr id="830504" name="Line 40"/>
          <p:cNvSpPr>
            <a:spLocks noChangeShapeType="1"/>
          </p:cNvSpPr>
          <p:nvPr/>
        </p:nvSpPr>
        <p:spPr bwMode="auto">
          <a:xfrm>
            <a:off x="3362316" y="3914772"/>
            <a:ext cx="1752600" cy="0"/>
          </a:xfrm>
          <a:prstGeom prst="line">
            <a:avLst/>
          </a:prstGeom>
          <a:noFill/>
          <a:ln w="12700">
            <a:solidFill>
              <a:schemeClr val="tx1"/>
            </a:solidFill>
            <a:round/>
            <a:headEnd/>
            <a:tailEnd/>
          </a:ln>
          <a:effectLst/>
        </p:spPr>
        <p:txBody>
          <a:bodyPr wrap="none" lIns="85725" tIns="42862" rIns="85725" bIns="42862" anchor="ctr"/>
          <a:lstStyle/>
          <a:p>
            <a:endParaRPr lang="de-CH"/>
          </a:p>
        </p:txBody>
      </p:sp>
      <p:sp>
        <p:nvSpPr>
          <p:cNvPr id="830505" name="Text Box 41"/>
          <p:cNvSpPr txBox="1">
            <a:spLocks noChangeArrowheads="1"/>
          </p:cNvSpPr>
          <p:nvPr/>
        </p:nvSpPr>
        <p:spPr bwMode="auto">
          <a:xfrm>
            <a:off x="771516" y="4600572"/>
            <a:ext cx="1143000" cy="298450"/>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400"/>
              <a:t>10.1.0.0/16</a:t>
            </a:r>
          </a:p>
        </p:txBody>
      </p:sp>
      <p:sp>
        <p:nvSpPr>
          <p:cNvPr id="830506" name="Text Box 42"/>
          <p:cNvSpPr txBox="1">
            <a:spLocks noChangeArrowheads="1"/>
          </p:cNvSpPr>
          <p:nvPr/>
        </p:nvSpPr>
        <p:spPr bwMode="auto">
          <a:xfrm>
            <a:off x="6943716" y="4600572"/>
            <a:ext cx="1143000" cy="298450"/>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400"/>
              <a:t>10.2.0.0/16</a:t>
            </a:r>
          </a:p>
        </p:txBody>
      </p:sp>
      <p:sp>
        <p:nvSpPr>
          <p:cNvPr id="830507" name="Text Box 43"/>
          <p:cNvSpPr txBox="1">
            <a:spLocks noChangeArrowheads="1"/>
          </p:cNvSpPr>
          <p:nvPr/>
        </p:nvSpPr>
        <p:spPr bwMode="auto">
          <a:xfrm>
            <a:off x="5368916" y="1857372"/>
            <a:ext cx="914400" cy="298450"/>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400"/>
              <a:t>10.3.0.2</a:t>
            </a:r>
          </a:p>
        </p:txBody>
      </p:sp>
      <p:pic>
        <p:nvPicPr>
          <p:cNvPr id="830508" name="Picture 44" descr="j0223598"/>
          <p:cNvPicPr>
            <a:picLocks noChangeAspect="1" noChangeArrowheads="1"/>
          </p:cNvPicPr>
          <p:nvPr/>
        </p:nvPicPr>
        <p:blipFill>
          <a:blip r:embed="rId5" cstate="print"/>
          <a:srcRect/>
          <a:stretch>
            <a:fillRect/>
          </a:stretch>
        </p:blipFill>
        <p:spPr bwMode="auto">
          <a:xfrm>
            <a:off x="4200516" y="1617660"/>
            <a:ext cx="1219200" cy="1127125"/>
          </a:xfrm>
          <a:prstGeom prst="rect">
            <a:avLst/>
          </a:prstGeom>
          <a:noFill/>
        </p:spPr>
      </p:pic>
      <p:sp>
        <p:nvSpPr>
          <p:cNvPr id="830509" name="Text Box 45"/>
          <p:cNvSpPr txBox="1">
            <a:spLocks noChangeArrowheads="1"/>
          </p:cNvSpPr>
          <p:nvPr/>
        </p:nvSpPr>
        <p:spPr bwMode="auto">
          <a:xfrm>
            <a:off x="887404" y="2019297"/>
            <a:ext cx="1143000" cy="298450"/>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400"/>
              <a:t>10.1.0.5</a:t>
            </a:r>
          </a:p>
        </p:txBody>
      </p:sp>
      <p:sp>
        <p:nvSpPr>
          <p:cNvPr id="830510" name="Text Box 46"/>
          <p:cNvSpPr txBox="1">
            <a:spLocks noChangeArrowheads="1"/>
          </p:cNvSpPr>
          <p:nvPr/>
        </p:nvSpPr>
        <p:spPr bwMode="auto">
          <a:xfrm>
            <a:off x="6989754" y="2019297"/>
            <a:ext cx="1143000" cy="298450"/>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400"/>
              <a:t>10.2.0.3</a:t>
            </a:r>
          </a:p>
        </p:txBody>
      </p:sp>
      <p:sp>
        <p:nvSpPr>
          <p:cNvPr id="830511" name="Text Box 47"/>
          <p:cNvSpPr txBox="1">
            <a:spLocks noChangeArrowheads="1"/>
          </p:cNvSpPr>
          <p:nvPr/>
        </p:nvSpPr>
        <p:spPr bwMode="auto">
          <a:xfrm>
            <a:off x="4991091" y="2613022"/>
            <a:ext cx="914400" cy="298450"/>
          </a:xfrm>
          <a:prstGeom prst="rect">
            <a:avLst/>
          </a:prstGeom>
          <a:noFill/>
          <a:ln w="12700">
            <a:noFill/>
            <a:miter lim="800000"/>
            <a:headEnd/>
            <a:tailEnd/>
          </a:ln>
          <a:effectLst/>
        </p:spPr>
        <p:txBody>
          <a:bodyPr lIns="85725" tIns="42862" rIns="85725" bIns="42862">
            <a:spAutoFit/>
          </a:bodyPr>
          <a:lstStyle/>
          <a:p>
            <a:pPr algn="ctr">
              <a:buClr>
                <a:srgbClr val="0099CC"/>
              </a:buClr>
              <a:buSzPct val="70000"/>
              <a:buFont typeface="Wingdings" pitchFamily="2" charset="2"/>
              <a:buNone/>
            </a:pPr>
            <a:r>
              <a:rPr lang="de-CH" sz="1400"/>
              <a:t>55.66.x.x</a:t>
            </a:r>
          </a:p>
        </p:txBody>
      </p:sp>
      <p:sp>
        <p:nvSpPr>
          <p:cNvPr id="48" name="Rectangle 45"/>
          <p:cNvSpPr>
            <a:spLocks noChangeArrowheads="1"/>
          </p:cNvSpPr>
          <p:nvPr/>
        </p:nvSpPr>
        <p:spPr bwMode="auto">
          <a:xfrm>
            <a:off x="611188" y="5500702"/>
            <a:ext cx="7389836" cy="714380"/>
          </a:xfrm>
          <a:prstGeom prst="rect">
            <a:avLst/>
          </a:prstGeom>
          <a:noFill/>
          <a:ln w="12700">
            <a:noFill/>
            <a:miter lim="800000"/>
            <a:headEnd/>
            <a:tailEnd/>
          </a:ln>
          <a:effectLst/>
        </p:spPr>
        <p:txBody>
          <a:bodyPr lIns="85725" tIns="42862" rIns="85725" bIns="42862"/>
          <a:lstStyle/>
          <a:p>
            <a:pPr marL="317500" indent="-317500" defTabSz="708025">
              <a:spcBef>
                <a:spcPct val="20000"/>
              </a:spcBef>
              <a:buClr>
                <a:srgbClr val="FF0000"/>
              </a:buClr>
              <a:buSzPct val="140000"/>
              <a:buFontTx/>
              <a:buChar char="•"/>
            </a:pPr>
            <a:r>
              <a:rPr lang="de-DE" dirty="0" smtClean="0"/>
              <a:t>strongSwan is an Internet Key Exchange daemon needed to automatically set up IPsec-based VPN connections.</a:t>
            </a:r>
            <a:endParaRPr lang="de-DE" dirty="0">
              <a:solidFill>
                <a:srgbClr val="FF0000"/>
              </a:solidFill>
            </a:endParaRPr>
          </a:p>
        </p:txBody>
      </p:sp>
      <p:pic>
        <p:nvPicPr>
          <p:cNvPr id="49" name="Picture 7" descr="strongswan_1200_white"/>
          <p:cNvPicPr>
            <a:picLocks noChangeAspect="1" noChangeArrowheads="1"/>
          </p:cNvPicPr>
          <p:nvPr/>
        </p:nvPicPr>
        <p:blipFill>
          <a:blip r:embed="rId6" cstate="print"/>
          <a:srcRect l="4921" t="7504" r="3937" b="10506"/>
          <a:stretch>
            <a:fillRect/>
          </a:stretch>
        </p:blipFill>
        <p:spPr bwMode="auto">
          <a:xfrm>
            <a:off x="6000760" y="5214950"/>
            <a:ext cx="452845" cy="266682"/>
          </a:xfrm>
          <a:prstGeom prst="rect">
            <a:avLst/>
          </a:prstGeom>
          <a:noFill/>
          <a:ln w="9525">
            <a:noFill/>
            <a:miter lim="800000"/>
            <a:headEnd/>
            <a:tailEnd/>
          </a:ln>
        </p:spPr>
      </p:pic>
      <p:pic>
        <p:nvPicPr>
          <p:cNvPr id="50" name="Picture 7" descr="strongswan_1200_white"/>
          <p:cNvPicPr>
            <a:picLocks noChangeAspect="1" noChangeArrowheads="1"/>
          </p:cNvPicPr>
          <p:nvPr/>
        </p:nvPicPr>
        <p:blipFill>
          <a:blip r:embed="rId6" cstate="print"/>
          <a:srcRect l="4921" t="7504" r="3937" b="10506"/>
          <a:stretch>
            <a:fillRect/>
          </a:stretch>
        </p:blipFill>
        <p:spPr bwMode="auto">
          <a:xfrm>
            <a:off x="2428860" y="5214950"/>
            <a:ext cx="452845" cy="266682"/>
          </a:xfrm>
          <a:prstGeom prst="rect">
            <a:avLst/>
          </a:prstGeom>
          <a:noFill/>
          <a:ln w="9525">
            <a:noFill/>
            <a:miter lim="800000"/>
            <a:headEnd/>
            <a:tailEnd/>
          </a:ln>
        </p:spPr>
      </p:pic>
      <p:pic>
        <p:nvPicPr>
          <p:cNvPr id="51" name="Picture 7" descr="strongswan_1200_white"/>
          <p:cNvPicPr>
            <a:picLocks noChangeAspect="1" noChangeArrowheads="1"/>
          </p:cNvPicPr>
          <p:nvPr/>
        </p:nvPicPr>
        <p:blipFill>
          <a:blip r:embed="rId6" cstate="print"/>
          <a:srcRect l="4921" t="7504" r="3937" b="10506"/>
          <a:stretch>
            <a:fillRect/>
          </a:stretch>
        </p:blipFill>
        <p:spPr bwMode="auto">
          <a:xfrm>
            <a:off x="3643306" y="2214554"/>
            <a:ext cx="452845" cy="26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30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animBg="1"/>
      <p:bldP spid="4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strongSwan NetworkManager with </a:t>
            </a:r>
            <a:r>
              <a:rPr lang="de-CH" dirty="0" smtClean="0"/>
              <a:t>EAP I</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9" name="Picture 8" descr="moon-eap-secret.png"/>
          <p:cNvPicPr>
            <a:picLocks noChangeAspect="1"/>
          </p:cNvPicPr>
          <p:nvPr/>
        </p:nvPicPr>
        <p:blipFill>
          <a:blip r:embed="rId3" cstate="print"/>
          <a:stretch>
            <a:fillRect/>
          </a:stretch>
        </p:blipFill>
        <p:spPr>
          <a:xfrm>
            <a:off x="4357686" y="3786190"/>
            <a:ext cx="4047619" cy="2323810"/>
          </a:xfrm>
          <a:prstGeom prst="rect">
            <a:avLst/>
          </a:prstGeom>
        </p:spPr>
      </p:pic>
      <p:sp>
        <p:nvSpPr>
          <p:cNvPr id="11" name="Rectangle 6"/>
          <p:cNvSpPr txBox="1">
            <a:spLocks noChangeArrowheads="1"/>
          </p:cNvSpPr>
          <p:nvPr/>
        </p:nvSpPr>
        <p:spPr bwMode="auto">
          <a:xfrm>
            <a:off x="4357686" y="1714488"/>
            <a:ext cx="4286280" cy="1428760"/>
          </a:xfrm>
          <a:prstGeom prst="rect">
            <a:avLst/>
          </a:prstGeom>
          <a:noFill/>
          <a:ln w="12700">
            <a:noFill/>
            <a:miter lim="800000"/>
            <a:headEnd/>
            <a:tailEnd/>
          </a:ln>
          <a:effectLst/>
        </p:spPr>
        <p:txBody>
          <a:bodyPr vert="horz" wrap="square" lIns="85725" tIns="42862" rIns="85725" bIns="42862" numCol="1" anchor="t" anchorCtr="0" compatLnSpc="1">
            <a:prstTxWarp prst="textNoShape">
              <a:avLst/>
            </a:prstTxWarp>
          </a:bodyPr>
          <a:lstStyle/>
          <a:p>
            <a:pPr marL="317500" lvl="0" indent="-317500" defTabSz="708025">
              <a:lnSpc>
                <a:spcPct val="90000"/>
              </a:lnSpc>
              <a:buClr>
                <a:srgbClr val="FF3517"/>
              </a:buClr>
              <a:buSzPct val="140000"/>
              <a:buFontTx/>
              <a:buChar char="•"/>
            </a:pPr>
            <a:r>
              <a:rPr lang="de-CH" sz="1800" kern="0" dirty="0" smtClean="0"/>
              <a:t>If a CA root certificate is specified then the h</a:t>
            </a:r>
            <a:r>
              <a:rPr kumimoji="0" lang="de-CH" sz="1800" b="0" i="0" u="none" strike="noStrike" kern="0" cap="none" spc="0" normalizeH="0" noProof="0" dirty="0" smtClean="0">
                <a:ln>
                  <a:noFill/>
                </a:ln>
                <a:solidFill>
                  <a:schemeClr val="tx1"/>
                </a:solidFill>
                <a:effectLst/>
                <a:uLnTx/>
                <a:uFillTx/>
                <a:latin typeface="+mn-lt"/>
                <a:ea typeface="+mn-ea"/>
                <a:cs typeface="+mn-cs"/>
              </a:rPr>
              <a:t>ostname [or </a:t>
            </a:r>
            <a:r>
              <a:rPr lang="de-CH" sz="1800" kern="0" dirty="0" smtClean="0"/>
              <a:t>IP address] </a:t>
            </a:r>
            <a:r>
              <a:rPr kumimoji="0" lang="de-CH" sz="1800" b="0" i="0" u="none" strike="noStrike" kern="0" cap="none" spc="0" normalizeH="0" noProof="0" dirty="0" smtClean="0">
                <a:ln>
                  <a:noFill/>
                </a:ln>
                <a:solidFill>
                  <a:schemeClr val="tx1"/>
                </a:solidFill>
                <a:effectLst/>
                <a:uLnTx/>
                <a:uFillTx/>
                <a:latin typeface="+mn-lt"/>
                <a:ea typeface="+mn-ea"/>
                <a:cs typeface="+mn-cs"/>
              </a:rPr>
              <a:t>of the VPN gateway must be contained as a subjectAltName in the received gateway certificate. </a:t>
            </a:r>
            <a:endParaRPr kumimoji="0" lang="de-CH" sz="1800" b="0" i="0" u="none" strike="noStrike" kern="0" cap="none" spc="0" normalizeH="0" baseline="0" noProof="0" dirty="0">
              <a:ln>
                <a:noFill/>
              </a:ln>
              <a:solidFill>
                <a:schemeClr val="tx1"/>
              </a:solidFill>
              <a:effectLst/>
              <a:uLnTx/>
              <a:uFillTx/>
              <a:latin typeface="+mn-lt"/>
              <a:ea typeface="+mn-ea"/>
              <a:cs typeface="+mn-cs"/>
            </a:endParaRPr>
          </a:p>
        </p:txBody>
      </p:sp>
      <p:pic>
        <p:nvPicPr>
          <p:cNvPr id="14" name="Picture 13" descr="moon-eap.png"/>
          <p:cNvPicPr>
            <a:picLocks noChangeAspect="1"/>
          </p:cNvPicPr>
          <p:nvPr/>
        </p:nvPicPr>
        <p:blipFill>
          <a:blip r:embed="rId4" cstate="print"/>
          <a:stretch>
            <a:fillRect/>
          </a:stretch>
        </p:blipFill>
        <p:spPr>
          <a:xfrm>
            <a:off x="611188" y="1125538"/>
            <a:ext cx="3619048" cy="500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strongSwan NetworkManager with </a:t>
            </a:r>
            <a:r>
              <a:rPr lang="de-CH" dirty="0" smtClean="0"/>
              <a:t>EAP II</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9" name="Picture 8" descr="moon-eap-secret.png"/>
          <p:cNvPicPr>
            <a:picLocks noChangeAspect="1"/>
          </p:cNvPicPr>
          <p:nvPr/>
        </p:nvPicPr>
        <p:blipFill>
          <a:blip r:embed="rId3" cstate="print"/>
          <a:stretch>
            <a:fillRect/>
          </a:stretch>
        </p:blipFill>
        <p:spPr>
          <a:xfrm>
            <a:off x="4357686" y="3786190"/>
            <a:ext cx="4047619" cy="2323810"/>
          </a:xfrm>
          <a:prstGeom prst="rect">
            <a:avLst/>
          </a:prstGeom>
        </p:spPr>
      </p:pic>
      <p:sp>
        <p:nvSpPr>
          <p:cNvPr id="11" name="Rectangle 6"/>
          <p:cNvSpPr txBox="1">
            <a:spLocks noChangeArrowheads="1"/>
          </p:cNvSpPr>
          <p:nvPr/>
        </p:nvSpPr>
        <p:spPr bwMode="auto">
          <a:xfrm>
            <a:off x="4357686" y="1714488"/>
            <a:ext cx="4071966" cy="928694"/>
          </a:xfrm>
          <a:prstGeom prst="rect">
            <a:avLst/>
          </a:prstGeom>
          <a:noFill/>
          <a:ln w="12700">
            <a:noFill/>
            <a:miter lim="800000"/>
            <a:headEnd/>
            <a:tailEnd/>
          </a:ln>
          <a:effectLst/>
        </p:spPr>
        <p:txBody>
          <a:bodyPr vert="horz" wrap="square" lIns="85725" tIns="42862" rIns="85725" bIns="42862" numCol="1" anchor="t" anchorCtr="0" compatLnSpc="1">
            <a:prstTxWarp prst="textNoShape">
              <a:avLst/>
            </a:prstTxWarp>
          </a:bodyPr>
          <a:lstStyle/>
          <a:p>
            <a:pPr marL="317500" lvl="0" indent="-317500" defTabSz="708025">
              <a:lnSpc>
                <a:spcPct val="90000"/>
              </a:lnSpc>
              <a:buClr>
                <a:srgbClr val="FF3517"/>
              </a:buClr>
              <a:buSzPct val="140000"/>
              <a:buFontTx/>
              <a:buChar char="•"/>
            </a:pPr>
            <a:r>
              <a:rPr kumimoji="0" lang="de-CH" sz="1800" b="0" i="0" u="none" strike="noStrike" kern="0" cap="none" spc="0" normalizeH="0" noProof="0" dirty="0" smtClean="0">
                <a:ln>
                  <a:noFill/>
                </a:ln>
                <a:solidFill>
                  <a:schemeClr val="tx1"/>
                </a:solidFill>
                <a:effectLst/>
                <a:uLnTx/>
                <a:uFillTx/>
                <a:latin typeface="+mn-lt"/>
                <a:ea typeface="+mn-ea"/>
                <a:cs typeface="+mn-cs"/>
              </a:rPr>
              <a:t>As an alternative the self-signed certificate of the VPN gateway can be directly imported.</a:t>
            </a:r>
            <a:endParaRPr kumimoji="0" lang="de-CH" sz="18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6" descr="moon-self-signed.png"/>
          <p:cNvPicPr>
            <a:picLocks noChangeAspect="1"/>
          </p:cNvPicPr>
          <p:nvPr/>
        </p:nvPicPr>
        <p:blipFill>
          <a:blip r:embed="rId4" cstate="print"/>
          <a:stretch>
            <a:fillRect/>
          </a:stretch>
        </p:blipFill>
        <p:spPr>
          <a:xfrm>
            <a:off x="611188" y="1125538"/>
            <a:ext cx="3619048" cy="500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strongSwan NetworkManager with </a:t>
            </a:r>
            <a:r>
              <a:rPr lang="de-CH" dirty="0" smtClean="0"/>
              <a:t>RSA</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11" name="Rectangle 6"/>
          <p:cNvSpPr txBox="1">
            <a:spLocks noChangeArrowheads="1"/>
          </p:cNvSpPr>
          <p:nvPr/>
        </p:nvSpPr>
        <p:spPr bwMode="auto">
          <a:xfrm>
            <a:off x="4357686" y="1714488"/>
            <a:ext cx="4071966" cy="1428760"/>
          </a:xfrm>
          <a:prstGeom prst="rect">
            <a:avLst/>
          </a:prstGeom>
          <a:noFill/>
          <a:ln w="12700">
            <a:noFill/>
            <a:miter lim="800000"/>
            <a:headEnd/>
            <a:tailEnd/>
          </a:ln>
          <a:effectLst/>
        </p:spPr>
        <p:txBody>
          <a:bodyPr vert="horz" wrap="square" lIns="85725" tIns="42862" rIns="85725" bIns="42862" numCol="1" anchor="t" anchorCtr="0" compatLnSpc="1">
            <a:prstTxWarp prst="textNoShape">
              <a:avLst/>
            </a:prstTxWarp>
          </a:bodyPr>
          <a:lstStyle/>
          <a:p>
            <a:pPr marL="317500" lvl="0" indent="-317500" defTabSz="708025">
              <a:lnSpc>
                <a:spcPct val="90000"/>
              </a:lnSpc>
              <a:buClr>
                <a:srgbClr val="FF3517"/>
              </a:buClr>
              <a:buSzPct val="140000"/>
              <a:buFontTx/>
              <a:buChar char="•"/>
            </a:pPr>
            <a:r>
              <a:rPr kumimoji="0" lang="de-CH" sz="1800" b="0" i="0" u="none" strike="noStrike" kern="0" cap="none" spc="0" normalizeH="0" noProof="0" dirty="0" smtClean="0">
                <a:ln>
                  <a:noFill/>
                </a:ln>
                <a:solidFill>
                  <a:schemeClr val="tx1"/>
                </a:solidFill>
                <a:effectLst/>
                <a:uLnTx/>
                <a:uFillTx/>
                <a:latin typeface="+mn-lt"/>
                <a:ea typeface="+mn-ea"/>
                <a:cs typeface="+mn-cs"/>
              </a:rPr>
              <a:t>The private RSA key stored in </a:t>
            </a:r>
            <a:r>
              <a:rPr kumimoji="0" lang="de-CH" sz="1800" b="0" i="0" u="none" strike="noStrike" kern="0" cap="none" spc="0" normalizeH="0" noProof="0" dirty="0" smtClean="0">
                <a:ln>
                  <a:noFill/>
                </a:ln>
                <a:solidFill>
                  <a:srgbClr val="0000FF"/>
                </a:solidFill>
                <a:effectLst/>
                <a:uLnTx/>
                <a:uFillTx/>
                <a:latin typeface="+mn-lt"/>
                <a:ea typeface="+mn-ea"/>
                <a:cs typeface="+mn-cs"/>
              </a:rPr>
              <a:t>.ssh/id_rsa </a:t>
            </a:r>
            <a:r>
              <a:rPr kumimoji="0" lang="de-CH" sz="1800" b="0" i="0" u="none" strike="noStrike" kern="0" cap="none" spc="0" normalizeH="0" noProof="0" dirty="0" smtClean="0">
                <a:ln>
                  <a:noFill/>
                </a:ln>
                <a:solidFill>
                  <a:schemeClr val="tx1"/>
                </a:solidFill>
                <a:effectLst/>
                <a:uLnTx/>
                <a:uFillTx/>
                <a:latin typeface="+mn-lt"/>
                <a:ea typeface="+mn-ea"/>
                <a:cs typeface="+mn-cs"/>
              </a:rPr>
              <a:t>in PKCS#1 PEM format is managed by the </a:t>
            </a:r>
            <a:r>
              <a:rPr kumimoji="0" lang="de-CH" sz="1800" b="0" i="0" u="none" strike="noStrike" kern="0" cap="none" spc="0" normalizeH="0" noProof="0" dirty="0" smtClean="0">
                <a:ln>
                  <a:noFill/>
                </a:ln>
                <a:solidFill>
                  <a:srgbClr val="FF0000"/>
                </a:solidFill>
                <a:effectLst/>
                <a:uLnTx/>
                <a:uFillTx/>
                <a:latin typeface="+mn-lt"/>
                <a:ea typeface="+mn-ea"/>
                <a:cs typeface="+mn-cs"/>
              </a:rPr>
              <a:t>ssh-agent</a:t>
            </a:r>
            <a:r>
              <a:rPr kumimoji="0" lang="de-CH" sz="1800" b="0" i="0" u="none" strike="noStrike" kern="0" cap="none" spc="0" normalizeH="0" noProof="0" dirty="0" smtClean="0">
                <a:ln>
                  <a:noFill/>
                </a:ln>
                <a:solidFill>
                  <a:schemeClr val="tx1"/>
                </a:solidFill>
                <a:effectLst/>
                <a:uLnTx/>
                <a:uFillTx/>
                <a:latin typeface="+mn-lt"/>
                <a:ea typeface="+mn-ea"/>
                <a:cs typeface="+mn-cs"/>
              </a:rPr>
              <a:t> and can be directly by strongSwan via the </a:t>
            </a:r>
            <a:r>
              <a:rPr kumimoji="0" lang="de-CH" sz="1800" b="0" i="0" u="none" strike="noStrike" kern="0" cap="none" spc="0" normalizeH="0" noProof="0" dirty="0" smtClean="0">
                <a:ln>
                  <a:noFill/>
                </a:ln>
                <a:solidFill>
                  <a:srgbClr val="FF0000"/>
                </a:solidFill>
                <a:effectLst/>
                <a:uLnTx/>
                <a:uFillTx/>
                <a:latin typeface="+mn-lt"/>
                <a:ea typeface="+mn-ea"/>
                <a:cs typeface="+mn-cs"/>
              </a:rPr>
              <a:t>agent</a:t>
            </a:r>
            <a:r>
              <a:rPr kumimoji="0" lang="de-CH" sz="1800" b="0" i="0" u="none" strike="noStrike" kern="0" cap="none" spc="0" normalizeH="0" noProof="0" dirty="0" smtClean="0">
                <a:ln>
                  <a:noFill/>
                </a:ln>
                <a:solidFill>
                  <a:schemeClr val="tx1"/>
                </a:solidFill>
                <a:effectLst/>
                <a:uLnTx/>
                <a:uFillTx/>
                <a:latin typeface="+mn-lt"/>
                <a:ea typeface="+mn-ea"/>
                <a:cs typeface="+mn-cs"/>
              </a:rPr>
              <a:t> plugin.</a:t>
            </a:r>
            <a:endParaRPr kumimoji="0" lang="de-CH" sz="1800" b="0" i="0" u="none" strike="noStrike" kern="0" cap="none" spc="0" normalizeH="0" baseline="0" noProof="0" dirty="0">
              <a:ln>
                <a:noFill/>
              </a:ln>
              <a:solidFill>
                <a:schemeClr val="tx1"/>
              </a:solidFill>
              <a:effectLst/>
              <a:uLnTx/>
              <a:uFillTx/>
              <a:latin typeface="+mn-lt"/>
              <a:ea typeface="+mn-ea"/>
              <a:cs typeface="+mn-cs"/>
            </a:endParaRPr>
          </a:p>
        </p:txBody>
      </p:sp>
      <p:pic>
        <p:nvPicPr>
          <p:cNvPr id="10" name="Picture 9" descr="moon-rsa.png"/>
          <p:cNvPicPr>
            <a:picLocks noChangeAspect="1"/>
          </p:cNvPicPr>
          <p:nvPr/>
        </p:nvPicPr>
        <p:blipFill>
          <a:blip r:embed="rId3" cstate="print"/>
          <a:stretch>
            <a:fillRect/>
          </a:stretch>
        </p:blipFill>
        <p:spPr>
          <a:xfrm>
            <a:off x="611188" y="1125538"/>
            <a:ext cx="3619048" cy="500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Connection status on gateway moon</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 name="Rectangle 4"/>
          <p:cNvSpPr>
            <a:spLocks noChangeArrowheads="1"/>
          </p:cNvSpPr>
          <p:nvPr/>
        </p:nvSpPr>
        <p:spPr bwMode="auto">
          <a:xfrm>
            <a:off x="611188" y="1125538"/>
            <a:ext cx="8032778" cy="5018106"/>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en-US" sz="1300" b="1" dirty="0" smtClean="0">
                <a:latin typeface="Courier New" pitchFamily="49" charset="0"/>
              </a:rPr>
              <a:t>Virtual IP pools (size/online/offline):</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rw</a:t>
            </a:r>
            <a:r>
              <a:rPr lang="en-US" sz="1300" b="1" dirty="0" smtClean="0">
                <a:latin typeface="Courier New" pitchFamily="49" charset="0"/>
              </a:rPr>
              <a:t>: 255/2/0</a:t>
            </a:r>
          </a:p>
          <a:p>
            <a:pPr marL="317500" indent="-317500" defTabSz="708025">
              <a:spcBef>
                <a:spcPct val="0"/>
              </a:spcBef>
              <a:buNone/>
            </a:pPr>
            <a:r>
              <a:rPr lang="en-US" sz="1300" b="1" dirty="0" smtClean="0">
                <a:latin typeface="Courier New" pitchFamily="49" charset="0"/>
              </a:rPr>
              <a:t>Listening IP addresses:</a:t>
            </a:r>
          </a:p>
          <a:p>
            <a:pPr marL="317500" indent="-317500" defTabSz="708025">
              <a:spcBef>
                <a:spcPct val="0"/>
              </a:spcBef>
              <a:buNone/>
            </a:pPr>
            <a:r>
              <a:rPr lang="en-US" sz="1300" b="1" dirty="0" smtClean="0">
                <a:latin typeface="Courier New" pitchFamily="49" charset="0"/>
              </a:rPr>
              <a:t> </a:t>
            </a:r>
            <a:r>
              <a:rPr lang="de-DE" sz="1300" b="1" dirty="0" smtClean="0">
                <a:latin typeface="Courier New" pitchFamily="49" charset="0"/>
              </a:rPr>
              <a:t>Connections:</a:t>
            </a:r>
          </a:p>
          <a:p>
            <a:pPr marL="317500" indent="-317500" defTabSz="708025">
              <a:spcBef>
                <a:spcPct val="0"/>
              </a:spcBef>
              <a:buNone/>
            </a:pPr>
            <a:r>
              <a:rPr lang="de-DE" sz="1300" b="1" dirty="0" smtClean="0">
                <a:latin typeface="Courier New" pitchFamily="49" charset="0"/>
              </a:rPr>
              <a:t>  rw:  192.168.0.1...%any</a:t>
            </a:r>
          </a:p>
          <a:p>
            <a:pPr marL="317500" indent="-317500" defTabSz="708025">
              <a:spcBef>
                <a:spcPct val="0"/>
              </a:spcBef>
              <a:buNone/>
            </a:pPr>
            <a:r>
              <a:rPr lang="de-DE" sz="1300" b="1" dirty="0" smtClean="0">
                <a:latin typeface="Courier New" pitchFamily="49" charset="0"/>
              </a:rPr>
              <a:t>  rw:   local:  [moon.strongswan.org] uses public key authentication</a:t>
            </a:r>
          </a:p>
          <a:p>
            <a:pPr marL="317500" indent="-317500" defTabSz="708025">
              <a:spcBef>
                <a:spcPct val="0"/>
              </a:spcBef>
              <a:buNone/>
            </a:pPr>
            <a:r>
              <a:rPr lang="de-DE" sz="1300" b="1" dirty="0" smtClean="0">
                <a:latin typeface="Courier New" pitchFamily="49" charset="0"/>
              </a:rPr>
              <a:t>  rw:    cert:  "C=CH, O=Linux strongSwan, CN=moon.strongswan.org"</a:t>
            </a:r>
          </a:p>
          <a:p>
            <a:pPr marL="317500" indent="-317500" defTabSz="708025">
              <a:spcBef>
                <a:spcPct val="0"/>
              </a:spcBef>
              <a:buNone/>
            </a:pPr>
            <a:r>
              <a:rPr lang="de-DE" sz="1300" b="1" dirty="0" smtClean="0">
                <a:latin typeface="Courier New" pitchFamily="49" charset="0"/>
              </a:rPr>
              <a:t>  rw:   remote: [%any] uses EAP_MSCHAPV2 authentication with EAP identity '%any'</a:t>
            </a:r>
          </a:p>
          <a:p>
            <a:pPr marL="317500" indent="-317500" defTabSz="708025">
              <a:spcBef>
                <a:spcPct val="0"/>
              </a:spcBef>
              <a:buNone/>
            </a:pPr>
            <a:r>
              <a:rPr lang="de-DE" sz="1300" b="1" dirty="0" smtClean="0">
                <a:latin typeface="Courier New" pitchFamily="49" charset="0"/>
              </a:rPr>
              <a:t>  rw:   child:  10.1.0.0/16 === dynamic </a:t>
            </a:r>
          </a:p>
          <a:p>
            <a:pPr marL="317500" indent="-317500" defTabSz="708025">
              <a:spcBef>
                <a:spcPct val="0"/>
              </a:spcBef>
              <a:buNone/>
            </a:pPr>
            <a:r>
              <a:rPr lang="de-DE" sz="1300" b="1" dirty="0" smtClean="0">
                <a:latin typeface="Courier New" pitchFamily="49" charset="0"/>
              </a:rPr>
              <a:t>Security Associations:</a:t>
            </a:r>
          </a:p>
          <a:p>
            <a:pPr marL="317500" indent="-317500" defTabSz="708025">
              <a:spcBef>
                <a:spcPct val="0"/>
              </a:spcBef>
              <a:buNone/>
            </a:pPr>
            <a:r>
              <a:rPr lang="de-DE" sz="1300" b="1" dirty="0" smtClean="0">
                <a:latin typeface="Courier New" pitchFamily="49" charset="0"/>
              </a:rPr>
              <a:t>  rw[1]: ESTABLISHED 5 minutes ago, 192.168.0.1[moon.strongswan.org]...</a:t>
            </a:r>
          </a:p>
          <a:p>
            <a:pPr marL="317500" indent="-317500" defTabSz="708025">
              <a:spcBef>
                <a:spcPct val="0"/>
              </a:spcBef>
              <a:buNone/>
            </a:pPr>
            <a:r>
              <a:rPr lang="de-DE" sz="1300" b="1" dirty="0" smtClean="0">
                <a:latin typeface="Courier New" pitchFamily="49" charset="0"/>
              </a:rPr>
              <a:t>                                        192.168.0.254[10.0.2.15]</a:t>
            </a:r>
          </a:p>
          <a:p>
            <a:pPr marL="317500" indent="-317500" defTabSz="708025">
              <a:spcBef>
                <a:spcPct val="0"/>
              </a:spcBef>
              <a:buNone/>
            </a:pPr>
            <a:r>
              <a:rPr lang="de-DE" sz="1300" b="1" dirty="0" smtClean="0">
                <a:latin typeface="Courier New" pitchFamily="49" charset="0"/>
              </a:rPr>
              <a:t>  rw[1]: IKE SPIs: 6d64603959c40c35_i cedb9920fa698283_r*,</a:t>
            </a:r>
          </a:p>
          <a:p>
            <a:pPr marL="317500" indent="-317500" defTabSz="708025">
              <a:spcBef>
                <a:spcPct val="0"/>
              </a:spcBef>
              <a:buNone/>
            </a:pPr>
            <a:r>
              <a:rPr lang="de-DE" sz="1300" b="1" dirty="0" smtClean="0">
                <a:latin typeface="Courier New" pitchFamily="49" charset="0"/>
              </a:rPr>
              <a:t>  rw[1]: IKE proposal: AES_CBC_256/HMAC_SHA1_96/PRF_HMAC_SHA1/MODP_1024</a:t>
            </a:r>
          </a:p>
          <a:p>
            <a:pPr marL="317500" indent="-317500" defTabSz="708025">
              <a:spcBef>
                <a:spcPct val="0"/>
              </a:spcBef>
              <a:buNone/>
            </a:pPr>
            <a:r>
              <a:rPr lang="de-DE" sz="1300" b="1" dirty="0" smtClean="0">
                <a:latin typeface="Courier New" pitchFamily="49" charset="0"/>
              </a:rPr>
              <a:t>  rw{1}:  INSTALLED, TUNNEL, ESP in UDP SPIs: c07e2ac6_i 2566d5f3_o</a:t>
            </a:r>
          </a:p>
          <a:p>
            <a:pPr marL="317500" indent="-317500" defTabSz="708025">
              <a:spcBef>
                <a:spcPct val="0"/>
              </a:spcBef>
              <a:buNone/>
            </a:pPr>
            <a:r>
              <a:rPr lang="de-DE" sz="1300" b="1" dirty="0" smtClean="0">
                <a:latin typeface="Courier New" pitchFamily="49" charset="0"/>
              </a:rPr>
              <a:t>  rw{1}:  AES_CBC_256/HMAC_SHA1_96, 480 bytes_i (53s ago), 480 bytes_o (53s ago)</a:t>
            </a:r>
          </a:p>
          <a:p>
            <a:pPr marL="317500" indent="-317500" defTabSz="708025">
              <a:spcBef>
                <a:spcPct val="0"/>
              </a:spcBef>
              <a:buNone/>
            </a:pPr>
            <a:r>
              <a:rPr lang="de-DE" sz="1300" b="1" dirty="0" smtClean="0">
                <a:latin typeface="Courier New" pitchFamily="49" charset="0"/>
              </a:rPr>
              <a:t>  rw{1}:   10.1.0.0/16 === 10.3.0.1/32 </a:t>
            </a:r>
          </a:p>
          <a:p>
            <a:pPr marL="317500" indent="-317500" defTabSz="708025">
              <a:spcBef>
                <a:spcPct val="0"/>
              </a:spcBef>
              <a:buNone/>
            </a:pPr>
            <a:r>
              <a:rPr lang="de-DE" sz="1300" b="1" dirty="0" smtClean="0">
                <a:latin typeface="Courier New" pitchFamily="49" charset="0"/>
              </a:rPr>
              <a:t>  rw[3]: ESTABLISHED 20 seconds ago, 192.168.0.1[moon.strongswan.org]...</a:t>
            </a:r>
          </a:p>
          <a:p>
            <a:pPr marL="317500" indent="-317500" defTabSz="708025">
              <a:spcBef>
                <a:spcPct val="0"/>
              </a:spcBef>
              <a:buNone/>
            </a:pPr>
            <a:r>
              <a:rPr lang="de-DE" sz="1300" b="1" dirty="0" smtClean="0">
                <a:latin typeface="Courier New" pitchFamily="49" charset="0"/>
              </a:rPr>
              <a:t>                                         192.168.0.254[dave]</a:t>
            </a:r>
          </a:p>
          <a:p>
            <a:pPr marL="317500" indent="-317500" defTabSz="708025">
              <a:spcBef>
                <a:spcPct val="0"/>
              </a:spcBef>
              <a:buNone/>
            </a:pPr>
            <a:r>
              <a:rPr lang="de-DE" sz="1300" b="1" dirty="0" smtClean="0">
                <a:latin typeface="Courier New" pitchFamily="49" charset="0"/>
              </a:rPr>
              <a:t>  rw[3]: IKE SPIs: d090764d9d84fa0e_i f80f74f0e109e453_r*,</a:t>
            </a:r>
          </a:p>
          <a:p>
            <a:pPr marL="317500" indent="-317500" defTabSz="708025">
              <a:spcBef>
                <a:spcPct val="0"/>
              </a:spcBef>
              <a:buNone/>
            </a:pPr>
            <a:r>
              <a:rPr lang="de-DE" sz="1300" b="1" dirty="0" smtClean="0">
                <a:latin typeface="Courier New" pitchFamily="49" charset="0"/>
              </a:rPr>
              <a:t>  rw[3]: IKE proposal: AES_CBC_128/HMAC_SHA2_256_128/PRF_HMAC_SHA2_256/MODP_2048</a:t>
            </a:r>
          </a:p>
          <a:p>
            <a:pPr marL="317500" indent="-317500" defTabSz="708025">
              <a:spcBef>
                <a:spcPct val="0"/>
              </a:spcBef>
              <a:buNone/>
            </a:pPr>
            <a:r>
              <a:rPr lang="de-DE" sz="1300" b="1" dirty="0" smtClean="0">
                <a:latin typeface="Courier New" pitchFamily="49" charset="0"/>
              </a:rPr>
              <a:t>  rw{2}:  INSTALLED, TUNNEL, ESP in UDP SPIs: c73ddbf5_i c60375cc_o</a:t>
            </a:r>
          </a:p>
          <a:p>
            <a:pPr marL="317500" indent="-317500" defTabSz="708025">
              <a:spcBef>
                <a:spcPct val="0"/>
              </a:spcBef>
              <a:buNone/>
            </a:pPr>
            <a:r>
              <a:rPr lang="de-DE" sz="1300" b="1" dirty="0" smtClean="0">
                <a:latin typeface="Courier New" pitchFamily="49" charset="0"/>
              </a:rPr>
              <a:t>  rw{2}:  AES_CBC_128/HMAC_SHA1_96, 840 bytes_i (1s ago), 840 bytes_o (1s ago),</a:t>
            </a:r>
          </a:p>
          <a:p>
            <a:pPr marL="317500" indent="-317500" defTabSz="708025">
              <a:spcBef>
                <a:spcPct val="0"/>
              </a:spcBef>
              <a:buNone/>
            </a:pPr>
            <a:r>
              <a:rPr lang="de-DE" sz="1300" b="1" dirty="0" smtClean="0">
                <a:latin typeface="Courier New" pitchFamily="49" charset="0"/>
              </a:rPr>
              <a:t>  rw{2}:   10.1.0.0/16 === 10.3.0.2/32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 </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500306"/>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EAP-Radius based</a:t>
            </a:r>
            <a:br>
              <a:rPr lang="de-CH" sz="4400" dirty="0" smtClean="0"/>
            </a:br>
            <a:r>
              <a:rPr lang="de-CH" sz="4400" dirty="0" smtClean="0"/>
              <a:t>Authentication</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RADIUS Server Configuration</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 name="Rectangle 4"/>
          <p:cNvSpPr>
            <a:spLocks noChangeArrowheads="1"/>
          </p:cNvSpPr>
          <p:nvPr/>
        </p:nvSpPr>
        <p:spPr bwMode="auto">
          <a:xfrm>
            <a:off x="611188" y="1125538"/>
            <a:ext cx="3602035" cy="2017710"/>
          </a:xfrm>
          <a:prstGeom prst="rect">
            <a:avLst/>
          </a:prstGeom>
          <a:solidFill>
            <a:srgbClr val="99FFCC"/>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en-US" sz="1300" b="1" dirty="0" smtClean="0">
                <a:latin typeface="Courier New" pitchFamily="49" charset="0"/>
              </a:rPr>
              <a:t># </a:t>
            </a:r>
            <a:r>
              <a:rPr lang="en-US" sz="1300" b="1" dirty="0" err="1" smtClean="0">
                <a:latin typeface="Courier New" pitchFamily="49" charset="0"/>
              </a:rPr>
              <a:t>strongswan.conf</a:t>
            </a:r>
            <a:r>
              <a:rPr lang="en-US" sz="1300" b="1" dirty="0" smtClean="0">
                <a:latin typeface="Courier New" pitchFamily="49" charset="0"/>
              </a:rPr>
              <a:t> of gateway moon</a:t>
            </a:r>
          </a:p>
          <a:p>
            <a:pPr marL="317500" indent="-317500" defTabSz="708025">
              <a:spcBef>
                <a:spcPct val="0"/>
              </a:spcBef>
              <a:buNone/>
            </a:pPr>
            <a:r>
              <a:rPr lang="en-US" sz="1300" b="1" dirty="0" err="1" smtClean="0">
                <a:latin typeface="Courier New" pitchFamily="49" charset="0"/>
              </a:rPr>
              <a:t>charon</a:t>
            </a: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plugins</a:t>
            </a: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eap</a:t>
            </a:r>
            <a:r>
              <a:rPr lang="en-US" sz="1300" b="1" dirty="0" smtClean="0">
                <a:latin typeface="Courier New" pitchFamily="49" charset="0"/>
              </a:rPr>
              <a:t>-radius {</a:t>
            </a:r>
          </a:p>
          <a:p>
            <a:pPr marL="317500" indent="-317500" defTabSz="708025">
              <a:spcBef>
                <a:spcPct val="0"/>
              </a:spcBef>
              <a:buNone/>
            </a:pPr>
            <a:r>
              <a:rPr lang="en-US" sz="1300" b="1" dirty="0" smtClean="0">
                <a:latin typeface="Courier New" pitchFamily="49" charset="0"/>
              </a:rPr>
              <a:t>      secret = gv6URkSs</a:t>
            </a:r>
          </a:p>
          <a:p>
            <a:pPr marL="317500" indent="-317500" defTabSz="708025">
              <a:spcBef>
                <a:spcPct val="0"/>
              </a:spcBef>
              <a:buNone/>
            </a:pPr>
            <a:r>
              <a:rPr lang="en-US" sz="1300" b="1" dirty="0" smtClean="0">
                <a:latin typeface="Courier New" pitchFamily="49" charset="0"/>
              </a:rPr>
              <a:t>      server = 10.1.0.10</a:t>
            </a:r>
          </a:p>
          <a:p>
            <a:pPr marL="317500" indent="-317500" defTabSz="708025">
              <a:spcBef>
                <a:spcPct val="0"/>
              </a:spcBef>
              <a:buNone/>
            </a:pP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a:t>
            </a:r>
          </a:p>
        </p:txBody>
      </p:sp>
      <p:sp>
        <p:nvSpPr>
          <p:cNvPr id="5" name="Rectangle 4"/>
          <p:cNvSpPr>
            <a:spLocks noChangeArrowheads="1"/>
          </p:cNvSpPr>
          <p:nvPr/>
        </p:nvSpPr>
        <p:spPr bwMode="auto">
          <a:xfrm>
            <a:off x="611188" y="3286124"/>
            <a:ext cx="3602035" cy="2928958"/>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en-US" sz="1300" b="1" dirty="0" smtClean="0">
                <a:latin typeface="Courier New" pitchFamily="49" charset="0"/>
              </a:rPr>
              <a:t># </a:t>
            </a:r>
            <a:r>
              <a:rPr lang="en-US" sz="1300" b="1" dirty="0" err="1" smtClean="0">
                <a:latin typeface="Courier New" pitchFamily="49" charset="0"/>
              </a:rPr>
              <a:t>ipsec.conf</a:t>
            </a:r>
            <a:r>
              <a:rPr lang="en-US" sz="1300" b="1" dirty="0" smtClean="0">
                <a:latin typeface="Courier New" pitchFamily="49" charset="0"/>
              </a:rPr>
              <a:t> of gateway moon</a:t>
            </a:r>
          </a:p>
          <a:p>
            <a:pPr marL="317500" indent="-317500" defTabSz="708025">
              <a:spcBef>
                <a:spcPct val="0"/>
              </a:spcBef>
              <a:buNone/>
            </a:pPr>
            <a:r>
              <a:rPr lang="fr-FR" sz="1300" b="1" dirty="0" err="1" smtClean="0">
                <a:latin typeface="Courier New" pitchFamily="49" charset="0"/>
              </a:rPr>
              <a:t>conn</a:t>
            </a:r>
            <a:r>
              <a:rPr lang="fr-FR" sz="1300" b="1" dirty="0" smtClean="0">
                <a:latin typeface="Courier New" pitchFamily="49" charset="0"/>
              </a:rPr>
              <a:t> </a:t>
            </a:r>
            <a:r>
              <a:rPr lang="fr-FR" sz="1300" b="1" dirty="0" err="1" smtClean="0">
                <a:latin typeface="Courier New" pitchFamily="49" charset="0"/>
              </a:rPr>
              <a:t>rw</a:t>
            </a:r>
            <a:r>
              <a:rPr lang="fr-FR" sz="1300" b="1" dirty="0" smtClean="0">
                <a:latin typeface="Courier New" pitchFamily="49" charset="0"/>
              </a:rPr>
              <a:t>-</a:t>
            </a:r>
            <a:r>
              <a:rPr lang="fr-FR" sz="1300" b="1" dirty="0" err="1" smtClean="0">
                <a:latin typeface="Courier New" pitchFamily="49" charset="0"/>
              </a:rPr>
              <a:t>eap</a:t>
            </a:r>
            <a:endParaRPr lang="fr-FR" sz="1300" b="1" dirty="0" smtClean="0">
              <a:latin typeface="Courier New" pitchFamily="49" charset="0"/>
            </a:endParaRP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left</a:t>
            </a:r>
            <a:r>
              <a:rPr lang="fr-FR" sz="1300" b="1" dirty="0" smtClean="0">
                <a:latin typeface="Courier New" pitchFamily="49" charset="0"/>
              </a:rPr>
              <a:t>=192.168.0.1</a:t>
            </a: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leftsubnet</a:t>
            </a:r>
            <a:r>
              <a:rPr lang="fr-FR" sz="1300" b="1" dirty="0" smtClean="0">
                <a:latin typeface="Courier New" pitchFamily="49" charset="0"/>
              </a:rPr>
              <a:t>=10.1.0.0/16</a:t>
            </a: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leftid</a:t>
            </a:r>
            <a:r>
              <a:rPr lang="fr-FR" sz="1300" b="1" dirty="0" smtClean="0">
                <a:latin typeface="Courier New" pitchFamily="49" charset="0"/>
              </a:rPr>
              <a:t>=@</a:t>
            </a:r>
            <a:r>
              <a:rPr lang="fr-FR" sz="1300" b="1" dirty="0" err="1" smtClean="0">
                <a:latin typeface="Courier New" pitchFamily="49" charset="0"/>
              </a:rPr>
              <a:t>moon.strongswan.org</a:t>
            </a:r>
            <a:endParaRPr lang="fr-FR" sz="1300" b="1" dirty="0" smtClean="0">
              <a:latin typeface="Courier New" pitchFamily="49" charset="0"/>
            </a:endParaRP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leftcert</a:t>
            </a:r>
            <a:r>
              <a:rPr lang="fr-FR" sz="1300" b="1" dirty="0" smtClean="0">
                <a:latin typeface="Courier New" pitchFamily="49" charset="0"/>
              </a:rPr>
              <a:t>=moonCert.pem</a:t>
            </a: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leftauth</a:t>
            </a:r>
            <a:r>
              <a:rPr lang="fr-FR" sz="1300" b="1" dirty="0" smtClean="0">
                <a:latin typeface="Courier New" pitchFamily="49" charset="0"/>
              </a:rPr>
              <a:t>=</a:t>
            </a:r>
            <a:r>
              <a:rPr lang="fr-FR" sz="1300" b="1" dirty="0" err="1" smtClean="0">
                <a:latin typeface="Courier New" pitchFamily="49" charset="0"/>
              </a:rPr>
              <a:t>pubkey</a:t>
            </a:r>
            <a:endParaRPr lang="fr-FR" sz="1300" b="1" dirty="0" smtClean="0">
              <a:latin typeface="Courier New" pitchFamily="49" charset="0"/>
            </a:endParaRP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leftfirewall</a:t>
            </a:r>
            <a:r>
              <a:rPr lang="fr-FR" sz="1300" b="1" dirty="0" smtClean="0">
                <a:latin typeface="Courier New" pitchFamily="49" charset="0"/>
              </a:rPr>
              <a:t>=</a:t>
            </a:r>
            <a:r>
              <a:rPr lang="fr-FR" sz="1300" b="1" dirty="0" err="1" smtClean="0">
                <a:latin typeface="Courier New" pitchFamily="49" charset="0"/>
              </a:rPr>
              <a:t>yes</a:t>
            </a:r>
            <a:endParaRPr lang="fr-FR" sz="1300" b="1" dirty="0" smtClean="0">
              <a:latin typeface="Courier New" pitchFamily="49" charset="0"/>
            </a:endParaRPr>
          </a:p>
          <a:p>
            <a:pPr marL="317500" indent="-317500" defTabSz="708025">
              <a:spcBef>
                <a:spcPct val="0"/>
              </a:spcBef>
              <a:buNone/>
            </a:pPr>
            <a:r>
              <a:rPr lang="fr-FR" sz="1300" b="1" dirty="0" smtClean="0">
                <a:latin typeface="Courier New" pitchFamily="49" charset="0"/>
              </a:rPr>
              <a:t>	right=%</a:t>
            </a:r>
            <a:r>
              <a:rPr lang="fr-FR" sz="1300" b="1" dirty="0" err="1" smtClean="0">
                <a:latin typeface="Courier New" pitchFamily="49" charset="0"/>
              </a:rPr>
              <a:t>any</a:t>
            </a:r>
            <a:endParaRPr lang="fr-FR" sz="1300" b="1" dirty="0" smtClean="0">
              <a:latin typeface="Courier New" pitchFamily="49" charset="0"/>
            </a:endParaRP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rightsendcert</a:t>
            </a:r>
            <a:r>
              <a:rPr lang="fr-FR" sz="1300" b="1" dirty="0" smtClean="0">
                <a:latin typeface="Courier New" pitchFamily="49" charset="0"/>
              </a:rPr>
              <a:t>=</a:t>
            </a:r>
            <a:r>
              <a:rPr lang="fr-FR" sz="1300" b="1" dirty="0" err="1" smtClean="0">
                <a:latin typeface="Courier New" pitchFamily="49" charset="0"/>
              </a:rPr>
              <a:t>never</a:t>
            </a:r>
            <a:endParaRPr lang="fr-FR" sz="1300" b="1" dirty="0" smtClean="0">
              <a:latin typeface="Courier New" pitchFamily="49" charset="0"/>
            </a:endParaRP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rightsourceip</a:t>
            </a:r>
            <a:r>
              <a:rPr lang="fr-FR" sz="1300" b="1" dirty="0" smtClean="0">
                <a:latin typeface="Courier New" pitchFamily="49" charset="0"/>
              </a:rPr>
              <a:t>=10.3.0.0/24</a:t>
            </a: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rightauth</a:t>
            </a:r>
            <a:r>
              <a:rPr lang="fr-FR" sz="1300" b="1" dirty="0" smtClean="0">
                <a:latin typeface="Courier New" pitchFamily="49" charset="0"/>
              </a:rPr>
              <a:t>=</a:t>
            </a:r>
            <a:r>
              <a:rPr lang="fr-FR" sz="1300" b="1" dirty="0" err="1" smtClean="0">
                <a:solidFill>
                  <a:srgbClr val="FF0000"/>
                </a:solidFill>
                <a:latin typeface="Courier New" pitchFamily="49" charset="0"/>
              </a:rPr>
              <a:t>eap</a:t>
            </a:r>
            <a:r>
              <a:rPr lang="fr-FR" sz="1300" b="1" dirty="0" smtClean="0">
                <a:solidFill>
                  <a:srgbClr val="FF0000"/>
                </a:solidFill>
                <a:latin typeface="Courier New" pitchFamily="49" charset="0"/>
              </a:rPr>
              <a:t>-radius</a:t>
            </a:r>
          </a:p>
          <a:p>
            <a:pPr marL="317500" indent="-317500" defTabSz="708025">
              <a:spcBef>
                <a:spcPct val="0"/>
              </a:spcBef>
              <a:buNone/>
            </a:pPr>
            <a:r>
              <a:rPr lang="fr-FR" sz="1300" b="1" dirty="0" smtClean="0">
                <a:latin typeface="Courier New" pitchFamily="49" charset="0"/>
              </a:rPr>
              <a:t>	</a:t>
            </a:r>
            <a:r>
              <a:rPr lang="fr-FR" sz="1300" b="1" dirty="0" err="1" smtClean="0">
                <a:latin typeface="Courier New" pitchFamily="49" charset="0"/>
              </a:rPr>
              <a:t>eap_identity</a:t>
            </a:r>
            <a:r>
              <a:rPr lang="fr-FR" sz="1300" b="1" dirty="0" smtClean="0">
                <a:latin typeface="Courier New" pitchFamily="49" charset="0"/>
              </a:rPr>
              <a:t>=%</a:t>
            </a:r>
            <a:r>
              <a:rPr lang="fr-FR" sz="1300" b="1" dirty="0" err="1" smtClean="0">
                <a:latin typeface="Courier New" pitchFamily="49" charset="0"/>
              </a:rPr>
              <a:t>any</a:t>
            </a:r>
            <a:endParaRPr lang="fr-FR" sz="1300" b="1" dirty="0" smtClean="0">
              <a:latin typeface="Courier New" pitchFamily="49" charset="0"/>
            </a:endParaRPr>
          </a:p>
          <a:p>
            <a:pPr marL="317500" indent="-317500" defTabSz="708025">
              <a:spcBef>
                <a:spcPct val="0"/>
              </a:spcBef>
              <a:buNone/>
            </a:pPr>
            <a:r>
              <a:rPr lang="fr-FR" sz="1300" b="1" dirty="0" smtClean="0">
                <a:latin typeface="Courier New" pitchFamily="49" charset="0"/>
              </a:rPr>
              <a:t>	auto=</a:t>
            </a:r>
            <a:r>
              <a:rPr lang="fr-FR" sz="1300" b="1" dirty="0" err="1" smtClean="0">
                <a:latin typeface="Courier New" pitchFamily="49" charset="0"/>
              </a:rPr>
              <a:t>add</a:t>
            </a:r>
            <a:endParaRPr lang="fr-FR" sz="1300" b="1" dirty="0" smtClean="0">
              <a:latin typeface="Courier New" pitchFamily="49" charset="0"/>
            </a:endParaRPr>
          </a:p>
        </p:txBody>
      </p:sp>
      <p:sp>
        <p:nvSpPr>
          <p:cNvPr id="6" name="Rectangle 4"/>
          <p:cNvSpPr>
            <a:spLocks noChangeArrowheads="1"/>
          </p:cNvSpPr>
          <p:nvPr/>
        </p:nvSpPr>
        <p:spPr bwMode="auto">
          <a:xfrm>
            <a:off x="4427537" y="1125538"/>
            <a:ext cx="4000528" cy="1017578"/>
          </a:xfrm>
          <a:prstGeom prst="rect">
            <a:avLst/>
          </a:prstGeom>
          <a:solidFill>
            <a:srgbClr val="99FFCC"/>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en-US" sz="1300" b="1" dirty="0" smtClean="0">
                <a:latin typeface="Courier New" pitchFamily="49" charset="0"/>
              </a:rPr>
              <a:t># /etc/</a:t>
            </a:r>
            <a:r>
              <a:rPr lang="en-US" sz="1300" b="1" dirty="0" err="1" smtClean="0">
                <a:latin typeface="Courier New" pitchFamily="49" charset="0"/>
              </a:rPr>
              <a:t>raddb</a:t>
            </a:r>
            <a:r>
              <a:rPr lang="en-US" sz="1300" b="1" dirty="0" smtClean="0">
                <a:latin typeface="Courier New" pitchFamily="49" charset="0"/>
              </a:rPr>
              <a:t>/</a:t>
            </a:r>
            <a:r>
              <a:rPr lang="en-US" sz="1300" b="1" dirty="0" err="1" smtClean="0">
                <a:latin typeface="Courier New" pitchFamily="49" charset="0"/>
              </a:rPr>
              <a:t>clients.conf</a:t>
            </a:r>
            <a:endParaRPr lang="en-US" sz="1300" b="1" dirty="0" smtClean="0">
              <a:latin typeface="Courier New" pitchFamily="49" charset="0"/>
            </a:endParaRPr>
          </a:p>
          <a:p>
            <a:pPr marL="317500" indent="-317500" defTabSz="708025">
              <a:spcBef>
                <a:spcPct val="0"/>
              </a:spcBef>
              <a:buNone/>
            </a:pPr>
            <a:r>
              <a:rPr lang="en-US" sz="1300" b="1" dirty="0" smtClean="0">
                <a:latin typeface="Courier New" pitchFamily="49" charset="0"/>
              </a:rPr>
              <a:t>client 10.1.0.1 {</a:t>
            </a:r>
          </a:p>
          <a:p>
            <a:pPr marL="317500" indent="-317500" defTabSz="708025">
              <a:spcBef>
                <a:spcPct val="0"/>
              </a:spcBef>
              <a:buNone/>
            </a:pPr>
            <a:r>
              <a:rPr lang="en-US" sz="1300" b="1" dirty="0" smtClean="0">
                <a:latin typeface="Courier New" pitchFamily="49" charset="0"/>
              </a:rPr>
              <a:t>  secret    = gv6URkSs </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shortname</a:t>
            </a:r>
            <a:r>
              <a:rPr lang="en-US" sz="1300" b="1" dirty="0" smtClean="0">
                <a:latin typeface="Courier New" pitchFamily="49" charset="0"/>
              </a:rPr>
              <a:t> = moon</a:t>
            </a:r>
          </a:p>
        </p:txBody>
      </p:sp>
      <p:sp>
        <p:nvSpPr>
          <p:cNvPr id="7" name="Text Box 5"/>
          <p:cNvSpPr txBox="1">
            <a:spLocks noChangeArrowheads="1"/>
          </p:cNvSpPr>
          <p:nvPr/>
        </p:nvSpPr>
        <p:spPr bwMode="auto">
          <a:xfrm>
            <a:off x="611188" y="785794"/>
            <a:ext cx="745397"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moon</a:t>
            </a:r>
            <a:endParaRPr lang="de-DE" sz="1800" dirty="0"/>
          </a:p>
        </p:txBody>
      </p:sp>
      <p:sp>
        <p:nvSpPr>
          <p:cNvPr id="9" name="Text Box 5"/>
          <p:cNvSpPr txBox="1">
            <a:spLocks noChangeArrowheads="1"/>
          </p:cNvSpPr>
          <p:nvPr/>
        </p:nvSpPr>
        <p:spPr bwMode="auto">
          <a:xfrm>
            <a:off x="4429124" y="761978"/>
            <a:ext cx="1485022" cy="36356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dirty="0" smtClean="0"/>
              <a:t>radius server</a:t>
            </a:r>
            <a:endParaRPr lang="de-DE" sz="1800" dirty="0"/>
          </a:p>
        </p:txBody>
      </p:sp>
      <p:sp>
        <p:nvSpPr>
          <p:cNvPr id="11" name="Rectangle 4"/>
          <p:cNvSpPr>
            <a:spLocks noChangeArrowheads="1"/>
          </p:cNvSpPr>
          <p:nvPr/>
        </p:nvSpPr>
        <p:spPr bwMode="auto">
          <a:xfrm>
            <a:off x="4427537" y="2285992"/>
            <a:ext cx="4000528" cy="1428760"/>
          </a:xfrm>
          <a:prstGeom prst="rect">
            <a:avLst/>
          </a:prstGeom>
          <a:solidFill>
            <a:srgbClr val="99FFCC"/>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en-US" sz="1300" b="1" dirty="0" smtClean="0">
                <a:latin typeface="Courier New" pitchFamily="49" charset="0"/>
              </a:rPr>
              <a:t># /etc/</a:t>
            </a:r>
            <a:r>
              <a:rPr lang="en-US" sz="1300" b="1" dirty="0" err="1" smtClean="0">
                <a:latin typeface="Courier New" pitchFamily="49" charset="0"/>
              </a:rPr>
              <a:t>raddb</a:t>
            </a:r>
            <a:r>
              <a:rPr lang="en-US" sz="1300" b="1" dirty="0" smtClean="0">
                <a:latin typeface="Courier New" pitchFamily="49" charset="0"/>
              </a:rPr>
              <a:t>/</a:t>
            </a:r>
            <a:r>
              <a:rPr lang="en-US" sz="1300" b="1" dirty="0" err="1" smtClean="0">
                <a:latin typeface="Courier New" pitchFamily="49" charset="0"/>
              </a:rPr>
              <a:t>eap.conf</a:t>
            </a:r>
            <a:endParaRPr lang="en-US" sz="1300" b="1" dirty="0" smtClean="0">
              <a:latin typeface="Courier New" pitchFamily="49" charset="0"/>
            </a:endParaRPr>
          </a:p>
          <a:p>
            <a:pPr marL="317500" indent="-317500" defTabSz="708025">
              <a:spcBef>
                <a:spcPct val="0"/>
              </a:spcBef>
              <a:buNone/>
            </a:pPr>
            <a:r>
              <a:rPr lang="en-US" sz="1300" b="1" dirty="0" err="1" smtClean="0">
                <a:latin typeface="Courier New" pitchFamily="49" charset="0"/>
              </a:rPr>
              <a:t>eap</a:t>
            </a: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default_eap_type</a:t>
            </a:r>
            <a:r>
              <a:rPr lang="en-US" sz="1300" b="1" dirty="0" smtClean="0">
                <a:latin typeface="Courier New" pitchFamily="49" charset="0"/>
              </a:rPr>
              <a:t> = md5</a:t>
            </a:r>
          </a:p>
          <a:p>
            <a:pPr marL="317500" indent="-317500" defTabSz="708025">
              <a:spcBef>
                <a:spcPct val="0"/>
              </a:spcBef>
              <a:buNone/>
            </a:pPr>
            <a:r>
              <a:rPr lang="en-US" sz="1300" b="1" dirty="0" smtClean="0">
                <a:latin typeface="Courier New" pitchFamily="49" charset="0"/>
              </a:rPr>
              <a:t>  md5 {</a:t>
            </a:r>
          </a:p>
          <a:p>
            <a:pPr marL="317500" indent="-317500" defTabSz="708025">
              <a:spcBef>
                <a:spcPct val="0"/>
              </a:spcBef>
              <a:buNone/>
            </a:pPr>
            <a:r>
              <a:rPr lang="en-US" sz="1300" b="1" dirty="0" smtClean="0">
                <a:latin typeface="Courier New" pitchFamily="49" charset="0"/>
              </a:rPr>
              <a:t>  }</a:t>
            </a:r>
          </a:p>
          <a:p>
            <a:pPr marL="317500" indent="-317500" defTabSz="708025">
              <a:spcBef>
                <a:spcPct val="0"/>
              </a:spcBef>
              <a:buNone/>
            </a:pPr>
            <a:r>
              <a:rPr lang="en-US" sz="1300" b="1" dirty="0" smtClean="0">
                <a:latin typeface="Courier New" pitchFamily="49" charset="0"/>
              </a:rPr>
              <a:t>}</a:t>
            </a:r>
          </a:p>
        </p:txBody>
      </p:sp>
      <p:sp>
        <p:nvSpPr>
          <p:cNvPr id="13" name="Rectangle 4"/>
          <p:cNvSpPr>
            <a:spLocks noChangeArrowheads="1"/>
          </p:cNvSpPr>
          <p:nvPr/>
        </p:nvSpPr>
        <p:spPr bwMode="auto">
          <a:xfrm>
            <a:off x="4427537" y="3857628"/>
            <a:ext cx="4000528" cy="1357322"/>
          </a:xfrm>
          <a:prstGeom prst="rect">
            <a:avLst/>
          </a:prstGeom>
          <a:solidFill>
            <a:srgbClr val="99FFCC"/>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en-US" sz="1300" b="1" dirty="0" smtClean="0">
                <a:latin typeface="Courier New" pitchFamily="49" charset="0"/>
              </a:rPr>
              <a:t># /etc/</a:t>
            </a:r>
            <a:r>
              <a:rPr lang="en-US" sz="1300" b="1" dirty="0" err="1" smtClean="0">
                <a:latin typeface="Courier New" pitchFamily="49" charset="0"/>
              </a:rPr>
              <a:t>raddb</a:t>
            </a:r>
            <a:r>
              <a:rPr lang="en-US" sz="1300" b="1" dirty="0" smtClean="0">
                <a:latin typeface="Courier New" pitchFamily="49" charset="0"/>
              </a:rPr>
              <a:t>/</a:t>
            </a:r>
            <a:r>
              <a:rPr lang="en-US" sz="1300" b="1" dirty="0" err="1" smtClean="0">
                <a:latin typeface="Courier New" pitchFamily="49" charset="0"/>
              </a:rPr>
              <a:t>proxy.conf</a:t>
            </a:r>
            <a:endParaRPr lang="en-US" sz="1300" b="1" dirty="0" smtClean="0">
              <a:latin typeface="Courier New" pitchFamily="49" charset="0"/>
            </a:endParaRPr>
          </a:p>
          <a:p>
            <a:pPr marL="317500" indent="-317500" defTabSz="708025">
              <a:spcBef>
                <a:spcPct val="0"/>
              </a:spcBef>
              <a:buNone/>
            </a:pPr>
            <a:r>
              <a:rPr lang="en-US" sz="1300" b="1" dirty="0" smtClean="0">
                <a:latin typeface="Courier New" pitchFamily="49" charset="0"/>
              </a:rPr>
              <a:t>realm LOCAL {</a:t>
            </a:r>
          </a:p>
          <a:p>
            <a:pPr marL="317500" indent="-317500" defTabSz="708025">
              <a:spcBef>
                <a:spcPct val="0"/>
              </a:spcBef>
              <a:buNone/>
            </a:pPr>
            <a:r>
              <a:rPr lang="en-US" sz="1300" b="1" dirty="0" smtClean="0">
                <a:latin typeface="Courier New" pitchFamily="49" charset="0"/>
              </a:rPr>
              <a:t>  type     = radius</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authhost</a:t>
            </a:r>
            <a:r>
              <a:rPr lang="en-US" sz="1300" b="1" dirty="0" smtClean="0">
                <a:latin typeface="Courier New" pitchFamily="49" charset="0"/>
              </a:rPr>
              <a:t> = LOCAL</a:t>
            </a: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accthost</a:t>
            </a:r>
            <a:r>
              <a:rPr lang="en-US" sz="1300" b="1" dirty="0" smtClean="0">
                <a:latin typeface="Courier New" pitchFamily="49" charset="0"/>
              </a:rPr>
              <a:t> = LOCAL</a:t>
            </a:r>
          </a:p>
          <a:p>
            <a:pPr marL="317500" indent="-317500" defTabSz="708025">
              <a:spcBef>
                <a:spcPct val="0"/>
              </a:spcBef>
              <a:buNone/>
            </a:pPr>
            <a:r>
              <a:rPr lang="en-US" sz="1300" b="1" dirty="0" smtClean="0">
                <a:latin typeface="Courier New" pitchFamily="49" charset="0"/>
              </a:rPr>
              <a:t>}</a:t>
            </a:r>
          </a:p>
        </p:txBody>
      </p:sp>
      <p:sp>
        <p:nvSpPr>
          <p:cNvPr id="15" name="Rectangle 4"/>
          <p:cNvSpPr>
            <a:spLocks noChangeArrowheads="1"/>
          </p:cNvSpPr>
          <p:nvPr/>
        </p:nvSpPr>
        <p:spPr bwMode="auto">
          <a:xfrm>
            <a:off x="4427537" y="5357826"/>
            <a:ext cx="4000528" cy="847732"/>
          </a:xfrm>
          <a:prstGeom prst="rect">
            <a:avLst/>
          </a:prstGeom>
          <a:solidFill>
            <a:schemeClr val="tx2">
              <a:lumMod val="40000"/>
              <a:lumOff val="60000"/>
            </a:schemeClr>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en-US" sz="1300" b="1" dirty="0" smtClean="0">
                <a:latin typeface="Courier New" pitchFamily="49" charset="0"/>
              </a:rPr>
              <a:t># /etc/</a:t>
            </a:r>
            <a:r>
              <a:rPr lang="en-US" sz="1300" b="1" dirty="0" err="1" smtClean="0">
                <a:latin typeface="Courier New" pitchFamily="49" charset="0"/>
              </a:rPr>
              <a:t>raddb</a:t>
            </a:r>
            <a:r>
              <a:rPr lang="en-US" sz="1300" b="1" dirty="0" smtClean="0">
                <a:latin typeface="Courier New" pitchFamily="49" charset="0"/>
              </a:rPr>
              <a:t>/users</a:t>
            </a:r>
          </a:p>
          <a:p>
            <a:pPr marL="317500" indent="-317500" defTabSz="708025">
              <a:spcBef>
                <a:spcPct val="0"/>
              </a:spcBef>
              <a:buNone/>
            </a:pPr>
            <a:r>
              <a:rPr lang="en-US" sz="1300" b="1" dirty="0" smtClean="0">
                <a:latin typeface="Courier New" pitchFamily="49" charset="0"/>
              </a:rPr>
              <a:t>carol   </a:t>
            </a:r>
            <a:r>
              <a:rPr lang="en-US" sz="1300" b="1" dirty="0" err="1" smtClean="0">
                <a:latin typeface="Courier New" pitchFamily="49" charset="0"/>
              </a:rPr>
              <a:t>Cleartext</a:t>
            </a:r>
            <a:r>
              <a:rPr lang="en-US" sz="1300" b="1" dirty="0" smtClean="0">
                <a:latin typeface="Courier New" pitchFamily="49" charset="0"/>
              </a:rPr>
              <a:t>-Password := "</a:t>
            </a:r>
            <a:r>
              <a:rPr lang="en-US" sz="1300" b="1" dirty="0" err="1" smtClean="0">
                <a:latin typeface="Courier New" pitchFamily="49" charset="0"/>
              </a:rPr>
              <a:t>tuxmux</a:t>
            </a:r>
            <a:r>
              <a:rPr lang="en-US" sz="1300" b="1" dirty="0" smtClean="0">
                <a:latin typeface="Courier New" pitchFamily="49" charset="0"/>
              </a:rPr>
              <a:t>"</a:t>
            </a:r>
          </a:p>
          <a:p>
            <a:pPr marL="317500" indent="-317500" defTabSz="708025">
              <a:spcBef>
                <a:spcPct val="0"/>
              </a:spcBef>
              <a:buNone/>
            </a:pPr>
            <a:r>
              <a:rPr lang="en-US" sz="1300" b="1" dirty="0" err="1" smtClean="0">
                <a:latin typeface="Courier New" pitchFamily="49" charset="0"/>
              </a:rPr>
              <a:t>dave</a:t>
            </a:r>
            <a:r>
              <a:rPr lang="en-US" sz="1300" b="1" dirty="0" smtClean="0">
                <a:latin typeface="Courier New" pitchFamily="49" charset="0"/>
              </a:rPr>
              <a:t>    </a:t>
            </a:r>
            <a:r>
              <a:rPr lang="en-US" sz="1300" b="1" dirty="0" err="1" smtClean="0">
                <a:latin typeface="Courier New" pitchFamily="49" charset="0"/>
              </a:rPr>
              <a:t>Cleartext</a:t>
            </a:r>
            <a:r>
              <a:rPr lang="en-US" sz="1300" b="1" dirty="0" smtClean="0">
                <a:latin typeface="Courier New" pitchFamily="49" charset="0"/>
              </a:rPr>
              <a:t>-Password := "</a:t>
            </a:r>
            <a:r>
              <a:rPr lang="en-US" sz="1300" b="1" dirty="0" err="1" smtClean="0">
                <a:latin typeface="Courier New" pitchFamily="49" charset="0"/>
              </a:rPr>
              <a:t>grummel</a:t>
            </a:r>
            <a:r>
              <a:rPr lang="en-US" sz="1300" b="1" dirty="0" smtClean="0">
                <a:latin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de-DE" dirty="0" err="1" smtClean="0"/>
              <a:t>Linux</a:t>
            </a:r>
            <a:r>
              <a:rPr lang="de-DE" dirty="0" smtClean="0"/>
              <a:t> Kongress 2009 Dresden</a:t>
            </a:r>
            <a:endParaRPr lang="de-DE" dirty="0"/>
          </a:p>
        </p:txBody>
      </p:sp>
      <p:sp>
        <p:nvSpPr>
          <p:cNvPr id="86118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6118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61190" name="Text Box 6"/>
          <p:cNvSpPr txBox="1">
            <a:spLocks noChangeArrowheads="1"/>
          </p:cNvSpPr>
          <p:nvPr/>
        </p:nvSpPr>
        <p:spPr bwMode="auto">
          <a:xfrm>
            <a:off x="611188" y="2492375"/>
            <a:ext cx="7921625" cy="18002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strongSwan</a:t>
            </a:r>
            <a:br>
              <a:rPr lang="de-CH" sz="4400" dirty="0" smtClean="0"/>
            </a:br>
            <a:r>
              <a:rPr lang="de-CH" sz="4400" dirty="0" smtClean="0"/>
              <a:t>Software </a:t>
            </a:r>
            <a:r>
              <a:rPr lang="de-CH" sz="4400" dirty="0"/>
              <a:t>Architecture</a:t>
            </a:r>
            <a:endParaRPr lang="de-CH" sz="2400" dirty="0">
              <a:solidFill>
                <a:srgbClr val="005B99"/>
              </a:solidFill>
            </a:endParaRPr>
          </a:p>
        </p:txBody>
      </p:sp>
      <p:pic>
        <p:nvPicPr>
          <p:cNvPr id="861191"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noFill/>
          <a:ln/>
        </p:spPr>
        <p:txBody>
          <a:bodyPr/>
          <a:lstStyle/>
          <a:p>
            <a:r>
              <a:rPr lang="de-DE"/>
              <a:t>IKEv2 Daemon – Software Architecture</a:t>
            </a:r>
          </a:p>
        </p:txBody>
      </p:sp>
      <p:sp>
        <p:nvSpPr>
          <p:cNvPr id="883715" name="Rectangle 3"/>
          <p:cNvSpPr>
            <a:spLocks noChangeArrowheads="1"/>
          </p:cNvSpPr>
          <p:nvPr/>
        </p:nvSpPr>
        <p:spPr bwMode="auto">
          <a:xfrm>
            <a:off x="5481638" y="646747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grpSp>
        <p:nvGrpSpPr>
          <p:cNvPr id="2" name="Group 48"/>
          <p:cNvGrpSpPr>
            <a:grpSpLocks/>
          </p:cNvGrpSpPr>
          <p:nvPr/>
        </p:nvGrpSpPr>
        <p:grpSpPr bwMode="auto">
          <a:xfrm>
            <a:off x="611188" y="1052513"/>
            <a:ext cx="7850187" cy="5113337"/>
            <a:chOff x="385" y="663"/>
            <a:chExt cx="4945" cy="3221"/>
          </a:xfrm>
        </p:grpSpPr>
        <p:sp>
          <p:nvSpPr>
            <p:cNvPr id="883716" name="Rectangle 4"/>
            <p:cNvSpPr>
              <a:spLocks noChangeArrowheads="1"/>
            </p:cNvSpPr>
            <p:nvPr/>
          </p:nvSpPr>
          <p:spPr bwMode="auto">
            <a:xfrm>
              <a:off x="385" y="663"/>
              <a:ext cx="4945" cy="3221"/>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endParaRPr lang="de-CH" sz="1800"/>
            </a:p>
          </p:txBody>
        </p:sp>
        <p:sp>
          <p:nvSpPr>
            <p:cNvPr id="883717" name="Rectangle 5"/>
            <p:cNvSpPr>
              <a:spLocks noChangeArrowheads="1"/>
            </p:cNvSpPr>
            <p:nvPr/>
          </p:nvSpPr>
          <p:spPr bwMode="auto">
            <a:xfrm>
              <a:off x="793" y="1888"/>
              <a:ext cx="680" cy="272"/>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socket</a:t>
              </a:r>
            </a:p>
          </p:txBody>
        </p:sp>
        <p:sp>
          <p:nvSpPr>
            <p:cNvPr id="883719" name="Text Box 7"/>
            <p:cNvSpPr txBox="1">
              <a:spLocks noChangeArrowheads="1"/>
            </p:cNvSpPr>
            <p:nvPr/>
          </p:nvSpPr>
          <p:spPr bwMode="auto">
            <a:xfrm>
              <a:off x="4694" y="3612"/>
              <a:ext cx="589" cy="246"/>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a:t>charon</a:t>
              </a:r>
            </a:p>
          </p:txBody>
        </p:sp>
        <p:sp>
          <p:nvSpPr>
            <p:cNvPr id="883721" name="Rectangle 9"/>
            <p:cNvSpPr>
              <a:spLocks noChangeArrowheads="1"/>
            </p:cNvSpPr>
            <p:nvPr/>
          </p:nvSpPr>
          <p:spPr bwMode="auto">
            <a:xfrm>
              <a:off x="884" y="2886"/>
              <a:ext cx="1906" cy="317"/>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bus</a:t>
              </a:r>
            </a:p>
          </p:txBody>
        </p:sp>
        <p:sp>
          <p:nvSpPr>
            <p:cNvPr id="883722" name="Rectangle 10"/>
            <p:cNvSpPr>
              <a:spLocks noChangeArrowheads="1"/>
            </p:cNvSpPr>
            <p:nvPr/>
          </p:nvSpPr>
          <p:spPr bwMode="auto">
            <a:xfrm>
              <a:off x="3016" y="845"/>
              <a:ext cx="1905" cy="317"/>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backends</a:t>
              </a:r>
            </a:p>
          </p:txBody>
        </p:sp>
        <p:sp>
          <p:nvSpPr>
            <p:cNvPr id="883725" name="Line 13"/>
            <p:cNvSpPr>
              <a:spLocks noChangeShapeType="1"/>
            </p:cNvSpPr>
            <p:nvPr/>
          </p:nvSpPr>
          <p:spPr bwMode="auto">
            <a:xfrm>
              <a:off x="476" y="2024"/>
              <a:ext cx="317"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83729" name="Rectangle 17"/>
            <p:cNvSpPr>
              <a:spLocks noChangeArrowheads="1"/>
            </p:cNvSpPr>
            <p:nvPr/>
          </p:nvSpPr>
          <p:spPr bwMode="auto">
            <a:xfrm>
              <a:off x="884" y="845"/>
              <a:ext cx="1906" cy="317"/>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credentials</a:t>
              </a:r>
            </a:p>
          </p:txBody>
        </p:sp>
        <p:sp>
          <p:nvSpPr>
            <p:cNvPr id="883731" name="Rectangle 19"/>
            <p:cNvSpPr>
              <a:spLocks noChangeArrowheads="1"/>
            </p:cNvSpPr>
            <p:nvPr/>
          </p:nvSpPr>
          <p:spPr bwMode="auto">
            <a:xfrm>
              <a:off x="883" y="1343"/>
              <a:ext cx="680" cy="272"/>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receiver</a:t>
              </a:r>
            </a:p>
          </p:txBody>
        </p:sp>
        <p:sp>
          <p:nvSpPr>
            <p:cNvPr id="883732" name="Rectangle 20"/>
            <p:cNvSpPr>
              <a:spLocks noChangeArrowheads="1"/>
            </p:cNvSpPr>
            <p:nvPr/>
          </p:nvSpPr>
          <p:spPr bwMode="auto">
            <a:xfrm>
              <a:off x="883" y="2432"/>
              <a:ext cx="680" cy="272"/>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sender</a:t>
              </a:r>
            </a:p>
          </p:txBody>
        </p:sp>
        <p:sp>
          <p:nvSpPr>
            <p:cNvPr id="883733" name="Rectangle 21"/>
            <p:cNvSpPr>
              <a:spLocks noChangeArrowheads="1"/>
            </p:cNvSpPr>
            <p:nvPr/>
          </p:nvSpPr>
          <p:spPr bwMode="auto">
            <a:xfrm>
              <a:off x="3016" y="2886"/>
              <a:ext cx="1905" cy="317"/>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kernel interface</a:t>
              </a:r>
            </a:p>
          </p:txBody>
        </p:sp>
        <p:sp>
          <p:nvSpPr>
            <p:cNvPr id="883723" name="Line 11"/>
            <p:cNvSpPr>
              <a:spLocks noChangeShapeType="1"/>
            </p:cNvSpPr>
            <p:nvPr/>
          </p:nvSpPr>
          <p:spPr bwMode="auto">
            <a:xfrm flipH="1" flipV="1">
              <a:off x="1200" y="1615"/>
              <a:ext cx="1" cy="273"/>
            </a:xfrm>
            <a:prstGeom prst="line">
              <a:avLst/>
            </a:prstGeom>
            <a:noFill/>
            <a:ln w="38100">
              <a:solidFill>
                <a:schemeClr val="tx1"/>
              </a:solidFill>
              <a:round/>
              <a:headEnd/>
              <a:tailEnd type="triangle" w="med" len="med"/>
            </a:ln>
            <a:effectLst/>
          </p:spPr>
          <p:txBody>
            <a:bodyPr lIns="85725" tIns="42862" rIns="85725" bIns="42862"/>
            <a:lstStyle/>
            <a:p>
              <a:endParaRPr lang="de-CH"/>
            </a:p>
          </p:txBody>
        </p:sp>
        <p:sp>
          <p:nvSpPr>
            <p:cNvPr id="883734" name="Line 22"/>
            <p:cNvSpPr>
              <a:spLocks noChangeShapeType="1"/>
            </p:cNvSpPr>
            <p:nvPr/>
          </p:nvSpPr>
          <p:spPr bwMode="auto">
            <a:xfrm flipH="1" flipV="1">
              <a:off x="1201" y="2160"/>
              <a:ext cx="1" cy="273"/>
            </a:xfrm>
            <a:prstGeom prst="line">
              <a:avLst/>
            </a:prstGeom>
            <a:noFill/>
            <a:ln w="38100">
              <a:solidFill>
                <a:schemeClr val="tx1"/>
              </a:solidFill>
              <a:round/>
              <a:headEnd/>
              <a:tailEnd type="triangle" w="med" len="med"/>
            </a:ln>
            <a:effectLst/>
          </p:spPr>
          <p:txBody>
            <a:bodyPr lIns="85725" tIns="42862" rIns="85725" bIns="42862"/>
            <a:lstStyle/>
            <a:p>
              <a:endParaRPr lang="de-CH"/>
            </a:p>
          </p:txBody>
        </p:sp>
        <p:sp>
          <p:nvSpPr>
            <p:cNvPr id="883736" name="Rectangle 24"/>
            <p:cNvSpPr>
              <a:spLocks noChangeArrowheads="1"/>
            </p:cNvSpPr>
            <p:nvPr/>
          </p:nvSpPr>
          <p:spPr bwMode="auto">
            <a:xfrm>
              <a:off x="1836" y="1343"/>
              <a:ext cx="817" cy="499"/>
            </a:xfrm>
            <a:prstGeom prst="rect">
              <a:avLst/>
            </a:prstGeom>
            <a:solidFill>
              <a:srgbClr val="95CD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scheduler</a:t>
              </a:r>
            </a:p>
          </p:txBody>
        </p:sp>
        <p:sp>
          <p:nvSpPr>
            <p:cNvPr id="883737" name="Rectangle 25"/>
            <p:cNvSpPr>
              <a:spLocks noChangeArrowheads="1"/>
            </p:cNvSpPr>
            <p:nvPr/>
          </p:nvSpPr>
          <p:spPr bwMode="auto">
            <a:xfrm>
              <a:off x="1836" y="2205"/>
              <a:ext cx="772" cy="499"/>
            </a:xfrm>
            <a:prstGeom prst="rect">
              <a:avLst/>
            </a:prstGeom>
            <a:solidFill>
              <a:srgbClr val="95CD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processor</a:t>
              </a:r>
            </a:p>
          </p:txBody>
        </p:sp>
        <p:sp>
          <p:nvSpPr>
            <p:cNvPr id="883738" name="Line 26"/>
            <p:cNvSpPr>
              <a:spLocks noChangeShapeType="1"/>
            </p:cNvSpPr>
            <p:nvPr/>
          </p:nvSpPr>
          <p:spPr bwMode="auto">
            <a:xfrm flipV="1">
              <a:off x="2245" y="1842"/>
              <a:ext cx="0" cy="363"/>
            </a:xfrm>
            <a:prstGeom prst="line">
              <a:avLst/>
            </a:prstGeom>
            <a:noFill/>
            <a:ln w="38100">
              <a:solidFill>
                <a:schemeClr val="tx1"/>
              </a:solidFill>
              <a:round/>
              <a:headEnd/>
              <a:tailEnd/>
            </a:ln>
            <a:effectLst/>
          </p:spPr>
          <p:txBody>
            <a:bodyPr lIns="85725" tIns="42862" rIns="85725" bIns="42862"/>
            <a:lstStyle/>
            <a:p>
              <a:endParaRPr lang="de-CH"/>
            </a:p>
          </p:txBody>
        </p:sp>
        <p:sp>
          <p:nvSpPr>
            <p:cNvPr id="883739" name="Rectangle 27"/>
            <p:cNvSpPr>
              <a:spLocks noChangeArrowheads="1"/>
            </p:cNvSpPr>
            <p:nvPr/>
          </p:nvSpPr>
          <p:spPr bwMode="auto">
            <a:xfrm>
              <a:off x="975" y="3430"/>
              <a:ext cx="816" cy="272"/>
            </a:xfrm>
            <a:prstGeom prst="rect">
              <a:avLst/>
            </a:prstGeom>
            <a:solidFill>
              <a:srgbClr val="FFD5DE"/>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file logger</a:t>
              </a:r>
            </a:p>
          </p:txBody>
        </p:sp>
        <p:sp>
          <p:nvSpPr>
            <p:cNvPr id="883740" name="Rectangle 28"/>
            <p:cNvSpPr>
              <a:spLocks noChangeArrowheads="1"/>
            </p:cNvSpPr>
            <p:nvPr/>
          </p:nvSpPr>
          <p:spPr bwMode="auto">
            <a:xfrm>
              <a:off x="1927" y="3430"/>
              <a:ext cx="816" cy="272"/>
            </a:xfrm>
            <a:prstGeom prst="rect">
              <a:avLst/>
            </a:prstGeom>
            <a:solidFill>
              <a:srgbClr val="FFD5DE"/>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sys logger</a:t>
              </a:r>
            </a:p>
          </p:txBody>
        </p:sp>
        <p:sp>
          <p:nvSpPr>
            <p:cNvPr id="883741" name="Line 29"/>
            <p:cNvSpPr>
              <a:spLocks noChangeShapeType="1"/>
            </p:cNvSpPr>
            <p:nvPr/>
          </p:nvSpPr>
          <p:spPr bwMode="auto">
            <a:xfrm>
              <a:off x="1383" y="3203"/>
              <a:ext cx="0" cy="227"/>
            </a:xfrm>
            <a:prstGeom prst="line">
              <a:avLst/>
            </a:prstGeom>
            <a:noFill/>
            <a:ln w="38100">
              <a:solidFill>
                <a:schemeClr val="tx1"/>
              </a:solidFill>
              <a:round/>
              <a:headEnd/>
              <a:tailEnd type="triangle" w="med" len="med"/>
            </a:ln>
            <a:effectLst/>
          </p:spPr>
          <p:txBody>
            <a:bodyPr lIns="85725" tIns="42862" rIns="85725" bIns="42862"/>
            <a:lstStyle/>
            <a:p>
              <a:endParaRPr lang="de-CH"/>
            </a:p>
          </p:txBody>
        </p:sp>
        <p:sp>
          <p:nvSpPr>
            <p:cNvPr id="883742" name="Line 30"/>
            <p:cNvSpPr>
              <a:spLocks noChangeShapeType="1"/>
            </p:cNvSpPr>
            <p:nvPr/>
          </p:nvSpPr>
          <p:spPr bwMode="auto">
            <a:xfrm>
              <a:off x="2336" y="3203"/>
              <a:ext cx="0" cy="227"/>
            </a:xfrm>
            <a:prstGeom prst="line">
              <a:avLst/>
            </a:prstGeom>
            <a:noFill/>
            <a:ln w="38100">
              <a:solidFill>
                <a:schemeClr val="tx1"/>
              </a:solidFill>
              <a:round/>
              <a:headEnd/>
              <a:tailEnd type="triangle" w="med" len="med"/>
            </a:ln>
            <a:effectLst/>
          </p:spPr>
          <p:txBody>
            <a:bodyPr lIns="85725" tIns="42862" rIns="85725" bIns="42862"/>
            <a:lstStyle/>
            <a:p>
              <a:endParaRPr lang="de-CH"/>
            </a:p>
          </p:txBody>
        </p:sp>
        <p:sp>
          <p:nvSpPr>
            <p:cNvPr id="883743" name="Rectangle 31"/>
            <p:cNvSpPr>
              <a:spLocks noChangeArrowheads="1"/>
            </p:cNvSpPr>
            <p:nvPr/>
          </p:nvSpPr>
          <p:spPr bwMode="auto">
            <a:xfrm>
              <a:off x="2926" y="1344"/>
              <a:ext cx="499" cy="1361"/>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spcAft>
                  <a:spcPct val="30000"/>
                </a:spcAft>
                <a:buClr>
                  <a:srgbClr val="0099CC"/>
                </a:buClr>
                <a:buSzPct val="70000"/>
                <a:buFont typeface="Wingdings" pitchFamily="2" charset="2"/>
                <a:buNone/>
              </a:pPr>
              <a:r>
                <a:rPr lang="de-DE" sz="1800"/>
                <a:t>IKE SA</a:t>
              </a:r>
            </a:p>
            <a:p>
              <a:pPr algn="ctr">
                <a:lnSpc>
                  <a:spcPct val="80000"/>
                </a:lnSpc>
                <a:spcBef>
                  <a:spcPct val="0"/>
                </a:spcBef>
                <a:buClr>
                  <a:srgbClr val="0099CC"/>
                </a:buClr>
                <a:buSzPct val="70000"/>
                <a:buFont typeface="Wingdings" pitchFamily="2" charset="2"/>
                <a:buNone/>
              </a:pPr>
              <a:r>
                <a:rPr lang="de-DE" sz="1800"/>
                <a:t>M</a:t>
              </a:r>
              <a:br>
                <a:rPr lang="de-DE" sz="1800"/>
              </a:br>
              <a:r>
                <a:rPr lang="de-DE" sz="1800"/>
                <a:t>a</a:t>
              </a:r>
              <a:br>
                <a:rPr lang="de-DE" sz="1800"/>
              </a:br>
              <a:r>
                <a:rPr lang="de-DE" sz="1800"/>
                <a:t>n</a:t>
              </a:r>
              <a:br>
                <a:rPr lang="de-DE" sz="1800"/>
              </a:br>
              <a:r>
                <a:rPr lang="de-DE" sz="1800"/>
                <a:t>a</a:t>
              </a:r>
              <a:br>
                <a:rPr lang="de-DE" sz="1800"/>
              </a:br>
              <a:r>
                <a:rPr lang="de-DE" sz="1800"/>
                <a:t>g</a:t>
              </a:r>
              <a:br>
                <a:rPr lang="de-DE" sz="1800"/>
              </a:br>
              <a:r>
                <a:rPr lang="de-DE" sz="1800"/>
                <a:t>e</a:t>
              </a:r>
              <a:br>
                <a:rPr lang="de-DE" sz="1800"/>
              </a:br>
              <a:r>
                <a:rPr lang="de-DE" sz="1800"/>
                <a:t>r</a:t>
              </a:r>
            </a:p>
          </p:txBody>
        </p:sp>
        <p:sp>
          <p:nvSpPr>
            <p:cNvPr id="883744" name="Rectangle 32"/>
            <p:cNvSpPr>
              <a:spLocks noChangeArrowheads="1"/>
            </p:cNvSpPr>
            <p:nvPr/>
          </p:nvSpPr>
          <p:spPr bwMode="auto">
            <a:xfrm>
              <a:off x="3607" y="1344"/>
              <a:ext cx="407" cy="545"/>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spcBef>
                  <a:spcPct val="0"/>
                </a:spcBef>
                <a:buClr>
                  <a:srgbClr val="0099CC"/>
                </a:buClr>
                <a:buSzPct val="70000"/>
                <a:buFont typeface="Wingdings" pitchFamily="2" charset="2"/>
                <a:buNone/>
              </a:pPr>
              <a:r>
                <a:rPr lang="de-DE" sz="1800"/>
                <a:t>IKE</a:t>
              </a:r>
            </a:p>
            <a:p>
              <a:pPr algn="ctr">
                <a:spcBef>
                  <a:spcPct val="0"/>
                </a:spcBef>
                <a:buClr>
                  <a:srgbClr val="0099CC"/>
                </a:buClr>
                <a:buSzPct val="70000"/>
                <a:buFont typeface="Wingdings" pitchFamily="2" charset="2"/>
                <a:buNone/>
              </a:pPr>
              <a:r>
                <a:rPr lang="de-DE" sz="1800"/>
                <a:t> SA</a:t>
              </a:r>
            </a:p>
          </p:txBody>
        </p:sp>
        <p:sp>
          <p:nvSpPr>
            <p:cNvPr id="883745" name="Rectangle 33"/>
            <p:cNvSpPr>
              <a:spLocks noChangeArrowheads="1"/>
            </p:cNvSpPr>
            <p:nvPr/>
          </p:nvSpPr>
          <p:spPr bwMode="auto">
            <a:xfrm>
              <a:off x="3607" y="2070"/>
              <a:ext cx="407" cy="545"/>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spcBef>
                  <a:spcPct val="0"/>
                </a:spcBef>
                <a:buClr>
                  <a:srgbClr val="0099CC"/>
                </a:buClr>
                <a:buSzPct val="70000"/>
                <a:buFont typeface="Wingdings" pitchFamily="2" charset="2"/>
                <a:buNone/>
              </a:pPr>
              <a:r>
                <a:rPr lang="de-DE" sz="1800"/>
                <a:t>IKE</a:t>
              </a:r>
            </a:p>
            <a:p>
              <a:pPr algn="ctr">
                <a:spcBef>
                  <a:spcPct val="0"/>
                </a:spcBef>
                <a:buClr>
                  <a:srgbClr val="0099CC"/>
                </a:buClr>
                <a:buSzPct val="70000"/>
                <a:buFont typeface="Wingdings" pitchFamily="2" charset="2"/>
                <a:buNone/>
              </a:pPr>
              <a:r>
                <a:rPr lang="de-DE" sz="1800"/>
                <a:t> SA</a:t>
              </a:r>
            </a:p>
          </p:txBody>
        </p:sp>
        <p:sp>
          <p:nvSpPr>
            <p:cNvPr id="883746" name="Rectangle 34"/>
            <p:cNvSpPr>
              <a:spLocks noChangeArrowheads="1"/>
            </p:cNvSpPr>
            <p:nvPr/>
          </p:nvSpPr>
          <p:spPr bwMode="auto">
            <a:xfrm>
              <a:off x="4196" y="1344"/>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spcBef>
                  <a:spcPct val="0"/>
                </a:spcBef>
                <a:buClr>
                  <a:srgbClr val="0099CC"/>
                </a:buClr>
                <a:buSzPct val="70000"/>
                <a:buFont typeface="Wingdings" pitchFamily="2" charset="2"/>
                <a:buNone/>
              </a:pPr>
              <a:r>
                <a:rPr lang="de-DE" sz="1800"/>
                <a:t>CHILD SA</a:t>
              </a:r>
            </a:p>
          </p:txBody>
        </p:sp>
        <p:sp>
          <p:nvSpPr>
            <p:cNvPr id="883747" name="Rectangle 35"/>
            <p:cNvSpPr>
              <a:spLocks noChangeArrowheads="1"/>
            </p:cNvSpPr>
            <p:nvPr/>
          </p:nvSpPr>
          <p:spPr bwMode="auto">
            <a:xfrm>
              <a:off x="4196" y="1707"/>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spcBef>
                  <a:spcPct val="0"/>
                </a:spcBef>
                <a:buClr>
                  <a:srgbClr val="0099CC"/>
                </a:buClr>
                <a:buSzPct val="70000"/>
                <a:buFont typeface="Wingdings" pitchFamily="2" charset="2"/>
                <a:buNone/>
              </a:pPr>
              <a:r>
                <a:rPr lang="de-DE" sz="1800"/>
                <a:t>CHILD SA</a:t>
              </a:r>
            </a:p>
          </p:txBody>
        </p:sp>
        <p:sp>
          <p:nvSpPr>
            <p:cNvPr id="883748" name="Line 36"/>
            <p:cNvSpPr>
              <a:spLocks noChangeShapeType="1"/>
            </p:cNvSpPr>
            <p:nvPr/>
          </p:nvSpPr>
          <p:spPr bwMode="auto">
            <a:xfrm>
              <a:off x="3425" y="1480"/>
              <a:ext cx="182" cy="0"/>
            </a:xfrm>
            <a:prstGeom prst="line">
              <a:avLst/>
            </a:prstGeom>
            <a:noFill/>
            <a:ln w="38100">
              <a:solidFill>
                <a:schemeClr val="tx1"/>
              </a:solidFill>
              <a:round/>
              <a:headEnd/>
              <a:tailEnd/>
            </a:ln>
            <a:effectLst/>
          </p:spPr>
          <p:txBody>
            <a:bodyPr lIns="85725" tIns="42862" rIns="85725" bIns="42862"/>
            <a:lstStyle/>
            <a:p>
              <a:endParaRPr lang="de-CH"/>
            </a:p>
          </p:txBody>
        </p:sp>
        <p:sp>
          <p:nvSpPr>
            <p:cNvPr id="883749" name="Line 37"/>
            <p:cNvSpPr>
              <a:spLocks noChangeShapeType="1"/>
            </p:cNvSpPr>
            <p:nvPr/>
          </p:nvSpPr>
          <p:spPr bwMode="auto">
            <a:xfrm>
              <a:off x="4014" y="1480"/>
              <a:ext cx="182" cy="0"/>
            </a:xfrm>
            <a:prstGeom prst="line">
              <a:avLst/>
            </a:prstGeom>
            <a:noFill/>
            <a:ln w="38100">
              <a:solidFill>
                <a:schemeClr val="tx1"/>
              </a:solidFill>
              <a:round/>
              <a:headEnd/>
              <a:tailEnd/>
            </a:ln>
            <a:effectLst/>
          </p:spPr>
          <p:txBody>
            <a:bodyPr lIns="85725" tIns="42862" rIns="85725" bIns="42862"/>
            <a:lstStyle/>
            <a:p>
              <a:endParaRPr lang="de-CH"/>
            </a:p>
          </p:txBody>
        </p:sp>
        <p:sp>
          <p:nvSpPr>
            <p:cNvPr id="883750" name="Line 38"/>
            <p:cNvSpPr>
              <a:spLocks noChangeShapeType="1"/>
            </p:cNvSpPr>
            <p:nvPr/>
          </p:nvSpPr>
          <p:spPr bwMode="auto">
            <a:xfrm>
              <a:off x="4014" y="1843"/>
              <a:ext cx="182" cy="0"/>
            </a:xfrm>
            <a:prstGeom prst="line">
              <a:avLst/>
            </a:prstGeom>
            <a:noFill/>
            <a:ln w="38100">
              <a:solidFill>
                <a:schemeClr val="tx1"/>
              </a:solidFill>
              <a:round/>
              <a:headEnd/>
              <a:tailEnd/>
            </a:ln>
            <a:effectLst/>
          </p:spPr>
          <p:txBody>
            <a:bodyPr lIns="85725" tIns="42862" rIns="85725" bIns="42862"/>
            <a:lstStyle/>
            <a:p>
              <a:endParaRPr lang="de-CH"/>
            </a:p>
          </p:txBody>
        </p:sp>
        <p:sp>
          <p:nvSpPr>
            <p:cNvPr id="883751" name="Rectangle 39"/>
            <p:cNvSpPr>
              <a:spLocks noChangeArrowheads="1"/>
            </p:cNvSpPr>
            <p:nvPr/>
          </p:nvSpPr>
          <p:spPr bwMode="auto">
            <a:xfrm>
              <a:off x="4196" y="2070"/>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spcBef>
                  <a:spcPct val="0"/>
                </a:spcBef>
                <a:buClr>
                  <a:srgbClr val="0099CC"/>
                </a:buClr>
                <a:buSzPct val="70000"/>
                <a:buFont typeface="Wingdings" pitchFamily="2" charset="2"/>
                <a:buNone/>
              </a:pPr>
              <a:r>
                <a:rPr lang="de-DE" sz="1800"/>
                <a:t>CHILD SA</a:t>
              </a:r>
            </a:p>
          </p:txBody>
        </p:sp>
        <p:sp>
          <p:nvSpPr>
            <p:cNvPr id="883752" name="Line 40"/>
            <p:cNvSpPr>
              <a:spLocks noChangeShapeType="1"/>
            </p:cNvSpPr>
            <p:nvPr/>
          </p:nvSpPr>
          <p:spPr bwMode="auto">
            <a:xfrm>
              <a:off x="4014" y="2206"/>
              <a:ext cx="182" cy="0"/>
            </a:xfrm>
            <a:prstGeom prst="line">
              <a:avLst/>
            </a:prstGeom>
            <a:noFill/>
            <a:ln w="38100">
              <a:solidFill>
                <a:schemeClr val="tx1"/>
              </a:solidFill>
              <a:round/>
              <a:headEnd/>
              <a:tailEnd/>
            </a:ln>
            <a:effectLst/>
          </p:spPr>
          <p:txBody>
            <a:bodyPr lIns="85725" tIns="42862" rIns="85725" bIns="42862"/>
            <a:lstStyle/>
            <a:p>
              <a:endParaRPr lang="de-CH"/>
            </a:p>
          </p:txBody>
        </p:sp>
        <p:sp>
          <p:nvSpPr>
            <p:cNvPr id="883753" name="Line 41"/>
            <p:cNvSpPr>
              <a:spLocks noChangeShapeType="1"/>
            </p:cNvSpPr>
            <p:nvPr/>
          </p:nvSpPr>
          <p:spPr bwMode="auto">
            <a:xfrm>
              <a:off x="3425" y="2206"/>
              <a:ext cx="182" cy="0"/>
            </a:xfrm>
            <a:prstGeom prst="line">
              <a:avLst/>
            </a:prstGeom>
            <a:noFill/>
            <a:ln w="38100">
              <a:solidFill>
                <a:schemeClr val="tx1"/>
              </a:solidFill>
              <a:round/>
              <a:headEnd/>
              <a:tailEnd/>
            </a:ln>
            <a:effectLst/>
          </p:spPr>
          <p:txBody>
            <a:bodyPr lIns="85725" tIns="42862" rIns="85725" bIns="42862"/>
            <a:lstStyle/>
            <a:p>
              <a:endParaRPr lang="de-CH"/>
            </a:p>
          </p:txBody>
        </p:sp>
        <p:sp>
          <p:nvSpPr>
            <p:cNvPr id="883757" name="Rectangle 45"/>
            <p:cNvSpPr>
              <a:spLocks noChangeArrowheads="1"/>
            </p:cNvSpPr>
            <p:nvPr/>
          </p:nvSpPr>
          <p:spPr bwMode="auto">
            <a:xfrm>
              <a:off x="3470" y="3430"/>
              <a:ext cx="998" cy="272"/>
            </a:xfrm>
            <a:prstGeom prst="rect">
              <a:avLst/>
            </a:prstGeom>
            <a:solidFill>
              <a:srgbClr val="FFD5DE"/>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IPsec stack</a:t>
              </a:r>
            </a:p>
          </p:txBody>
        </p:sp>
        <p:sp>
          <p:nvSpPr>
            <p:cNvPr id="883758" name="Line 46"/>
            <p:cNvSpPr>
              <a:spLocks noChangeShapeType="1"/>
            </p:cNvSpPr>
            <p:nvPr/>
          </p:nvSpPr>
          <p:spPr bwMode="auto">
            <a:xfrm>
              <a:off x="3969" y="3203"/>
              <a:ext cx="0" cy="227"/>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grpSp>
      <p:sp>
        <p:nvSpPr>
          <p:cNvPr id="883759" name="Text Box 47"/>
          <p:cNvSpPr txBox="1">
            <a:spLocks noChangeArrowheads="1"/>
          </p:cNvSpPr>
          <p:nvPr/>
        </p:nvSpPr>
        <p:spPr bwMode="auto">
          <a:xfrm>
            <a:off x="611188" y="6237288"/>
            <a:ext cx="3162300" cy="360362"/>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a:t>16 concurrent worker threads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83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noFill/>
          <a:ln/>
        </p:spPr>
        <p:txBody>
          <a:bodyPr/>
          <a:lstStyle/>
          <a:p>
            <a:r>
              <a:rPr lang="de-DE"/>
              <a:t>Plugins for charon</a:t>
            </a:r>
          </a:p>
        </p:txBody>
      </p:sp>
      <p:sp>
        <p:nvSpPr>
          <p:cNvPr id="879619" name="Rectangle 3"/>
          <p:cNvSpPr>
            <a:spLocks noChangeArrowheads="1"/>
          </p:cNvSpPr>
          <p:nvPr/>
        </p:nvSpPr>
        <p:spPr bwMode="auto">
          <a:xfrm>
            <a:off x="5481638" y="646747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79620" name="Rectangle 4"/>
          <p:cNvSpPr>
            <a:spLocks noChangeArrowheads="1"/>
          </p:cNvSpPr>
          <p:nvPr/>
        </p:nvSpPr>
        <p:spPr bwMode="auto">
          <a:xfrm>
            <a:off x="611188" y="1052513"/>
            <a:ext cx="3673475" cy="5184775"/>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endParaRPr lang="de-CH" sz="1800"/>
          </a:p>
        </p:txBody>
      </p:sp>
      <p:sp>
        <p:nvSpPr>
          <p:cNvPr id="879621" name="Rectangle 5"/>
          <p:cNvSpPr>
            <a:spLocks noChangeArrowheads="1"/>
          </p:cNvSpPr>
          <p:nvPr/>
        </p:nvSpPr>
        <p:spPr bwMode="auto">
          <a:xfrm>
            <a:off x="900113" y="2206625"/>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credentials</a:t>
            </a:r>
          </a:p>
        </p:txBody>
      </p:sp>
      <p:sp>
        <p:nvSpPr>
          <p:cNvPr id="879622" name="Rectangle 6"/>
          <p:cNvSpPr>
            <a:spLocks noChangeArrowheads="1"/>
          </p:cNvSpPr>
          <p:nvPr/>
        </p:nvSpPr>
        <p:spPr bwMode="auto">
          <a:xfrm>
            <a:off x="3995738" y="1196975"/>
            <a:ext cx="576262" cy="4895850"/>
          </a:xfrm>
          <a:prstGeom prst="rect">
            <a:avLst/>
          </a:prstGeom>
          <a:solidFill>
            <a:srgbClr val="FFCC99"/>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endParaRPr lang="de-CH" sz="1800"/>
          </a:p>
        </p:txBody>
      </p:sp>
      <p:sp>
        <p:nvSpPr>
          <p:cNvPr id="879623" name="Text Box 7"/>
          <p:cNvSpPr txBox="1">
            <a:spLocks noChangeArrowheads="1"/>
          </p:cNvSpPr>
          <p:nvPr/>
        </p:nvSpPr>
        <p:spPr bwMode="auto">
          <a:xfrm>
            <a:off x="827088" y="1125538"/>
            <a:ext cx="935037" cy="390525"/>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a:t>charon</a:t>
            </a:r>
          </a:p>
        </p:txBody>
      </p:sp>
      <p:sp>
        <p:nvSpPr>
          <p:cNvPr id="879624" name="Text Box 8"/>
          <p:cNvSpPr txBox="1">
            <a:spLocks noChangeArrowheads="1"/>
          </p:cNvSpPr>
          <p:nvPr/>
        </p:nvSpPr>
        <p:spPr bwMode="auto">
          <a:xfrm>
            <a:off x="4140200" y="1844675"/>
            <a:ext cx="312738" cy="3479800"/>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lnSpc>
                <a:spcPct val="85000"/>
              </a:lnSpc>
              <a:spcBef>
                <a:spcPct val="0"/>
              </a:spcBef>
              <a:buFont typeface="Wingdings" pitchFamily="2" charset="2"/>
              <a:buNone/>
            </a:pPr>
            <a:r>
              <a:rPr lang="de-CH"/>
              <a:t>P</a:t>
            </a:r>
          </a:p>
          <a:p>
            <a:pPr marL="317500" indent="-317500" algn="ctr" defTabSz="708025">
              <a:lnSpc>
                <a:spcPct val="85000"/>
              </a:lnSpc>
              <a:spcBef>
                <a:spcPct val="0"/>
              </a:spcBef>
              <a:buFont typeface="Wingdings" pitchFamily="2" charset="2"/>
              <a:buNone/>
            </a:pPr>
            <a:r>
              <a:rPr lang="de-CH"/>
              <a:t>l</a:t>
            </a:r>
          </a:p>
          <a:p>
            <a:pPr marL="317500" indent="-317500" algn="ctr" defTabSz="708025">
              <a:lnSpc>
                <a:spcPct val="85000"/>
              </a:lnSpc>
              <a:spcBef>
                <a:spcPct val="0"/>
              </a:spcBef>
              <a:buFont typeface="Wingdings" pitchFamily="2" charset="2"/>
              <a:buNone/>
            </a:pPr>
            <a:r>
              <a:rPr lang="de-CH"/>
              <a:t>u</a:t>
            </a:r>
          </a:p>
          <a:p>
            <a:pPr marL="317500" indent="-317500" algn="ctr" defTabSz="708025">
              <a:lnSpc>
                <a:spcPct val="85000"/>
              </a:lnSpc>
              <a:spcBef>
                <a:spcPct val="0"/>
              </a:spcBef>
              <a:buFont typeface="Wingdings" pitchFamily="2" charset="2"/>
              <a:buNone/>
            </a:pPr>
            <a:r>
              <a:rPr lang="de-CH"/>
              <a:t>g</a:t>
            </a:r>
          </a:p>
          <a:p>
            <a:pPr marL="317500" indent="-317500" algn="ctr" defTabSz="708025">
              <a:lnSpc>
                <a:spcPct val="95000"/>
              </a:lnSpc>
              <a:spcBef>
                <a:spcPct val="0"/>
              </a:spcBef>
              <a:buFont typeface="Wingdings" pitchFamily="2" charset="2"/>
              <a:buNone/>
            </a:pPr>
            <a:r>
              <a:rPr lang="de-CH"/>
              <a:t>i</a:t>
            </a:r>
          </a:p>
          <a:p>
            <a:pPr marL="317500" indent="-317500" algn="ctr" defTabSz="708025">
              <a:lnSpc>
                <a:spcPct val="85000"/>
              </a:lnSpc>
              <a:spcBef>
                <a:spcPct val="0"/>
              </a:spcBef>
              <a:buFont typeface="Wingdings" pitchFamily="2" charset="2"/>
              <a:buNone/>
            </a:pPr>
            <a:r>
              <a:rPr lang="de-CH"/>
              <a:t>n</a:t>
            </a:r>
          </a:p>
          <a:p>
            <a:pPr marL="317500" indent="-317500" algn="ctr" defTabSz="708025">
              <a:lnSpc>
                <a:spcPct val="85000"/>
              </a:lnSpc>
              <a:spcBef>
                <a:spcPct val="0"/>
              </a:spcBef>
              <a:buFont typeface="Wingdings" pitchFamily="2" charset="2"/>
              <a:buNone/>
            </a:pPr>
            <a:endParaRPr lang="de-CH"/>
          </a:p>
          <a:p>
            <a:pPr marL="317500" indent="-317500" algn="ctr" defTabSz="708025">
              <a:lnSpc>
                <a:spcPct val="85000"/>
              </a:lnSpc>
              <a:spcBef>
                <a:spcPct val="0"/>
              </a:spcBef>
              <a:buFont typeface="Wingdings" pitchFamily="2" charset="2"/>
              <a:buNone/>
            </a:pPr>
            <a:r>
              <a:rPr lang="de-CH"/>
              <a:t>L</a:t>
            </a:r>
          </a:p>
          <a:p>
            <a:pPr marL="317500" indent="-317500" algn="ctr" defTabSz="708025">
              <a:lnSpc>
                <a:spcPct val="85000"/>
              </a:lnSpc>
              <a:spcBef>
                <a:spcPct val="0"/>
              </a:spcBef>
              <a:buFont typeface="Wingdings" pitchFamily="2" charset="2"/>
              <a:buNone/>
            </a:pPr>
            <a:r>
              <a:rPr lang="de-CH"/>
              <a:t>o</a:t>
            </a:r>
          </a:p>
          <a:p>
            <a:pPr marL="317500" indent="-317500" algn="ctr" defTabSz="708025">
              <a:lnSpc>
                <a:spcPct val="85000"/>
              </a:lnSpc>
              <a:spcBef>
                <a:spcPct val="0"/>
              </a:spcBef>
              <a:buFont typeface="Wingdings" pitchFamily="2" charset="2"/>
              <a:buNone/>
            </a:pPr>
            <a:r>
              <a:rPr lang="de-CH"/>
              <a:t>a</a:t>
            </a:r>
          </a:p>
          <a:p>
            <a:pPr marL="317500" indent="-317500" algn="ctr" defTabSz="708025">
              <a:lnSpc>
                <a:spcPct val="85000"/>
              </a:lnSpc>
              <a:spcBef>
                <a:spcPct val="0"/>
              </a:spcBef>
              <a:buFont typeface="Wingdings" pitchFamily="2" charset="2"/>
              <a:buNone/>
            </a:pPr>
            <a:r>
              <a:rPr lang="de-CH"/>
              <a:t>d</a:t>
            </a:r>
          </a:p>
          <a:p>
            <a:pPr marL="317500" indent="-317500" algn="ctr" defTabSz="708025">
              <a:lnSpc>
                <a:spcPct val="85000"/>
              </a:lnSpc>
              <a:spcBef>
                <a:spcPct val="0"/>
              </a:spcBef>
              <a:buFont typeface="Wingdings" pitchFamily="2" charset="2"/>
              <a:buNone/>
            </a:pPr>
            <a:r>
              <a:rPr lang="de-CH"/>
              <a:t>e</a:t>
            </a:r>
          </a:p>
          <a:p>
            <a:pPr marL="317500" indent="-317500" algn="ctr" defTabSz="708025">
              <a:lnSpc>
                <a:spcPct val="85000"/>
              </a:lnSpc>
              <a:spcBef>
                <a:spcPct val="0"/>
              </a:spcBef>
              <a:buFont typeface="Wingdings" pitchFamily="2" charset="2"/>
              <a:buNone/>
            </a:pPr>
            <a:r>
              <a:rPr lang="de-CH"/>
              <a:t>r</a:t>
            </a:r>
          </a:p>
        </p:txBody>
      </p:sp>
      <p:sp>
        <p:nvSpPr>
          <p:cNvPr id="879625" name="Rectangle 9"/>
          <p:cNvSpPr>
            <a:spLocks noChangeArrowheads="1"/>
          </p:cNvSpPr>
          <p:nvPr/>
        </p:nvSpPr>
        <p:spPr bwMode="auto">
          <a:xfrm>
            <a:off x="900113" y="3500438"/>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bus</a:t>
            </a:r>
          </a:p>
        </p:txBody>
      </p:sp>
      <p:sp>
        <p:nvSpPr>
          <p:cNvPr id="879626" name="Rectangle 10"/>
          <p:cNvSpPr>
            <a:spLocks noChangeArrowheads="1"/>
          </p:cNvSpPr>
          <p:nvPr/>
        </p:nvSpPr>
        <p:spPr bwMode="auto">
          <a:xfrm>
            <a:off x="900113" y="2854325"/>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backends</a:t>
            </a:r>
          </a:p>
        </p:txBody>
      </p:sp>
      <p:sp>
        <p:nvSpPr>
          <p:cNvPr id="879628" name="Line 12"/>
          <p:cNvSpPr>
            <a:spLocks noChangeShapeType="1"/>
          </p:cNvSpPr>
          <p:nvPr/>
        </p:nvSpPr>
        <p:spPr bwMode="auto">
          <a:xfrm>
            <a:off x="3059113" y="2422525"/>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79629" name="Line 13"/>
          <p:cNvSpPr>
            <a:spLocks noChangeShapeType="1"/>
          </p:cNvSpPr>
          <p:nvPr/>
        </p:nvSpPr>
        <p:spPr bwMode="auto">
          <a:xfrm>
            <a:off x="3059113" y="3716338"/>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79630" name="Line 14"/>
          <p:cNvSpPr>
            <a:spLocks noChangeShapeType="1"/>
          </p:cNvSpPr>
          <p:nvPr/>
        </p:nvSpPr>
        <p:spPr bwMode="auto">
          <a:xfrm>
            <a:off x="3059113" y="3070225"/>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grpSp>
        <p:nvGrpSpPr>
          <p:cNvPr id="2" name="Group 53"/>
          <p:cNvGrpSpPr>
            <a:grpSpLocks/>
          </p:cNvGrpSpPr>
          <p:nvPr/>
        </p:nvGrpSpPr>
        <p:grpSpPr bwMode="auto">
          <a:xfrm>
            <a:off x="900113" y="4508500"/>
            <a:ext cx="2951162" cy="431800"/>
            <a:chOff x="567" y="2840"/>
            <a:chExt cx="1859" cy="272"/>
          </a:xfrm>
        </p:grpSpPr>
        <p:sp>
          <p:nvSpPr>
            <p:cNvPr id="879627" name="Rectangle 11"/>
            <p:cNvSpPr>
              <a:spLocks noChangeArrowheads="1"/>
            </p:cNvSpPr>
            <p:nvPr/>
          </p:nvSpPr>
          <p:spPr bwMode="auto">
            <a:xfrm>
              <a:off x="567" y="2840"/>
              <a:ext cx="1225" cy="272"/>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eap</a:t>
              </a:r>
            </a:p>
          </p:txBody>
        </p:sp>
        <p:sp>
          <p:nvSpPr>
            <p:cNvPr id="879631" name="Line 15"/>
            <p:cNvSpPr>
              <a:spLocks noChangeShapeType="1"/>
            </p:cNvSpPr>
            <p:nvPr/>
          </p:nvSpPr>
          <p:spPr bwMode="auto">
            <a:xfrm>
              <a:off x="1927" y="2976"/>
              <a:ext cx="499"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grpSp>
      <p:sp>
        <p:nvSpPr>
          <p:cNvPr id="879632" name="Text Box 16"/>
          <p:cNvSpPr txBox="1">
            <a:spLocks noChangeArrowheads="1"/>
          </p:cNvSpPr>
          <p:nvPr/>
        </p:nvSpPr>
        <p:spPr bwMode="auto">
          <a:xfrm>
            <a:off x="4787900" y="5734050"/>
            <a:ext cx="1439863" cy="390525"/>
          </a:xfrm>
          <a:prstGeom prst="rect">
            <a:avLst/>
          </a:prstGeom>
          <a:noFill/>
          <a:ln w="12700" algn="ctr">
            <a:noFill/>
            <a:miter lim="800000"/>
            <a:headEnd/>
            <a:tailEnd/>
          </a:ln>
          <a:effectLst/>
        </p:spPr>
        <p:txBody>
          <a:bodyPr lIns="85725" tIns="42862" rIns="85725" bIns="42862">
            <a:spAutoFit/>
          </a:bodyPr>
          <a:lstStyle/>
          <a:p>
            <a:pPr marL="317500" indent="-317500" algn="ctr" defTabSz="708025">
              <a:buFont typeface="Wingdings" pitchFamily="2" charset="2"/>
              <a:buNone/>
            </a:pPr>
            <a:r>
              <a:rPr lang="de-CH"/>
              <a:t>…</a:t>
            </a:r>
          </a:p>
        </p:txBody>
      </p:sp>
      <p:grpSp>
        <p:nvGrpSpPr>
          <p:cNvPr id="3" name="Group 20"/>
          <p:cNvGrpSpPr>
            <a:grpSpLocks/>
          </p:cNvGrpSpPr>
          <p:nvPr/>
        </p:nvGrpSpPr>
        <p:grpSpPr bwMode="auto">
          <a:xfrm>
            <a:off x="4572000" y="1557338"/>
            <a:ext cx="1655763" cy="431800"/>
            <a:chOff x="2880" y="1162"/>
            <a:chExt cx="1043" cy="272"/>
          </a:xfrm>
        </p:grpSpPr>
        <p:sp>
          <p:nvSpPr>
            <p:cNvPr id="879637" name="Rectangle 21"/>
            <p:cNvSpPr>
              <a:spLocks noChangeArrowheads="1"/>
            </p:cNvSpPr>
            <p:nvPr/>
          </p:nvSpPr>
          <p:spPr bwMode="auto">
            <a:xfrm>
              <a:off x="3016" y="1162"/>
              <a:ext cx="907"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stroke</a:t>
              </a:r>
            </a:p>
          </p:txBody>
        </p:sp>
        <p:sp>
          <p:nvSpPr>
            <p:cNvPr id="879638" name="Line 22"/>
            <p:cNvSpPr>
              <a:spLocks noChangeShapeType="1"/>
            </p:cNvSpPr>
            <p:nvPr/>
          </p:nvSpPr>
          <p:spPr bwMode="auto">
            <a:xfrm>
              <a:off x="2880" y="1298"/>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4" name="Group 23"/>
          <p:cNvGrpSpPr>
            <a:grpSpLocks/>
          </p:cNvGrpSpPr>
          <p:nvPr/>
        </p:nvGrpSpPr>
        <p:grpSpPr bwMode="auto">
          <a:xfrm>
            <a:off x="4572000" y="2133600"/>
            <a:ext cx="1655763" cy="431800"/>
            <a:chOff x="2880" y="1570"/>
            <a:chExt cx="1043" cy="272"/>
          </a:xfrm>
        </p:grpSpPr>
        <p:sp>
          <p:nvSpPr>
            <p:cNvPr id="879640" name="Rectangle 24"/>
            <p:cNvSpPr>
              <a:spLocks noChangeArrowheads="1"/>
            </p:cNvSpPr>
            <p:nvPr/>
          </p:nvSpPr>
          <p:spPr bwMode="auto">
            <a:xfrm>
              <a:off x="3016" y="1570"/>
              <a:ext cx="907"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smp</a:t>
              </a:r>
            </a:p>
          </p:txBody>
        </p:sp>
        <p:sp>
          <p:nvSpPr>
            <p:cNvPr id="879641" name="Line 25"/>
            <p:cNvSpPr>
              <a:spLocks noChangeShapeType="1"/>
            </p:cNvSpPr>
            <p:nvPr/>
          </p:nvSpPr>
          <p:spPr bwMode="auto">
            <a:xfrm>
              <a:off x="2880" y="1706"/>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5" name="Group 26"/>
          <p:cNvGrpSpPr>
            <a:grpSpLocks/>
          </p:cNvGrpSpPr>
          <p:nvPr/>
        </p:nvGrpSpPr>
        <p:grpSpPr bwMode="auto">
          <a:xfrm>
            <a:off x="4572000" y="3284538"/>
            <a:ext cx="1655763" cy="431800"/>
            <a:chOff x="2880" y="1979"/>
            <a:chExt cx="1043" cy="272"/>
          </a:xfrm>
        </p:grpSpPr>
        <p:sp>
          <p:nvSpPr>
            <p:cNvPr id="879643" name="Rectangle 27"/>
            <p:cNvSpPr>
              <a:spLocks noChangeArrowheads="1"/>
            </p:cNvSpPr>
            <p:nvPr/>
          </p:nvSpPr>
          <p:spPr bwMode="auto">
            <a:xfrm>
              <a:off x="3016" y="1979"/>
              <a:ext cx="907"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sql</a:t>
              </a:r>
            </a:p>
          </p:txBody>
        </p:sp>
        <p:sp>
          <p:nvSpPr>
            <p:cNvPr id="879644" name="Line 28"/>
            <p:cNvSpPr>
              <a:spLocks noChangeShapeType="1"/>
            </p:cNvSpPr>
            <p:nvPr/>
          </p:nvSpPr>
          <p:spPr bwMode="auto">
            <a:xfrm>
              <a:off x="2880" y="2115"/>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6" name="Group 29"/>
          <p:cNvGrpSpPr>
            <a:grpSpLocks/>
          </p:cNvGrpSpPr>
          <p:nvPr/>
        </p:nvGrpSpPr>
        <p:grpSpPr bwMode="auto">
          <a:xfrm>
            <a:off x="4572000" y="4221163"/>
            <a:ext cx="1655763" cy="431800"/>
            <a:chOff x="2880" y="2478"/>
            <a:chExt cx="1043" cy="272"/>
          </a:xfrm>
        </p:grpSpPr>
        <p:sp>
          <p:nvSpPr>
            <p:cNvPr id="879646" name="Rectangle 30"/>
            <p:cNvSpPr>
              <a:spLocks noChangeArrowheads="1"/>
            </p:cNvSpPr>
            <p:nvPr/>
          </p:nvSpPr>
          <p:spPr bwMode="auto">
            <a:xfrm>
              <a:off x="3016" y="2478"/>
              <a:ext cx="907"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eap_aka</a:t>
              </a:r>
            </a:p>
          </p:txBody>
        </p:sp>
        <p:sp>
          <p:nvSpPr>
            <p:cNvPr id="879647" name="Line 31"/>
            <p:cNvSpPr>
              <a:spLocks noChangeShapeType="1"/>
            </p:cNvSpPr>
            <p:nvPr/>
          </p:nvSpPr>
          <p:spPr bwMode="auto">
            <a:xfrm>
              <a:off x="2880" y="2614"/>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7" name="Group 32"/>
          <p:cNvGrpSpPr>
            <a:grpSpLocks/>
          </p:cNvGrpSpPr>
          <p:nvPr/>
        </p:nvGrpSpPr>
        <p:grpSpPr bwMode="auto">
          <a:xfrm>
            <a:off x="4572000" y="4797425"/>
            <a:ext cx="1655763" cy="431800"/>
            <a:chOff x="2880" y="2841"/>
            <a:chExt cx="1043" cy="272"/>
          </a:xfrm>
        </p:grpSpPr>
        <p:sp>
          <p:nvSpPr>
            <p:cNvPr id="879649" name="Rectangle 33"/>
            <p:cNvSpPr>
              <a:spLocks noChangeArrowheads="1"/>
            </p:cNvSpPr>
            <p:nvPr/>
          </p:nvSpPr>
          <p:spPr bwMode="auto">
            <a:xfrm>
              <a:off x="3016" y="2841"/>
              <a:ext cx="907"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eap_sim</a:t>
              </a:r>
            </a:p>
          </p:txBody>
        </p:sp>
        <p:sp>
          <p:nvSpPr>
            <p:cNvPr id="879650" name="Line 34"/>
            <p:cNvSpPr>
              <a:spLocks noChangeShapeType="1"/>
            </p:cNvSpPr>
            <p:nvPr/>
          </p:nvSpPr>
          <p:spPr bwMode="auto">
            <a:xfrm>
              <a:off x="2880" y="2977"/>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8" name="Group 35"/>
          <p:cNvGrpSpPr>
            <a:grpSpLocks/>
          </p:cNvGrpSpPr>
          <p:nvPr/>
        </p:nvGrpSpPr>
        <p:grpSpPr bwMode="auto">
          <a:xfrm>
            <a:off x="4572000" y="5373688"/>
            <a:ext cx="1655763" cy="431800"/>
            <a:chOff x="2880" y="3204"/>
            <a:chExt cx="1043" cy="272"/>
          </a:xfrm>
        </p:grpSpPr>
        <p:sp>
          <p:nvSpPr>
            <p:cNvPr id="879652" name="Rectangle 36"/>
            <p:cNvSpPr>
              <a:spLocks noChangeArrowheads="1"/>
            </p:cNvSpPr>
            <p:nvPr/>
          </p:nvSpPr>
          <p:spPr bwMode="auto">
            <a:xfrm>
              <a:off x="3016" y="3204"/>
              <a:ext cx="907"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eap_md5</a:t>
              </a:r>
            </a:p>
          </p:txBody>
        </p:sp>
        <p:sp>
          <p:nvSpPr>
            <p:cNvPr id="879653" name="Line 37"/>
            <p:cNvSpPr>
              <a:spLocks noChangeShapeType="1"/>
            </p:cNvSpPr>
            <p:nvPr/>
          </p:nvSpPr>
          <p:spPr bwMode="auto">
            <a:xfrm>
              <a:off x="2880" y="3340"/>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sp>
        <p:nvSpPr>
          <p:cNvPr id="879654" name="Rectangle 38"/>
          <p:cNvSpPr>
            <a:spLocks noChangeArrowheads="1"/>
          </p:cNvSpPr>
          <p:nvPr/>
        </p:nvSpPr>
        <p:spPr bwMode="auto">
          <a:xfrm>
            <a:off x="900113" y="1557338"/>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controller</a:t>
            </a:r>
          </a:p>
        </p:txBody>
      </p:sp>
      <p:sp>
        <p:nvSpPr>
          <p:cNvPr id="879655" name="Line 39"/>
          <p:cNvSpPr>
            <a:spLocks noChangeShapeType="1"/>
          </p:cNvSpPr>
          <p:nvPr/>
        </p:nvSpPr>
        <p:spPr bwMode="auto">
          <a:xfrm>
            <a:off x="3059113" y="1773238"/>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79656" name="Text Box 40"/>
          <p:cNvSpPr txBox="1">
            <a:spLocks noChangeArrowheads="1"/>
          </p:cNvSpPr>
          <p:nvPr/>
        </p:nvSpPr>
        <p:spPr bwMode="auto">
          <a:xfrm>
            <a:off x="4787900" y="3644900"/>
            <a:ext cx="1439863" cy="390525"/>
          </a:xfrm>
          <a:prstGeom prst="rect">
            <a:avLst/>
          </a:prstGeom>
          <a:noFill/>
          <a:ln w="12700" algn="ctr">
            <a:noFill/>
            <a:miter lim="800000"/>
            <a:headEnd/>
            <a:tailEnd/>
          </a:ln>
          <a:effectLst/>
        </p:spPr>
        <p:txBody>
          <a:bodyPr lIns="85725" tIns="42862" rIns="85725" bIns="42862">
            <a:spAutoFit/>
          </a:bodyPr>
          <a:lstStyle/>
          <a:p>
            <a:pPr marL="317500" indent="-317500" algn="ctr" defTabSz="708025">
              <a:buFont typeface="Wingdings" pitchFamily="2" charset="2"/>
              <a:buNone/>
            </a:pPr>
            <a:r>
              <a:rPr lang="de-CH"/>
              <a:t>…</a:t>
            </a:r>
          </a:p>
        </p:txBody>
      </p:sp>
      <p:sp>
        <p:nvSpPr>
          <p:cNvPr id="879662" name="Rectangle 46"/>
          <p:cNvSpPr>
            <a:spLocks noChangeArrowheads="1"/>
          </p:cNvSpPr>
          <p:nvPr/>
        </p:nvSpPr>
        <p:spPr bwMode="auto">
          <a:xfrm>
            <a:off x="6335713" y="5445125"/>
            <a:ext cx="2808287" cy="720725"/>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a:t>eap_x</a:t>
            </a:r>
            <a:r>
              <a:rPr lang="de-CH" sz="1800">
                <a:solidFill>
                  <a:srgbClr val="005B99"/>
                </a:solidFill>
              </a:rPr>
              <a:t/>
            </a:r>
            <a:br>
              <a:rPr lang="de-CH" sz="1800">
                <a:solidFill>
                  <a:srgbClr val="005B99"/>
                </a:solidFill>
              </a:rPr>
            </a:br>
            <a:r>
              <a:rPr lang="de-CH" sz="1800"/>
              <a:t>Any EAP protocol.</a:t>
            </a:r>
            <a:r>
              <a:rPr lang="de-CH" sz="1800">
                <a:solidFill>
                  <a:srgbClr val="005B99"/>
                </a:solidFill>
              </a:rPr>
              <a:t> </a:t>
            </a:r>
            <a:endParaRPr lang="de-CH" sz="1600">
              <a:solidFill>
                <a:srgbClr val="005B99"/>
              </a:solidFill>
            </a:endParaRPr>
          </a:p>
        </p:txBody>
      </p:sp>
      <p:sp>
        <p:nvSpPr>
          <p:cNvPr id="879658" name="Rectangle 42"/>
          <p:cNvSpPr>
            <a:spLocks noChangeArrowheads="1"/>
          </p:cNvSpPr>
          <p:nvPr/>
        </p:nvSpPr>
        <p:spPr bwMode="auto">
          <a:xfrm>
            <a:off x="6335713" y="908050"/>
            <a:ext cx="2808287" cy="936625"/>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a:t>smp</a:t>
            </a:r>
            <a:br>
              <a:rPr lang="de-CH"/>
            </a:br>
            <a:r>
              <a:rPr lang="de-CH" sz="1800"/>
              <a:t>XML-based control and</a:t>
            </a:r>
            <a:br>
              <a:rPr lang="de-CH" sz="1800"/>
            </a:br>
            <a:r>
              <a:rPr lang="de-CH" sz="1800"/>
              <a:t>management protocol.</a:t>
            </a:r>
            <a:br>
              <a:rPr lang="de-CH" sz="1800"/>
            </a:br>
            <a:endParaRPr lang="de-CH" sz="1600">
              <a:solidFill>
                <a:srgbClr val="005B99"/>
              </a:solidFill>
            </a:endParaRPr>
          </a:p>
        </p:txBody>
      </p:sp>
      <p:sp>
        <p:nvSpPr>
          <p:cNvPr id="879664" name="Text Box 48"/>
          <p:cNvSpPr txBox="1">
            <a:spLocks noChangeArrowheads="1"/>
          </p:cNvSpPr>
          <p:nvPr/>
        </p:nvSpPr>
        <p:spPr bwMode="auto">
          <a:xfrm>
            <a:off x="6659563" y="1844675"/>
            <a:ext cx="2484437" cy="635000"/>
          </a:xfrm>
          <a:prstGeom prst="rect">
            <a:avLst/>
          </a:prstGeom>
          <a:noFill/>
          <a:ln w="12700" algn="ctr">
            <a:noFill/>
            <a:miter lim="800000"/>
            <a:headEnd/>
            <a:tailEnd/>
          </a:ln>
          <a:effectLst/>
        </p:spPr>
        <p:txBody>
          <a:bodyPr lIns="85725" tIns="42862" rIns="85725" bIns="42862">
            <a:spAutoFit/>
          </a:bodyPr>
          <a:lstStyle/>
          <a:p>
            <a:pPr marL="317500" indent="-317500" defTabSz="708025">
              <a:spcBef>
                <a:spcPct val="0"/>
              </a:spcBef>
              <a:buFont typeface="Wingdings" pitchFamily="2" charset="2"/>
              <a:buNone/>
            </a:pPr>
            <a:r>
              <a:rPr lang="de-CH" sz="1800"/>
              <a:t>Implementation:</a:t>
            </a:r>
          </a:p>
          <a:p>
            <a:pPr marL="317500" indent="-317500" defTabSz="708025">
              <a:spcBef>
                <a:spcPct val="0"/>
              </a:spcBef>
              <a:buFont typeface="Wingdings" pitchFamily="2" charset="2"/>
              <a:buNone/>
            </a:pPr>
            <a:r>
              <a:rPr lang="de-CH" sz="1800">
                <a:solidFill>
                  <a:srgbClr val="005B99"/>
                </a:solidFill>
              </a:rPr>
              <a:t>strongSwan Manager</a:t>
            </a:r>
          </a:p>
        </p:txBody>
      </p:sp>
      <p:grpSp>
        <p:nvGrpSpPr>
          <p:cNvPr id="9" name="Group 52"/>
          <p:cNvGrpSpPr>
            <a:grpSpLocks/>
          </p:cNvGrpSpPr>
          <p:nvPr/>
        </p:nvGrpSpPr>
        <p:grpSpPr bwMode="auto">
          <a:xfrm>
            <a:off x="6335713" y="3500438"/>
            <a:ext cx="2808287" cy="1858962"/>
            <a:chOff x="3991" y="2115"/>
            <a:chExt cx="1769" cy="1171"/>
          </a:xfrm>
        </p:grpSpPr>
        <p:sp>
          <p:nvSpPr>
            <p:cNvPr id="879661" name="Rectangle 45"/>
            <p:cNvSpPr>
              <a:spLocks noChangeArrowheads="1"/>
            </p:cNvSpPr>
            <p:nvPr/>
          </p:nvSpPr>
          <p:spPr bwMode="auto">
            <a:xfrm>
              <a:off x="3991" y="2115"/>
              <a:ext cx="1769" cy="726"/>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a:t>sql</a:t>
              </a:r>
              <a:br>
                <a:rPr lang="de-CH"/>
              </a:br>
              <a:r>
                <a:rPr lang="de-CH" sz="1800"/>
                <a:t>Generic SQL interface</a:t>
              </a:r>
              <a:br>
                <a:rPr lang="de-CH" sz="1800"/>
              </a:br>
              <a:r>
                <a:rPr lang="de-CH" sz="1800"/>
                <a:t>for configurations,</a:t>
              </a:r>
              <a:br>
                <a:rPr lang="de-CH" sz="1800"/>
              </a:br>
              <a:r>
                <a:rPr lang="de-CH" sz="1800"/>
                <a:t>credentials &amp; logging.</a:t>
              </a:r>
              <a:endParaRPr lang="de-CH" sz="1800">
                <a:solidFill>
                  <a:srgbClr val="005B99"/>
                </a:solidFill>
              </a:endParaRPr>
            </a:p>
          </p:txBody>
        </p:sp>
        <p:sp>
          <p:nvSpPr>
            <p:cNvPr id="879666" name="Text Box 50"/>
            <p:cNvSpPr txBox="1">
              <a:spLocks noChangeArrowheads="1"/>
            </p:cNvSpPr>
            <p:nvPr/>
          </p:nvSpPr>
          <p:spPr bwMode="auto">
            <a:xfrm>
              <a:off x="4195" y="2886"/>
              <a:ext cx="1565" cy="400"/>
            </a:xfrm>
            <a:prstGeom prst="rect">
              <a:avLst/>
            </a:prstGeom>
            <a:noFill/>
            <a:ln w="12700" algn="ctr">
              <a:noFill/>
              <a:miter lim="800000"/>
              <a:headEnd/>
              <a:tailEnd/>
            </a:ln>
            <a:effectLst/>
          </p:spPr>
          <p:txBody>
            <a:bodyPr lIns="85725" tIns="42862" rIns="85725" bIns="42862">
              <a:spAutoFit/>
            </a:bodyPr>
            <a:lstStyle/>
            <a:p>
              <a:pPr marL="317500" indent="-317500" defTabSz="708025">
                <a:spcBef>
                  <a:spcPct val="0"/>
                </a:spcBef>
                <a:buFont typeface="Wingdings" pitchFamily="2" charset="2"/>
                <a:buNone/>
              </a:pPr>
              <a:r>
                <a:rPr lang="de-CH" sz="1800"/>
                <a:t>Implementations:</a:t>
              </a:r>
            </a:p>
            <a:p>
              <a:pPr marL="317500" indent="-317500" defTabSz="708025">
                <a:spcBef>
                  <a:spcPct val="0"/>
                </a:spcBef>
                <a:buFont typeface="Wingdings" pitchFamily="2" charset="2"/>
                <a:buNone/>
              </a:pPr>
              <a:r>
                <a:rPr lang="de-CH" sz="1800">
                  <a:solidFill>
                    <a:srgbClr val="005B99"/>
                  </a:solidFill>
                </a:rPr>
                <a:t>SQLite &amp; MySQL</a:t>
              </a:r>
            </a:p>
          </p:txBody>
        </p:sp>
      </p:grpSp>
      <p:grpSp>
        <p:nvGrpSpPr>
          <p:cNvPr id="10" name="Group 54"/>
          <p:cNvGrpSpPr>
            <a:grpSpLocks/>
          </p:cNvGrpSpPr>
          <p:nvPr/>
        </p:nvGrpSpPr>
        <p:grpSpPr bwMode="auto">
          <a:xfrm>
            <a:off x="4572000" y="2708275"/>
            <a:ext cx="1655763" cy="431800"/>
            <a:chOff x="2880" y="1570"/>
            <a:chExt cx="1043" cy="272"/>
          </a:xfrm>
        </p:grpSpPr>
        <p:sp>
          <p:nvSpPr>
            <p:cNvPr id="879671" name="Rectangle 55"/>
            <p:cNvSpPr>
              <a:spLocks noChangeArrowheads="1"/>
            </p:cNvSpPr>
            <p:nvPr/>
          </p:nvSpPr>
          <p:spPr bwMode="auto">
            <a:xfrm>
              <a:off x="3016" y="1570"/>
              <a:ext cx="907"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nm</a:t>
              </a:r>
            </a:p>
          </p:txBody>
        </p:sp>
        <p:sp>
          <p:nvSpPr>
            <p:cNvPr id="879672" name="Line 56"/>
            <p:cNvSpPr>
              <a:spLocks noChangeShapeType="1"/>
            </p:cNvSpPr>
            <p:nvPr/>
          </p:nvSpPr>
          <p:spPr bwMode="auto">
            <a:xfrm>
              <a:off x="2880" y="1706"/>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sp>
        <p:nvSpPr>
          <p:cNvPr id="879673" name="Rectangle 57"/>
          <p:cNvSpPr>
            <a:spLocks noChangeArrowheads="1"/>
          </p:cNvSpPr>
          <p:nvPr/>
        </p:nvSpPr>
        <p:spPr bwMode="auto">
          <a:xfrm>
            <a:off x="6335713" y="2492375"/>
            <a:ext cx="2808287" cy="1008063"/>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a:t>nm</a:t>
            </a:r>
            <a:r>
              <a:rPr lang="de-CH" sz="1800">
                <a:solidFill>
                  <a:srgbClr val="005B99"/>
                </a:solidFill>
              </a:rPr>
              <a:t/>
            </a:r>
            <a:br>
              <a:rPr lang="de-CH" sz="1800">
                <a:solidFill>
                  <a:srgbClr val="005B99"/>
                </a:solidFill>
              </a:rPr>
            </a:br>
            <a:r>
              <a:rPr lang="de-CH" sz="1800"/>
              <a:t>DBUS-based plugin</a:t>
            </a:r>
            <a:br>
              <a:rPr lang="de-CH" sz="1800"/>
            </a:br>
            <a:r>
              <a:rPr lang="de-CH" sz="1800"/>
              <a:t>for </a:t>
            </a:r>
            <a:r>
              <a:rPr lang="de-CH" sz="1800">
                <a:solidFill>
                  <a:srgbClr val="003399"/>
                </a:solidFill>
              </a:rPr>
              <a:t>NetworkManager</a:t>
            </a:r>
            <a:endParaRPr lang="de-CH" sz="1600">
              <a:solidFill>
                <a:srgbClr val="00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79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p:txBody>
          <a:bodyPr/>
          <a:lstStyle/>
          <a:p>
            <a:r>
              <a:rPr lang="de-DE"/>
              <a:t>strongSwan Manager</a:t>
            </a:r>
          </a:p>
        </p:txBody>
      </p:sp>
      <p:sp>
        <p:nvSpPr>
          <p:cNvPr id="898051" name="Rectangle 3"/>
          <p:cNvSpPr>
            <a:spLocks noChangeArrowheads="1"/>
          </p:cNvSpPr>
          <p:nvPr/>
        </p:nvSpPr>
        <p:spPr bwMode="auto">
          <a:xfrm>
            <a:off x="5486400" y="6477000"/>
            <a:ext cx="76200" cy="76200"/>
          </a:xfrm>
          <a:prstGeom prst="rect">
            <a:avLst/>
          </a:prstGeom>
          <a:solidFill>
            <a:srgbClr val="003399"/>
          </a:solidFill>
          <a:ln w="12700">
            <a:noFill/>
            <a:miter lim="800000"/>
            <a:headEnd/>
            <a:tailEnd/>
          </a:ln>
          <a:effectLst/>
        </p:spPr>
        <p:txBody>
          <a:bodyPr wrap="none" lIns="85725" tIns="42862" rIns="85725" bIns="42862" anchor="ctr"/>
          <a:lstStyle/>
          <a:p>
            <a:endParaRPr lang="de-CH"/>
          </a:p>
        </p:txBody>
      </p:sp>
      <p:pic>
        <p:nvPicPr>
          <p:cNvPr id="898053" name="Picture 5" descr="strongSwanManager-1024x768"/>
          <p:cNvPicPr>
            <a:picLocks noChangeAspect="1" noChangeArrowheads="1"/>
          </p:cNvPicPr>
          <p:nvPr/>
        </p:nvPicPr>
        <p:blipFill>
          <a:blip r:embed="rId3" cstate="print"/>
          <a:srcRect/>
          <a:stretch>
            <a:fillRect/>
          </a:stretch>
        </p:blipFill>
        <p:spPr bwMode="auto">
          <a:xfrm>
            <a:off x="611188" y="908050"/>
            <a:ext cx="7056437" cy="5291138"/>
          </a:xfrm>
          <a:prstGeom prst="rect">
            <a:avLst/>
          </a:prstGeom>
          <a:noFill/>
        </p:spPr>
      </p:pic>
      <p:grpSp>
        <p:nvGrpSpPr>
          <p:cNvPr id="2" name="Group 12"/>
          <p:cNvGrpSpPr>
            <a:grpSpLocks/>
          </p:cNvGrpSpPr>
          <p:nvPr/>
        </p:nvGrpSpPr>
        <p:grpSpPr bwMode="auto">
          <a:xfrm>
            <a:off x="7221538" y="2636838"/>
            <a:ext cx="1741487" cy="635000"/>
            <a:chOff x="4549" y="1661"/>
            <a:chExt cx="1097" cy="400"/>
          </a:xfrm>
        </p:grpSpPr>
        <p:sp>
          <p:nvSpPr>
            <p:cNvPr id="898054" name="Oval 6"/>
            <p:cNvSpPr>
              <a:spLocks noChangeArrowheads="1"/>
            </p:cNvSpPr>
            <p:nvPr/>
          </p:nvSpPr>
          <p:spPr bwMode="auto">
            <a:xfrm>
              <a:off x="4549" y="1718"/>
              <a:ext cx="136" cy="136"/>
            </a:xfrm>
            <a:prstGeom prst="ellipse">
              <a:avLst/>
            </a:prstGeom>
            <a:noFill/>
            <a:ln w="28575" algn="ctr">
              <a:solidFill>
                <a:srgbClr val="FF0000"/>
              </a:solidFill>
              <a:round/>
              <a:headEnd/>
              <a:tailEnd/>
            </a:ln>
            <a:effectLst/>
          </p:spPr>
          <p:txBody>
            <a:bodyPr wrap="none" lIns="85725" tIns="42862" rIns="85725" bIns="42862" anchor="ctr"/>
            <a:lstStyle/>
            <a:p>
              <a:endParaRPr lang="de-CH"/>
            </a:p>
          </p:txBody>
        </p:sp>
        <p:sp>
          <p:nvSpPr>
            <p:cNvPr id="898056" name="Text Box 8"/>
            <p:cNvSpPr txBox="1">
              <a:spLocks noChangeArrowheads="1"/>
            </p:cNvSpPr>
            <p:nvPr/>
          </p:nvSpPr>
          <p:spPr bwMode="auto">
            <a:xfrm>
              <a:off x="4876" y="1661"/>
              <a:ext cx="770" cy="400"/>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spcBef>
                  <a:spcPct val="0"/>
                </a:spcBef>
                <a:buFont typeface="Wingdings" pitchFamily="2" charset="2"/>
                <a:buNone/>
              </a:pPr>
              <a:r>
                <a:rPr lang="de-CH" sz="1800">
                  <a:solidFill>
                    <a:srgbClr val="FF0000"/>
                  </a:solidFill>
                </a:rPr>
                <a:t>take down</a:t>
              </a:r>
            </a:p>
            <a:p>
              <a:pPr marL="317500" indent="-317500" algn="ctr" defTabSz="708025">
                <a:spcBef>
                  <a:spcPct val="0"/>
                </a:spcBef>
                <a:buFont typeface="Wingdings" pitchFamily="2" charset="2"/>
                <a:buNone/>
              </a:pPr>
              <a:r>
                <a:rPr lang="de-CH" sz="1800">
                  <a:solidFill>
                    <a:srgbClr val="FF0000"/>
                  </a:solidFill>
                </a:rPr>
                <a:t>IKE SA</a:t>
              </a:r>
            </a:p>
          </p:txBody>
        </p:sp>
        <p:sp>
          <p:nvSpPr>
            <p:cNvPr id="898058" name="Line 10"/>
            <p:cNvSpPr>
              <a:spLocks noChangeShapeType="1"/>
            </p:cNvSpPr>
            <p:nvPr/>
          </p:nvSpPr>
          <p:spPr bwMode="auto">
            <a:xfrm flipH="1">
              <a:off x="4694" y="1785"/>
              <a:ext cx="182" cy="0"/>
            </a:xfrm>
            <a:prstGeom prst="line">
              <a:avLst/>
            </a:prstGeom>
            <a:noFill/>
            <a:ln w="28575">
              <a:solidFill>
                <a:srgbClr val="FF0000"/>
              </a:solidFill>
              <a:round/>
              <a:headEnd/>
              <a:tailEnd type="triangle" w="med" len="med"/>
            </a:ln>
            <a:effectLst/>
          </p:spPr>
          <p:txBody>
            <a:bodyPr lIns="85725" tIns="42862" rIns="85725" bIns="42862"/>
            <a:lstStyle/>
            <a:p>
              <a:endParaRPr lang="de-CH"/>
            </a:p>
          </p:txBody>
        </p:sp>
      </p:grpSp>
      <p:grpSp>
        <p:nvGrpSpPr>
          <p:cNvPr id="3" name="Group 13"/>
          <p:cNvGrpSpPr>
            <a:grpSpLocks/>
          </p:cNvGrpSpPr>
          <p:nvPr/>
        </p:nvGrpSpPr>
        <p:grpSpPr bwMode="auto">
          <a:xfrm>
            <a:off x="6708775" y="3789363"/>
            <a:ext cx="2254250" cy="635000"/>
            <a:chOff x="4226" y="2387"/>
            <a:chExt cx="1420" cy="400"/>
          </a:xfrm>
        </p:grpSpPr>
        <p:sp>
          <p:nvSpPr>
            <p:cNvPr id="898055" name="Oval 7"/>
            <p:cNvSpPr>
              <a:spLocks noChangeArrowheads="1"/>
            </p:cNvSpPr>
            <p:nvPr/>
          </p:nvSpPr>
          <p:spPr bwMode="auto">
            <a:xfrm>
              <a:off x="4226" y="2469"/>
              <a:ext cx="136" cy="136"/>
            </a:xfrm>
            <a:prstGeom prst="ellipse">
              <a:avLst/>
            </a:prstGeom>
            <a:noFill/>
            <a:ln w="28575" algn="ctr">
              <a:solidFill>
                <a:srgbClr val="FF0000"/>
              </a:solidFill>
              <a:round/>
              <a:headEnd/>
              <a:tailEnd/>
            </a:ln>
            <a:effectLst/>
          </p:spPr>
          <p:txBody>
            <a:bodyPr wrap="none" lIns="85725" tIns="42862" rIns="85725" bIns="42862" anchor="ctr"/>
            <a:lstStyle/>
            <a:p>
              <a:endParaRPr lang="de-CH"/>
            </a:p>
          </p:txBody>
        </p:sp>
        <p:sp>
          <p:nvSpPr>
            <p:cNvPr id="898057" name="Text Box 9"/>
            <p:cNvSpPr txBox="1">
              <a:spLocks noChangeArrowheads="1"/>
            </p:cNvSpPr>
            <p:nvPr/>
          </p:nvSpPr>
          <p:spPr bwMode="auto">
            <a:xfrm>
              <a:off x="4876" y="2387"/>
              <a:ext cx="770" cy="400"/>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spcBef>
                  <a:spcPct val="0"/>
                </a:spcBef>
                <a:buFont typeface="Wingdings" pitchFamily="2" charset="2"/>
                <a:buNone/>
              </a:pPr>
              <a:r>
                <a:rPr lang="de-CH" sz="1800">
                  <a:solidFill>
                    <a:srgbClr val="FF0000"/>
                  </a:solidFill>
                </a:rPr>
                <a:t>take down</a:t>
              </a:r>
            </a:p>
            <a:p>
              <a:pPr marL="317500" indent="-317500" algn="ctr" defTabSz="708025">
                <a:spcBef>
                  <a:spcPct val="0"/>
                </a:spcBef>
                <a:buFont typeface="Wingdings" pitchFamily="2" charset="2"/>
                <a:buNone/>
              </a:pPr>
              <a:r>
                <a:rPr lang="de-CH" sz="1800">
                  <a:solidFill>
                    <a:srgbClr val="FF0000"/>
                  </a:solidFill>
                </a:rPr>
                <a:t>IPsec SA</a:t>
              </a:r>
            </a:p>
          </p:txBody>
        </p:sp>
        <p:sp>
          <p:nvSpPr>
            <p:cNvPr id="898059" name="Line 11"/>
            <p:cNvSpPr>
              <a:spLocks noChangeShapeType="1"/>
            </p:cNvSpPr>
            <p:nvPr/>
          </p:nvSpPr>
          <p:spPr bwMode="auto">
            <a:xfrm flipH="1">
              <a:off x="4374" y="2535"/>
              <a:ext cx="499" cy="0"/>
            </a:xfrm>
            <a:prstGeom prst="line">
              <a:avLst/>
            </a:prstGeom>
            <a:noFill/>
            <a:ln w="28575">
              <a:solidFill>
                <a:srgbClr val="FF0000"/>
              </a:solidFill>
              <a:round/>
              <a:headEnd/>
              <a:tailEnd type="triangle" w="med" len="med"/>
            </a:ln>
            <a:effectLst/>
          </p:spPr>
          <p:txBody>
            <a:bodyPr lIns="85725" tIns="42862" rIns="85725" bIns="42862"/>
            <a:lstStyle/>
            <a:p>
              <a:endParaRPr lang="de-CH"/>
            </a:p>
          </p:txBody>
        </p:sp>
      </p:grpSp>
      <p:sp>
        <p:nvSpPr>
          <p:cNvPr id="898062" name="Text Box 14"/>
          <p:cNvSpPr txBox="1">
            <a:spLocks noChangeArrowheads="1"/>
          </p:cNvSpPr>
          <p:nvPr/>
        </p:nvSpPr>
        <p:spPr bwMode="auto">
          <a:xfrm>
            <a:off x="477838" y="6280150"/>
            <a:ext cx="4887912" cy="360363"/>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a:t>FastCGI written in C with ClearSilver templates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98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title"/>
          </p:nvPr>
        </p:nvSpPr>
        <p:spPr>
          <a:noFill/>
          <a:ln/>
        </p:spPr>
        <p:txBody>
          <a:bodyPr/>
          <a:lstStyle/>
          <a:p>
            <a:r>
              <a:rPr lang="de-DE"/>
              <a:t>The FreeS/WAN Genealogy</a:t>
            </a:r>
          </a:p>
        </p:txBody>
      </p:sp>
      <p:sp>
        <p:nvSpPr>
          <p:cNvPr id="822275" name="Rectangle 3"/>
          <p:cNvSpPr>
            <a:spLocks noChangeArrowheads="1"/>
          </p:cNvSpPr>
          <p:nvPr/>
        </p:nvSpPr>
        <p:spPr bwMode="auto">
          <a:xfrm>
            <a:off x="5481638" y="646747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grpSp>
        <p:nvGrpSpPr>
          <p:cNvPr id="822384" name="Group 112"/>
          <p:cNvGrpSpPr>
            <a:grpSpLocks/>
          </p:cNvGrpSpPr>
          <p:nvPr/>
        </p:nvGrpSpPr>
        <p:grpSpPr bwMode="auto">
          <a:xfrm>
            <a:off x="552450" y="2147889"/>
            <a:ext cx="2614613" cy="1096963"/>
            <a:chOff x="326" y="1344"/>
            <a:chExt cx="1647" cy="691"/>
          </a:xfrm>
        </p:grpSpPr>
        <p:sp>
          <p:nvSpPr>
            <p:cNvPr id="822277" name="Line 5"/>
            <p:cNvSpPr>
              <a:spLocks noChangeShapeType="1"/>
            </p:cNvSpPr>
            <p:nvPr/>
          </p:nvSpPr>
          <p:spPr bwMode="auto">
            <a:xfrm flipH="1">
              <a:off x="1338" y="1344"/>
              <a:ext cx="0" cy="181"/>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54" name="Rectangle 82"/>
            <p:cNvSpPr>
              <a:spLocks noChangeArrowheads="1"/>
            </p:cNvSpPr>
            <p:nvPr/>
          </p:nvSpPr>
          <p:spPr bwMode="auto">
            <a:xfrm>
              <a:off x="748" y="1525"/>
              <a:ext cx="1225" cy="272"/>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Super FreeS/WAN</a:t>
              </a:r>
            </a:p>
          </p:txBody>
        </p:sp>
        <p:sp>
          <p:nvSpPr>
            <p:cNvPr id="822357" name="Text Box 85"/>
            <p:cNvSpPr txBox="1">
              <a:spLocks noChangeArrowheads="1"/>
            </p:cNvSpPr>
            <p:nvPr/>
          </p:nvSpPr>
          <p:spPr bwMode="auto">
            <a:xfrm>
              <a:off x="326" y="1745"/>
              <a:ext cx="396" cy="290"/>
            </a:xfrm>
            <a:prstGeom prst="rect">
              <a:avLst/>
            </a:prstGeom>
            <a:noFill/>
            <a:ln w="12700">
              <a:noFill/>
              <a:miter lim="800000"/>
              <a:headEnd/>
              <a:tailEnd/>
            </a:ln>
            <a:effectLst/>
          </p:spPr>
          <p:txBody>
            <a:bodyPr wrap="none" tIns="108000" bIns="108000">
              <a:spAutoFit/>
            </a:bodyPr>
            <a:lstStyle/>
            <a:p>
              <a:pPr algn="ctr">
                <a:spcBef>
                  <a:spcPct val="30000"/>
                </a:spcBef>
                <a:buClrTx/>
                <a:buSzTx/>
                <a:buFontTx/>
                <a:buNone/>
              </a:pPr>
              <a:r>
                <a:rPr lang="en-US" sz="1600" dirty="0"/>
                <a:t>2003</a:t>
              </a:r>
            </a:p>
          </p:txBody>
        </p:sp>
      </p:grpSp>
      <p:grpSp>
        <p:nvGrpSpPr>
          <p:cNvPr id="822386" name="Group 114"/>
          <p:cNvGrpSpPr>
            <a:grpSpLocks/>
          </p:cNvGrpSpPr>
          <p:nvPr/>
        </p:nvGrpSpPr>
        <p:grpSpPr bwMode="auto">
          <a:xfrm>
            <a:off x="3094038" y="1196975"/>
            <a:ext cx="2520950" cy="2087563"/>
            <a:chOff x="1927" y="754"/>
            <a:chExt cx="1588" cy="1315"/>
          </a:xfrm>
        </p:grpSpPr>
        <p:sp>
          <p:nvSpPr>
            <p:cNvPr id="822370" name="Line 98"/>
            <p:cNvSpPr>
              <a:spLocks noChangeShapeType="1"/>
            </p:cNvSpPr>
            <p:nvPr/>
          </p:nvSpPr>
          <p:spPr bwMode="auto">
            <a:xfrm flipH="1" flipV="1">
              <a:off x="1927" y="754"/>
              <a:ext cx="953" cy="0"/>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71" name="Line 99"/>
            <p:cNvSpPr>
              <a:spLocks noChangeShapeType="1"/>
            </p:cNvSpPr>
            <p:nvPr/>
          </p:nvSpPr>
          <p:spPr bwMode="auto">
            <a:xfrm>
              <a:off x="2880" y="754"/>
              <a:ext cx="0" cy="1315"/>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67" name="Rectangle 95"/>
            <p:cNvSpPr>
              <a:spLocks noChangeArrowheads="1"/>
            </p:cNvSpPr>
            <p:nvPr/>
          </p:nvSpPr>
          <p:spPr bwMode="auto">
            <a:xfrm>
              <a:off x="2290" y="1797"/>
              <a:ext cx="1225" cy="272"/>
            </a:xfrm>
            <a:prstGeom prst="rect">
              <a:avLst/>
            </a:prstGeom>
            <a:solidFill>
              <a:srgbClr val="95CD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X.509 2.x Patch</a:t>
              </a:r>
            </a:p>
          </p:txBody>
        </p:sp>
        <p:sp>
          <p:nvSpPr>
            <p:cNvPr id="822358" name="Rectangle 86"/>
            <p:cNvSpPr>
              <a:spLocks noChangeArrowheads="1"/>
            </p:cNvSpPr>
            <p:nvPr/>
          </p:nvSpPr>
          <p:spPr bwMode="auto">
            <a:xfrm>
              <a:off x="2290" y="1344"/>
              <a:ext cx="1225" cy="272"/>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FreeS/WAN 2.x</a:t>
              </a:r>
            </a:p>
          </p:txBody>
        </p:sp>
      </p:grpSp>
      <p:grpSp>
        <p:nvGrpSpPr>
          <p:cNvPr id="822417" name="Group 145"/>
          <p:cNvGrpSpPr>
            <a:grpSpLocks/>
          </p:cNvGrpSpPr>
          <p:nvPr/>
        </p:nvGrpSpPr>
        <p:grpSpPr bwMode="auto">
          <a:xfrm>
            <a:off x="539750" y="968375"/>
            <a:ext cx="2593975" cy="473075"/>
            <a:chOff x="340" y="610"/>
            <a:chExt cx="1634" cy="298"/>
          </a:xfrm>
        </p:grpSpPr>
        <p:sp>
          <p:nvSpPr>
            <p:cNvPr id="822346" name="Text Box 74"/>
            <p:cNvSpPr txBox="1">
              <a:spLocks noChangeArrowheads="1"/>
            </p:cNvSpPr>
            <p:nvPr/>
          </p:nvSpPr>
          <p:spPr bwMode="auto">
            <a:xfrm>
              <a:off x="340" y="618"/>
              <a:ext cx="396" cy="290"/>
            </a:xfrm>
            <a:prstGeom prst="rect">
              <a:avLst/>
            </a:prstGeom>
            <a:noFill/>
            <a:ln w="12700">
              <a:noFill/>
              <a:miter lim="800000"/>
              <a:headEnd/>
              <a:tailEnd/>
            </a:ln>
            <a:effectLst/>
          </p:spPr>
          <p:txBody>
            <a:bodyPr wrap="none" tIns="108000" bIns="108000">
              <a:spAutoFit/>
            </a:bodyPr>
            <a:lstStyle/>
            <a:p>
              <a:pPr algn="ctr">
                <a:spcBef>
                  <a:spcPct val="30000"/>
                </a:spcBef>
                <a:buClrTx/>
                <a:buSzTx/>
                <a:buFontTx/>
                <a:buNone/>
              </a:pPr>
              <a:r>
                <a:rPr lang="en-US" sz="1600"/>
                <a:t>1999</a:t>
              </a:r>
            </a:p>
          </p:txBody>
        </p:sp>
        <p:sp>
          <p:nvSpPr>
            <p:cNvPr id="822338" name="Rectangle 66"/>
            <p:cNvSpPr>
              <a:spLocks noChangeArrowheads="1"/>
            </p:cNvSpPr>
            <p:nvPr/>
          </p:nvSpPr>
          <p:spPr bwMode="auto">
            <a:xfrm>
              <a:off x="772" y="610"/>
              <a:ext cx="1202" cy="272"/>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FreeS/WAN 1.x</a:t>
              </a:r>
            </a:p>
          </p:txBody>
        </p:sp>
      </p:grpSp>
      <p:grpSp>
        <p:nvGrpSpPr>
          <p:cNvPr id="822418" name="Group 146"/>
          <p:cNvGrpSpPr>
            <a:grpSpLocks/>
          </p:cNvGrpSpPr>
          <p:nvPr/>
        </p:nvGrpSpPr>
        <p:grpSpPr bwMode="auto">
          <a:xfrm>
            <a:off x="517525" y="1427164"/>
            <a:ext cx="2649538" cy="728663"/>
            <a:chOff x="326" y="899"/>
            <a:chExt cx="1669" cy="459"/>
          </a:xfrm>
        </p:grpSpPr>
        <p:sp>
          <p:nvSpPr>
            <p:cNvPr id="822337" name="Rectangle 65"/>
            <p:cNvSpPr>
              <a:spLocks noChangeArrowheads="1"/>
            </p:cNvSpPr>
            <p:nvPr/>
          </p:nvSpPr>
          <p:spPr bwMode="auto">
            <a:xfrm>
              <a:off x="770" y="1080"/>
              <a:ext cx="1225" cy="272"/>
            </a:xfrm>
            <a:prstGeom prst="rect">
              <a:avLst/>
            </a:prstGeom>
            <a:solidFill>
              <a:srgbClr val="95CD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X.509 1.x Patch</a:t>
              </a:r>
            </a:p>
          </p:txBody>
        </p:sp>
        <p:sp>
          <p:nvSpPr>
            <p:cNvPr id="822349" name="Text Box 77"/>
            <p:cNvSpPr txBox="1">
              <a:spLocks noChangeArrowheads="1"/>
            </p:cNvSpPr>
            <p:nvPr/>
          </p:nvSpPr>
          <p:spPr bwMode="auto">
            <a:xfrm>
              <a:off x="326" y="1068"/>
              <a:ext cx="431" cy="290"/>
            </a:xfrm>
            <a:prstGeom prst="rect">
              <a:avLst/>
            </a:prstGeom>
            <a:noFill/>
            <a:ln w="12700">
              <a:noFill/>
              <a:miter lim="800000"/>
              <a:headEnd/>
              <a:tailEnd/>
            </a:ln>
            <a:effectLst/>
          </p:spPr>
          <p:txBody>
            <a:bodyPr tIns="108000" bIns="108000">
              <a:spAutoFit/>
            </a:bodyPr>
            <a:lstStyle/>
            <a:p>
              <a:pPr algn="r">
                <a:spcBef>
                  <a:spcPct val="30000"/>
                </a:spcBef>
                <a:buClrTx/>
                <a:buSzTx/>
                <a:buFontTx/>
                <a:buNone/>
              </a:pPr>
              <a:r>
                <a:rPr lang="en-US" sz="1600" dirty="0"/>
                <a:t>2000</a:t>
              </a:r>
            </a:p>
          </p:txBody>
        </p:sp>
        <p:sp>
          <p:nvSpPr>
            <p:cNvPr id="822380" name="Line 108"/>
            <p:cNvSpPr>
              <a:spLocks noChangeShapeType="1"/>
            </p:cNvSpPr>
            <p:nvPr/>
          </p:nvSpPr>
          <p:spPr bwMode="auto">
            <a:xfrm flipH="1">
              <a:off x="1360" y="899"/>
              <a:ext cx="0" cy="181"/>
            </a:xfrm>
            <a:prstGeom prst="line">
              <a:avLst/>
            </a:prstGeom>
            <a:noFill/>
            <a:ln w="38100">
              <a:solidFill>
                <a:schemeClr val="tx1"/>
              </a:solidFill>
              <a:round/>
              <a:headEnd/>
              <a:tailEnd/>
            </a:ln>
            <a:effectLst/>
          </p:spPr>
          <p:txBody>
            <a:bodyPr wrap="none" lIns="85725" tIns="42862" rIns="85725" bIns="42862" anchor="ctr"/>
            <a:lstStyle/>
            <a:p>
              <a:endParaRPr lang="de-CH"/>
            </a:p>
          </p:txBody>
        </p:sp>
      </p:grpSp>
      <p:grpSp>
        <p:nvGrpSpPr>
          <p:cNvPr id="822393" name="Group 121"/>
          <p:cNvGrpSpPr>
            <a:grpSpLocks/>
          </p:cNvGrpSpPr>
          <p:nvPr/>
        </p:nvGrpSpPr>
        <p:grpSpPr bwMode="auto">
          <a:xfrm>
            <a:off x="1222375" y="2867025"/>
            <a:ext cx="1944688" cy="720725"/>
            <a:chOff x="748" y="1797"/>
            <a:chExt cx="1225" cy="454"/>
          </a:xfrm>
        </p:grpSpPr>
        <p:sp>
          <p:nvSpPr>
            <p:cNvPr id="822283" name="Rectangle 11"/>
            <p:cNvSpPr>
              <a:spLocks noChangeArrowheads="1"/>
            </p:cNvSpPr>
            <p:nvPr/>
          </p:nvSpPr>
          <p:spPr bwMode="auto">
            <a:xfrm>
              <a:off x="748" y="1979"/>
              <a:ext cx="1225" cy="272"/>
            </a:xfrm>
            <a:prstGeom prst="rect">
              <a:avLst/>
            </a:prstGeom>
            <a:solidFill>
              <a:srgbClr val="FFCC99"/>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Openswan 1.x</a:t>
              </a:r>
            </a:p>
          </p:txBody>
        </p:sp>
        <p:sp>
          <p:nvSpPr>
            <p:cNvPr id="822381" name="Line 109"/>
            <p:cNvSpPr>
              <a:spLocks noChangeShapeType="1"/>
            </p:cNvSpPr>
            <p:nvPr/>
          </p:nvSpPr>
          <p:spPr bwMode="auto">
            <a:xfrm flipH="1">
              <a:off x="1338" y="1797"/>
              <a:ext cx="0" cy="181"/>
            </a:xfrm>
            <a:prstGeom prst="line">
              <a:avLst/>
            </a:prstGeom>
            <a:noFill/>
            <a:ln w="38100">
              <a:solidFill>
                <a:schemeClr val="tx1"/>
              </a:solidFill>
              <a:round/>
              <a:headEnd/>
              <a:tailEnd/>
            </a:ln>
            <a:effectLst/>
          </p:spPr>
          <p:txBody>
            <a:bodyPr wrap="none" lIns="85725" tIns="42862" rIns="85725" bIns="42862" anchor="ctr"/>
            <a:lstStyle/>
            <a:p>
              <a:endParaRPr lang="de-CH"/>
            </a:p>
          </p:txBody>
        </p:sp>
      </p:grpSp>
      <p:grpSp>
        <p:nvGrpSpPr>
          <p:cNvPr id="822392" name="Group 120"/>
          <p:cNvGrpSpPr>
            <a:grpSpLocks/>
          </p:cNvGrpSpPr>
          <p:nvPr/>
        </p:nvGrpSpPr>
        <p:grpSpPr bwMode="auto">
          <a:xfrm>
            <a:off x="5614988" y="2122488"/>
            <a:ext cx="1590675" cy="460375"/>
            <a:chOff x="3515" y="1328"/>
            <a:chExt cx="1002" cy="290"/>
          </a:xfrm>
        </p:grpSpPr>
        <p:sp>
          <p:nvSpPr>
            <p:cNvPr id="822387" name="Text Box 115"/>
            <p:cNvSpPr txBox="1">
              <a:spLocks noChangeArrowheads="1"/>
            </p:cNvSpPr>
            <p:nvPr/>
          </p:nvSpPr>
          <p:spPr bwMode="auto">
            <a:xfrm>
              <a:off x="3881" y="1328"/>
              <a:ext cx="636" cy="290"/>
            </a:xfrm>
            <a:prstGeom prst="rect">
              <a:avLst/>
            </a:prstGeom>
            <a:noFill/>
            <a:ln w="12700">
              <a:noFill/>
              <a:miter lim="800000"/>
              <a:headEnd/>
              <a:tailEnd/>
            </a:ln>
            <a:effectLst/>
          </p:spPr>
          <p:txBody>
            <a:bodyPr tIns="108000" bIns="108000">
              <a:spAutoFit/>
            </a:bodyPr>
            <a:lstStyle/>
            <a:p>
              <a:pPr algn="ctr">
                <a:spcBef>
                  <a:spcPct val="30000"/>
                </a:spcBef>
                <a:buClrTx/>
                <a:buSzTx/>
                <a:buFontTx/>
                <a:buNone/>
              </a:pPr>
              <a:r>
                <a:rPr lang="en-US" sz="1600">
                  <a:sym typeface="Wingdings 2" pitchFamily="18" charset="2"/>
                </a:rPr>
                <a:t> </a:t>
              </a:r>
              <a:r>
                <a:rPr lang="en-US" sz="1600"/>
                <a:t>2004</a:t>
              </a:r>
            </a:p>
          </p:txBody>
        </p:sp>
        <p:sp>
          <p:nvSpPr>
            <p:cNvPr id="822388" name="Line 116"/>
            <p:cNvSpPr>
              <a:spLocks noChangeShapeType="1"/>
            </p:cNvSpPr>
            <p:nvPr/>
          </p:nvSpPr>
          <p:spPr bwMode="auto">
            <a:xfrm flipH="1" flipV="1">
              <a:off x="3515" y="1480"/>
              <a:ext cx="363" cy="0"/>
            </a:xfrm>
            <a:prstGeom prst="line">
              <a:avLst/>
            </a:prstGeom>
            <a:noFill/>
            <a:ln w="38100">
              <a:solidFill>
                <a:schemeClr val="tx1"/>
              </a:solidFill>
              <a:round/>
              <a:headEnd/>
              <a:tailEnd/>
            </a:ln>
            <a:effectLst/>
          </p:spPr>
          <p:txBody>
            <a:bodyPr wrap="none" lIns="85725" tIns="42862" rIns="85725" bIns="42862" anchor="ctr"/>
            <a:lstStyle/>
            <a:p>
              <a:endParaRPr lang="de-CH"/>
            </a:p>
          </p:txBody>
        </p:sp>
        <p:grpSp>
          <p:nvGrpSpPr>
            <p:cNvPr id="822389" name="Group 117"/>
            <p:cNvGrpSpPr>
              <a:grpSpLocks/>
            </p:cNvGrpSpPr>
            <p:nvPr/>
          </p:nvGrpSpPr>
          <p:grpSpPr bwMode="auto">
            <a:xfrm>
              <a:off x="3833" y="1434"/>
              <a:ext cx="91" cy="91"/>
              <a:chOff x="884" y="4065"/>
              <a:chExt cx="91" cy="91"/>
            </a:xfrm>
          </p:grpSpPr>
          <p:sp>
            <p:nvSpPr>
              <p:cNvPr id="822390" name="Line 118"/>
              <p:cNvSpPr>
                <a:spLocks noChangeShapeType="1"/>
              </p:cNvSpPr>
              <p:nvPr/>
            </p:nvSpPr>
            <p:spPr bwMode="auto">
              <a:xfrm>
                <a:off x="884" y="4065"/>
                <a:ext cx="91" cy="91"/>
              </a:xfrm>
              <a:prstGeom prst="line">
                <a:avLst/>
              </a:prstGeom>
              <a:noFill/>
              <a:ln w="38100">
                <a:solidFill>
                  <a:srgbClr val="FF0000"/>
                </a:solidFill>
                <a:round/>
                <a:headEnd/>
                <a:tailEnd/>
              </a:ln>
              <a:effectLst/>
            </p:spPr>
            <p:txBody>
              <a:bodyPr wrap="none" lIns="85725" tIns="42862" rIns="85725" bIns="42862" anchor="ctr"/>
              <a:lstStyle/>
              <a:p>
                <a:endParaRPr lang="de-CH"/>
              </a:p>
            </p:txBody>
          </p:sp>
          <p:sp>
            <p:nvSpPr>
              <p:cNvPr id="822391" name="Line 119"/>
              <p:cNvSpPr>
                <a:spLocks noChangeShapeType="1"/>
              </p:cNvSpPr>
              <p:nvPr/>
            </p:nvSpPr>
            <p:spPr bwMode="auto">
              <a:xfrm flipH="1">
                <a:off x="884" y="4065"/>
                <a:ext cx="91" cy="91"/>
              </a:xfrm>
              <a:prstGeom prst="line">
                <a:avLst/>
              </a:prstGeom>
              <a:noFill/>
              <a:ln w="38100">
                <a:solidFill>
                  <a:srgbClr val="FF0000"/>
                </a:solidFill>
                <a:round/>
                <a:headEnd/>
                <a:tailEnd/>
              </a:ln>
              <a:effectLst/>
            </p:spPr>
            <p:txBody>
              <a:bodyPr wrap="none" lIns="85725" tIns="42862" rIns="85725" bIns="42862" anchor="ctr"/>
              <a:lstStyle/>
              <a:p>
                <a:endParaRPr lang="de-CH"/>
              </a:p>
            </p:txBody>
          </p:sp>
        </p:grpSp>
      </p:grpSp>
      <p:grpSp>
        <p:nvGrpSpPr>
          <p:cNvPr id="822419" name="Group 147"/>
          <p:cNvGrpSpPr>
            <a:grpSpLocks/>
          </p:cNvGrpSpPr>
          <p:nvPr/>
        </p:nvGrpSpPr>
        <p:grpSpPr bwMode="auto">
          <a:xfrm>
            <a:off x="539750" y="3298825"/>
            <a:ext cx="6156325" cy="993775"/>
            <a:chOff x="340" y="2078"/>
            <a:chExt cx="3878" cy="626"/>
          </a:xfrm>
        </p:grpSpPr>
        <p:sp>
          <p:nvSpPr>
            <p:cNvPr id="822350" name="Text Box 78"/>
            <p:cNvSpPr txBox="1">
              <a:spLocks noChangeArrowheads="1"/>
            </p:cNvSpPr>
            <p:nvPr/>
          </p:nvSpPr>
          <p:spPr bwMode="auto">
            <a:xfrm>
              <a:off x="340" y="2205"/>
              <a:ext cx="396" cy="290"/>
            </a:xfrm>
            <a:prstGeom prst="rect">
              <a:avLst/>
            </a:prstGeom>
            <a:noFill/>
            <a:ln w="12700">
              <a:noFill/>
              <a:miter lim="800000"/>
              <a:headEnd/>
              <a:tailEnd/>
            </a:ln>
            <a:effectLst/>
          </p:spPr>
          <p:txBody>
            <a:bodyPr wrap="none" tIns="108000" bIns="108000">
              <a:spAutoFit/>
            </a:bodyPr>
            <a:lstStyle/>
            <a:p>
              <a:pPr algn="ctr">
                <a:spcBef>
                  <a:spcPct val="30000"/>
                </a:spcBef>
                <a:buClrTx/>
                <a:buSzTx/>
                <a:buFontTx/>
                <a:buNone/>
              </a:pPr>
              <a:r>
                <a:rPr lang="en-US" sz="1600"/>
                <a:t>2004</a:t>
              </a:r>
            </a:p>
          </p:txBody>
        </p:sp>
        <p:sp>
          <p:nvSpPr>
            <p:cNvPr id="822374" name="Line 102"/>
            <p:cNvSpPr>
              <a:spLocks noChangeShapeType="1"/>
            </p:cNvSpPr>
            <p:nvPr/>
          </p:nvSpPr>
          <p:spPr bwMode="auto">
            <a:xfrm flipH="1" flipV="1">
              <a:off x="2222" y="2250"/>
              <a:ext cx="1406" cy="0"/>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25" name="Rectangle 53"/>
            <p:cNvSpPr>
              <a:spLocks noChangeArrowheads="1"/>
            </p:cNvSpPr>
            <p:nvPr/>
          </p:nvSpPr>
          <p:spPr bwMode="auto">
            <a:xfrm>
              <a:off x="2993" y="2432"/>
              <a:ext cx="1225" cy="272"/>
            </a:xfrm>
            <a:prstGeom prst="rect">
              <a:avLst/>
            </a:prstGeom>
            <a:solidFill>
              <a:srgbClr val="95CDFF"/>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strongSwan 2.x</a:t>
              </a:r>
            </a:p>
          </p:txBody>
        </p:sp>
        <p:sp>
          <p:nvSpPr>
            <p:cNvPr id="822356" name="Rectangle 84"/>
            <p:cNvSpPr>
              <a:spLocks noChangeArrowheads="1"/>
            </p:cNvSpPr>
            <p:nvPr/>
          </p:nvSpPr>
          <p:spPr bwMode="auto">
            <a:xfrm>
              <a:off x="1587" y="2432"/>
              <a:ext cx="1224" cy="272"/>
            </a:xfrm>
            <a:prstGeom prst="rect">
              <a:avLst/>
            </a:prstGeom>
            <a:solidFill>
              <a:srgbClr val="FFCC99"/>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Openswan 2.x</a:t>
              </a:r>
            </a:p>
          </p:txBody>
        </p:sp>
        <p:sp>
          <p:nvSpPr>
            <p:cNvPr id="822385" name="Line 113"/>
            <p:cNvSpPr>
              <a:spLocks noChangeShapeType="1"/>
            </p:cNvSpPr>
            <p:nvPr/>
          </p:nvSpPr>
          <p:spPr bwMode="auto">
            <a:xfrm>
              <a:off x="2902" y="2078"/>
              <a:ext cx="0" cy="181"/>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95" name="Line 123"/>
            <p:cNvSpPr>
              <a:spLocks noChangeShapeType="1"/>
            </p:cNvSpPr>
            <p:nvPr/>
          </p:nvSpPr>
          <p:spPr bwMode="auto">
            <a:xfrm>
              <a:off x="2222" y="2250"/>
              <a:ext cx="0" cy="172"/>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96" name="Line 124"/>
            <p:cNvSpPr>
              <a:spLocks noChangeShapeType="1"/>
            </p:cNvSpPr>
            <p:nvPr/>
          </p:nvSpPr>
          <p:spPr bwMode="auto">
            <a:xfrm>
              <a:off x="3628" y="2250"/>
              <a:ext cx="0" cy="172"/>
            </a:xfrm>
            <a:prstGeom prst="line">
              <a:avLst/>
            </a:prstGeom>
            <a:noFill/>
            <a:ln w="38100">
              <a:solidFill>
                <a:schemeClr val="tx1"/>
              </a:solidFill>
              <a:round/>
              <a:headEnd/>
              <a:tailEnd/>
            </a:ln>
            <a:effectLst/>
          </p:spPr>
          <p:txBody>
            <a:bodyPr wrap="none" lIns="85725" tIns="42862" rIns="85725" bIns="42862" anchor="ctr"/>
            <a:lstStyle/>
            <a:p>
              <a:endParaRPr lang="de-CH"/>
            </a:p>
          </p:txBody>
        </p:sp>
      </p:grpSp>
      <p:grpSp>
        <p:nvGrpSpPr>
          <p:cNvPr id="822420" name="Group 148"/>
          <p:cNvGrpSpPr>
            <a:grpSpLocks/>
          </p:cNvGrpSpPr>
          <p:nvPr/>
        </p:nvGrpSpPr>
        <p:grpSpPr bwMode="auto">
          <a:xfrm>
            <a:off x="534988" y="4221163"/>
            <a:ext cx="8032751" cy="1050925"/>
            <a:chOff x="337" y="2659"/>
            <a:chExt cx="5060" cy="662"/>
          </a:xfrm>
        </p:grpSpPr>
        <p:sp>
          <p:nvSpPr>
            <p:cNvPr id="822351" name="Text Box 79"/>
            <p:cNvSpPr txBox="1">
              <a:spLocks noChangeArrowheads="1"/>
            </p:cNvSpPr>
            <p:nvPr/>
          </p:nvSpPr>
          <p:spPr bwMode="auto">
            <a:xfrm>
              <a:off x="340" y="2659"/>
              <a:ext cx="396" cy="290"/>
            </a:xfrm>
            <a:prstGeom prst="rect">
              <a:avLst/>
            </a:prstGeom>
            <a:noFill/>
            <a:ln w="12700">
              <a:noFill/>
              <a:miter lim="800000"/>
              <a:headEnd/>
              <a:tailEnd/>
            </a:ln>
            <a:effectLst/>
          </p:spPr>
          <p:txBody>
            <a:bodyPr wrap="none" tIns="108000" bIns="108000">
              <a:spAutoFit/>
            </a:bodyPr>
            <a:lstStyle/>
            <a:p>
              <a:pPr algn="ctr">
                <a:spcBef>
                  <a:spcPct val="30000"/>
                </a:spcBef>
                <a:buClrTx/>
                <a:buSzTx/>
                <a:buFontTx/>
                <a:buNone/>
              </a:pPr>
              <a:r>
                <a:rPr lang="en-US" sz="1600" dirty="0"/>
                <a:t>2005</a:t>
              </a:r>
            </a:p>
          </p:txBody>
        </p:sp>
        <p:sp>
          <p:nvSpPr>
            <p:cNvPr id="822352" name="Rectangle 80"/>
            <p:cNvSpPr>
              <a:spLocks noChangeArrowheads="1"/>
            </p:cNvSpPr>
            <p:nvPr/>
          </p:nvSpPr>
          <p:spPr bwMode="auto">
            <a:xfrm>
              <a:off x="4172" y="2894"/>
              <a:ext cx="1225"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ITA IKEv2 Project</a:t>
              </a:r>
            </a:p>
          </p:txBody>
        </p:sp>
        <p:sp>
          <p:nvSpPr>
            <p:cNvPr id="822363" name="Text Box 91"/>
            <p:cNvSpPr txBox="1">
              <a:spLocks noChangeArrowheads="1"/>
            </p:cNvSpPr>
            <p:nvPr/>
          </p:nvSpPr>
          <p:spPr bwMode="auto">
            <a:xfrm>
              <a:off x="337" y="3031"/>
              <a:ext cx="396" cy="290"/>
            </a:xfrm>
            <a:prstGeom prst="rect">
              <a:avLst/>
            </a:prstGeom>
            <a:noFill/>
            <a:ln w="12700">
              <a:noFill/>
              <a:miter lim="800000"/>
              <a:headEnd/>
              <a:tailEnd/>
            </a:ln>
            <a:effectLst/>
          </p:spPr>
          <p:txBody>
            <a:bodyPr tIns="108000" bIns="108000">
              <a:spAutoFit/>
            </a:bodyPr>
            <a:lstStyle/>
            <a:p>
              <a:pPr algn="ctr">
                <a:spcBef>
                  <a:spcPct val="30000"/>
                </a:spcBef>
                <a:buClrTx/>
                <a:buSzTx/>
                <a:buFontTx/>
                <a:buNone/>
              </a:pPr>
              <a:r>
                <a:rPr lang="en-US" sz="1600" dirty="0"/>
                <a:t>2006</a:t>
              </a:r>
            </a:p>
          </p:txBody>
        </p:sp>
      </p:grpSp>
      <p:grpSp>
        <p:nvGrpSpPr>
          <p:cNvPr id="822421" name="Group 149"/>
          <p:cNvGrpSpPr>
            <a:grpSpLocks/>
          </p:cNvGrpSpPr>
          <p:nvPr/>
        </p:nvGrpSpPr>
        <p:grpSpPr bwMode="auto">
          <a:xfrm>
            <a:off x="536575" y="4292600"/>
            <a:ext cx="6157913" cy="1873250"/>
            <a:chOff x="338" y="2704"/>
            <a:chExt cx="3879" cy="1180"/>
          </a:xfrm>
        </p:grpSpPr>
        <p:sp>
          <p:nvSpPr>
            <p:cNvPr id="822347" name="Rectangle 75"/>
            <p:cNvSpPr>
              <a:spLocks noChangeArrowheads="1"/>
            </p:cNvSpPr>
            <p:nvPr/>
          </p:nvSpPr>
          <p:spPr bwMode="auto">
            <a:xfrm>
              <a:off x="2992" y="3339"/>
              <a:ext cx="1225" cy="272"/>
            </a:xfrm>
            <a:prstGeom prst="rect">
              <a:avLst/>
            </a:prstGeom>
            <a:gradFill rotWithShape="1">
              <a:gsLst>
                <a:gs pos="0">
                  <a:srgbClr val="95CDFF"/>
                </a:gs>
                <a:gs pos="100000">
                  <a:srgbClr val="66FFCC"/>
                </a:gs>
              </a:gsLst>
              <a:lin ang="0" scaled="1"/>
            </a:gra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strongSwan 4.x</a:t>
              </a:r>
            </a:p>
          </p:txBody>
        </p:sp>
        <p:sp>
          <p:nvSpPr>
            <p:cNvPr id="822373" name="Line 101"/>
            <p:cNvSpPr>
              <a:spLocks noChangeShapeType="1"/>
            </p:cNvSpPr>
            <p:nvPr/>
          </p:nvSpPr>
          <p:spPr bwMode="auto">
            <a:xfrm>
              <a:off x="3628" y="2704"/>
              <a:ext cx="0" cy="635"/>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77" name="Line 105"/>
            <p:cNvSpPr>
              <a:spLocks noChangeShapeType="1"/>
            </p:cNvSpPr>
            <p:nvPr/>
          </p:nvSpPr>
          <p:spPr bwMode="auto">
            <a:xfrm flipH="1" flipV="1">
              <a:off x="3855" y="3022"/>
              <a:ext cx="317" cy="0"/>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98" name="Line 126"/>
            <p:cNvSpPr>
              <a:spLocks noChangeShapeType="1"/>
            </p:cNvSpPr>
            <p:nvPr/>
          </p:nvSpPr>
          <p:spPr bwMode="auto">
            <a:xfrm flipH="1">
              <a:off x="3854" y="3021"/>
              <a:ext cx="0" cy="317"/>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399" name="Text Box 127"/>
            <p:cNvSpPr txBox="1">
              <a:spLocks noChangeArrowheads="1"/>
            </p:cNvSpPr>
            <p:nvPr/>
          </p:nvSpPr>
          <p:spPr bwMode="auto">
            <a:xfrm>
              <a:off x="338" y="3398"/>
              <a:ext cx="396" cy="290"/>
            </a:xfrm>
            <a:prstGeom prst="rect">
              <a:avLst/>
            </a:prstGeom>
            <a:noFill/>
            <a:ln w="12700">
              <a:noFill/>
              <a:miter lim="800000"/>
              <a:headEnd/>
              <a:tailEnd/>
            </a:ln>
            <a:effectLst/>
          </p:spPr>
          <p:txBody>
            <a:bodyPr tIns="108000" bIns="108000">
              <a:spAutoFit/>
            </a:bodyPr>
            <a:lstStyle/>
            <a:p>
              <a:pPr algn="ctr">
                <a:spcBef>
                  <a:spcPct val="30000"/>
                </a:spcBef>
                <a:buClrTx/>
                <a:buSzTx/>
                <a:buFontTx/>
                <a:buNone/>
              </a:pPr>
              <a:r>
                <a:rPr lang="en-US" sz="1600" dirty="0"/>
                <a:t>2007</a:t>
              </a:r>
            </a:p>
          </p:txBody>
        </p:sp>
        <p:sp>
          <p:nvSpPr>
            <p:cNvPr id="822411" name="Text Box 139"/>
            <p:cNvSpPr txBox="1">
              <a:spLocks noChangeArrowheads="1"/>
            </p:cNvSpPr>
            <p:nvPr/>
          </p:nvSpPr>
          <p:spPr bwMode="auto">
            <a:xfrm>
              <a:off x="3083" y="3657"/>
              <a:ext cx="1037" cy="227"/>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a:solidFill>
                    <a:srgbClr val="FF0000"/>
                  </a:solidFill>
                </a:rPr>
                <a:t>IKEv1 &amp; IKEv2</a:t>
              </a:r>
              <a:endParaRPr lang="de-DE" sz="1800">
                <a:solidFill>
                  <a:srgbClr val="FF0000"/>
                </a:solidFill>
              </a:endParaRPr>
            </a:p>
          </p:txBody>
        </p:sp>
      </p:grpSp>
      <p:grpSp>
        <p:nvGrpSpPr>
          <p:cNvPr id="822415" name="Group 143"/>
          <p:cNvGrpSpPr>
            <a:grpSpLocks/>
          </p:cNvGrpSpPr>
          <p:nvPr/>
        </p:nvGrpSpPr>
        <p:grpSpPr bwMode="auto">
          <a:xfrm>
            <a:off x="2537085" y="4279906"/>
            <a:ext cx="1944686" cy="2368554"/>
            <a:chOff x="1565" y="2660"/>
            <a:chExt cx="1225" cy="1492"/>
          </a:xfrm>
        </p:grpSpPr>
        <p:sp>
          <p:nvSpPr>
            <p:cNvPr id="822406" name="Rectangle 134"/>
            <p:cNvSpPr>
              <a:spLocks noChangeArrowheads="1"/>
            </p:cNvSpPr>
            <p:nvPr/>
          </p:nvSpPr>
          <p:spPr bwMode="auto">
            <a:xfrm>
              <a:off x="1565" y="3430"/>
              <a:ext cx="1225" cy="272"/>
            </a:xfrm>
            <a:prstGeom prst="rect">
              <a:avLst/>
            </a:prstGeom>
            <a:solidFill>
              <a:srgbClr val="FFCC99"/>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dirty="0"/>
                <a:t>Openswan </a:t>
              </a:r>
              <a:r>
                <a:rPr lang="de-DE" sz="1800" dirty="0" smtClean="0"/>
                <a:t>2.6.x</a:t>
              </a:r>
              <a:endParaRPr lang="de-DE" sz="1800" dirty="0"/>
            </a:p>
          </p:txBody>
        </p:sp>
        <p:sp>
          <p:nvSpPr>
            <p:cNvPr id="822407" name="Line 135"/>
            <p:cNvSpPr>
              <a:spLocks noChangeShapeType="1"/>
            </p:cNvSpPr>
            <p:nvPr/>
          </p:nvSpPr>
          <p:spPr bwMode="auto">
            <a:xfrm>
              <a:off x="2195" y="2660"/>
              <a:ext cx="5" cy="770"/>
            </a:xfrm>
            <a:prstGeom prst="line">
              <a:avLst/>
            </a:prstGeom>
            <a:noFill/>
            <a:ln w="38100">
              <a:solidFill>
                <a:schemeClr val="tx1"/>
              </a:solidFill>
              <a:round/>
              <a:headEnd/>
              <a:tailEnd/>
            </a:ln>
            <a:effectLst/>
          </p:spPr>
          <p:txBody>
            <a:bodyPr wrap="none" lIns="85725" tIns="42862" rIns="85725" bIns="42862" anchor="ctr"/>
            <a:lstStyle/>
            <a:p>
              <a:endParaRPr lang="de-CH"/>
            </a:p>
          </p:txBody>
        </p:sp>
        <p:sp>
          <p:nvSpPr>
            <p:cNvPr id="822412" name="Text Box 140"/>
            <p:cNvSpPr txBox="1">
              <a:spLocks noChangeArrowheads="1"/>
            </p:cNvSpPr>
            <p:nvPr/>
          </p:nvSpPr>
          <p:spPr bwMode="auto">
            <a:xfrm>
              <a:off x="1701" y="3748"/>
              <a:ext cx="931" cy="404"/>
            </a:xfrm>
            <a:prstGeom prst="rect">
              <a:avLst/>
            </a:prstGeom>
            <a:noFill/>
            <a:ln w="12700" algn="ctr">
              <a:noFill/>
              <a:miter lim="800000"/>
              <a:headEnd/>
              <a:tailEnd/>
            </a:ln>
            <a:effectLst/>
          </p:spPr>
          <p:txBody>
            <a:bodyPr wrap="none" lIns="85725" tIns="42862" rIns="85725" bIns="42862">
              <a:spAutoFit/>
            </a:bodyPr>
            <a:lstStyle/>
            <a:p>
              <a:pPr marL="317500" defTabSz="708025">
                <a:spcBef>
                  <a:spcPts val="0"/>
                </a:spcBef>
                <a:buFont typeface="Wingdings" pitchFamily="2" charset="2"/>
                <a:buNone/>
              </a:pPr>
              <a:r>
                <a:rPr lang="de-CH" sz="1800" dirty="0">
                  <a:solidFill>
                    <a:srgbClr val="FF0000"/>
                  </a:solidFill>
                </a:rPr>
                <a:t>IKEv1 </a:t>
              </a:r>
              <a:r>
                <a:rPr lang="de-CH" sz="1800" dirty="0" smtClean="0">
                  <a:solidFill>
                    <a:srgbClr val="FF0000"/>
                  </a:solidFill>
                </a:rPr>
                <a:t>&amp;</a:t>
              </a:r>
            </a:p>
            <a:p>
              <a:pPr defTabSz="708025">
                <a:spcBef>
                  <a:spcPts val="0"/>
                </a:spcBef>
                <a:buFont typeface="Wingdings" pitchFamily="2" charset="2"/>
                <a:buNone/>
              </a:pPr>
              <a:r>
                <a:rPr lang="de-CH" sz="1800" dirty="0" smtClean="0">
                  <a:solidFill>
                    <a:srgbClr val="FF0000"/>
                  </a:solidFill>
                </a:rPr>
                <a:t>partial IKEv2</a:t>
              </a:r>
              <a:endParaRPr lang="de-DE" sz="1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22418"/>
                                        </p:tgtEl>
                                        <p:attrNameLst>
                                          <p:attrName>style.visibility</p:attrName>
                                        </p:attrNameLst>
                                      </p:cBhvr>
                                      <p:to>
                                        <p:strVal val="visible"/>
                                      </p:to>
                                    </p:set>
                                    <p:animEffect transition="in" filter="wipe(up)">
                                      <p:cBhvr>
                                        <p:cTn id="7" dur="500"/>
                                        <p:tgtEl>
                                          <p:spTgt spid="8224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22384"/>
                                        </p:tgtEl>
                                        <p:attrNameLst>
                                          <p:attrName>style.visibility</p:attrName>
                                        </p:attrNameLst>
                                      </p:cBhvr>
                                      <p:to>
                                        <p:strVal val="visible"/>
                                      </p:to>
                                    </p:set>
                                    <p:animEffect transition="in" filter="wipe(up)">
                                      <p:cBhvr>
                                        <p:cTn id="12" dur="500"/>
                                        <p:tgtEl>
                                          <p:spTgt spid="8223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22393"/>
                                        </p:tgtEl>
                                        <p:attrNameLst>
                                          <p:attrName>style.visibility</p:attrName>
                                        </p:attrNameLst>
                                      </p:cBhvr>
                                      <p:to>
                                        <p:strVal val="visible"/>
                                      </p:to>
                                    </p:set>
                                    <p:animEffect transition="in" filter="wipe(up)">
                                      <p:cBhvr>
                                        <p:cTn id="17" dur="500"/>
                                        <p:tgtEl>
                                          <p:spTgt spid="8223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22386"/>
                                        </p:tgtEl>
                                        <p:attrNameLst>
                                          <p:attrName>style.visibility</p:attrName>
                                        </p:attrNameLst>
                                      </p:cBhvr>
                                      <p:to>
                                        <p:strVal val="visible"/>
                                      </p:to>
                                    </p:set>
                                    <p:animEffect transition="in" filter="wipe(up)">
                                      <p:cBhvr>
                                        <p:cTn id="22" dur="500"/>
                                        <p:tgtEl>
                                          <p:spTgt spid="8223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22392"/>
                                        </p:tgtEl>
                                        <p:attrNameLst>
                                          <p:attrName>style.visibility</p:attrName>
                                        </p:attrNameLst>
                                      </p:cBhvr>
                                      <p:to>
                                        <p:strVal val="visible"/>
                                      </p:to>
                                    </p:set>
                                    <p:animEffect transition="in" filter="wipe(left)">
                                      <p:cBhvr>
                                        <p:cTn id="27" dur="500"/>
                                        <p:tgtEl>
                                          <p:spTgt spid="822392"/>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822419"/>
                                        </p:tgtEl>
                                        <p:attrNameLst>
                                          <p:attrName>style.visibility</p:attrName>
                                        </p:attrNameLst>
                                      </p:cBhvr>
                                      <p:to>
                                        <p:strVal val="visible"/>
                                      </p:to>
                                    </p:set>
                                    <p:animEffect transition="in" filter="wipe(up)">
                                      <p:cBhvr>
                                        <p:cTn id="31" dur="500"/>
                                        <p:tgtEl>
                                          <p:spTgt spid="8224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22420"/>
                                        </p:tgtEl>
                                        <p:attrNameLst>
                                          <p:attrName>style.visibility</p:attrName>
                                        </p:attrNameLst>
                                      </p:cBhvr>
                                      <p:to>
                                        <p:strVal val="visible"/>
                                      </p:to>
                                    </p:set>
                                    <p:animEffect transition="in" filter="wipe(up)">
                                      <p:cBhvr>
                                        <p:cTn id="36" dur="500"/>
                                        <p:tgtEl>
                                          <p:spTgt spid="8224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822421"/>
                                        </p:tgtEl>
                                        <p:attrNameLst>
                                          <p:attrName>style.visibility</p:attrName>
                                        </p:attrNameLst>
                                      </p:cBhvr>
                                      <p:to>
                                        <p:strVal val="visible"/>
                                      </p:to>
                                    </p:set>
                                    <p:animEffect transition="in" filter="wipe(up)">
                                      <p:cBhvr>
                                        <p:cTn id="41" dur="500"/>
                                        <p:tgtEl>
                                          <p:spTgt spid="8224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822415"/>
                                        </p:tgtEl>
                                        <p:attrNameLst>
                                          <p:attrName>style.visibility</p:attrName>
                                        </p:attrNameLst>
                                      </p:cBhvr>
                                      <p:to>
                                        <p:strVal val="visible"/>
                                      </p:to>
                                    </p:set>
                                    <p:animEffect transition="in" filter="wipe(up)">
                                      <p:cBhvr>
                                        <p:cTn id="46" dur="500"/>
                                        <p:tgtEl>
                                          <p:spTgt spid="822415"/>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499"/>
                                          </p:stCondLst>
                                        </p:cTn>
                                        <p:tgtEl>
                                          <p:spTgt spid="822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noFill/>
          <a:ln/>
        </p:spPr>
        <p:txBody>
          <a:bodyPr/>
          <a:lstStyle/>
          <a:p>
            <a:r>
              <a:rPr lang="de-DE"/>
              <a:t>strongSwan Entity Relationship Diagram</a:t>
            </a:r>
          </a:p>
        </p:txBody>
      </p:sp>
      <p:sp>
        <p:nvSpPr>
          <p:cNvPr id="902147" name="Rectangle 3"/>
          <p:cNvSpPr>
            <a:spLocks noChangeArrowheads="1"/>
          </p:cNvSpPr>
          <p:nvPr/>
        </p:nvSpPr>
        <p:spPr bwMode="auto">
          <a:xfrm>
            <a:off x="5481638" y="646747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grpSp>
        <p:nvGrpSpPr>
          <p:cNvPr id="2" name="Group 176"/>
          <p:cNvGrpSpPr>
            <a:grpSpLocks/>
          </p:cNvGrpSpPr>
          <p:nvPr/>
        </p:nvGrpSpPr>
        <p:grpSpPr bwMode="auto">
          <a:xfrm>
            <a:off x="611188" y="1125538"/>
            <a:ext cx="7850187" cy="5113337"/>
            <a:chOff x="385" y="709"/>
            <a:chExt cx="4945" cy="3221"/>
          </a:xfrm>
        </p:grpSpPr>
        <p:sp>
          <p:nvSpPr>
            <p:cNvPr id="902149" name="Rectangle 5"/>
            <p:cNvSpPr>
              <a:spLocks noChangeArrowheads="1"/>
            </p:cNvSpPr>
            <p:nvPr/>
          </p:nvSpPr>
          <p:spPr bwMode="auto">
            <a:xfrm>
              <a:off x="385" y="709"/>
              <a:ext cx="4945" cy="3221"/>
            </a:xfrm>
            <a:prstGeom prst="rect">
              <a:avLst/>
            </a:prstGeom>
            <a:solidFill>
              <a:srgbClr val="FFFF9D"/>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endParaRPr lang="de-CH" sz="1800"/>
            </a:p>
          </p:txBody>
        </p:sp>
        <p:sp>
          <p:nvSpPr>
            <p:cNvPr id="902150" name="Rectangle 6"/>
            <p:cNvSpPr>
              <a:spLocks noChangeArrowheads="1"/>
            </p:cNvSpPr>
            <p:nvPr/>
          </p:nvSpPr>
          <p:spPr bwMode="auto">
            <a:xfrm>
              <a:off x="2199" y="2569"/>
              <a:ext cx="1089" cy="362"/>
            </a:xfrm>
            <a:prstGeom prst="rect">
              <a:avLst/>
            </a:prstGeom>
            <a:solidFill>
              <a:schemeClr val="accent1"/>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identities</a:t>
              </a:r>
            </a:p>
          </p:txBody>
        </p:sp>
        <p:sp>
          <p:nvSpPr>
            <p:cNvPr id="902152" name="Rectangle 8"/>
            <p:cNvSpPr>
              <a:spLocks noChangeArrowheads="1"/>
            </p:cNvSpPr>
            <p:nvPr/>
          </p:nvSpPr>
          <p:spPr bwMode="auto">
            <a:xfrm>
              <a:off x="612" y="1706"/>
              <a:ext cx="1088" cy="363"/>
            </a:xfrm>
            <a:prstGeom prst="rect">
              <a:avLst/>
            </a:prstGeom>
            <a:solidFill>
              <a:schemeClr val="hlink"/>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private_keys</a:t>
              </a:r>
            </a:p>
          </p:txBody>
        </p:sp>
        <p:sp>
          <p:nvSpPr>
            <p:cNvPr id="902154" name="Line 10"/>
            <p:cNvSpPr>
              <a:spLocks noChangeShapeType="1"/>
            </p:cNvSpPr>
            <p:nvPr/>
          </p:nvSpPr>
          <p:spPr bwMode="auto">
            <a:xfrm>
              <a:off x="1700" y="2751"/>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155" name="Rectangle 11"/>
            <p:cNvSpPr>
              <a:spLocks noChangeArrowheads="1"/>
            </p:cNvSpPr>
            <p:nvPr/>
          </p:nvSpPr>
          <p:spPr bwMode="auto">
            <a:xfrm>
              <a:off x="2199" y="3430"/>
              <a:ext cx="1089" cy="362"/>
            </a:xfrm>
            <a:prstGeom prst="rect">
              <a:avLst/>
            </a:prstGeom>
            <a:solidFill>
              <a:schemeClr val="hlink"/>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certificates</a:t>
              </a:r>
            </a:p>
          </p:txBody>
        </p:sp>
        <p:sp>
          <p:nvSpPr>
            <p:cNvPr id="902158" name="Rectangle 14"/>
            <p:cNvSpPr>
              <a:spLocks noChangeArrowheads="1"/>
            </p:cNvSpPr>
            <p:nvPr/>
          </p:nvSpPr>
          <p:spPr bwMode="auto">
            <a:xfrm>
              <a:off x="2562" y="1706"/>
              <a:ext cx="726" cy="361"/>
            </a:xfrm>
            <a:prstGeom prst="rect">
              <a:avLst/>
            </a:prstGeom>
            <a:solidFill>
              <a:srgbClr val="CC99FF"/>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leases</a:t>
              </a:r>
            </a:p>
          </p:txBody>
        </p:sp>
        <p:sp>
          <p:nvSpPr>
            <p:cNvPr id="902163" name="Line 19"/>
            <p:cNvSpPr>
              <a:spLocks noChangeShapeType="1"/>
            </p:cNvSpPr>
            <p:nvPr/>
          </p:nvSpPr>
          <p:spPr bwMode="auto">
            <a:xfrm flipV="1">
              <a:off x="2744" y="2931"/>
              <a:ext cx="0" cy="317"/>
            </a:xfrm>
            <a:prstGeom prst="line">
              <a:avLst/>
            </a:prstGeom>
            <a:noFill/>
            <a:ln w="19050">
              <a:solidFill>
                <a:schemeClr val="tx1"/>
              </a:solidFill>
              <a:round/>
              <a:headEnd/>
              <a:tailEnd/>
            </a:ln>
            <a:effectLst/>
          </p:spPr>
          <p:txBody>
            <a:bodyPr lIns="85725" tIns="42862" rIns="85725" bIns="42862"/>
            <a:lstStyle/>
            <a:p>
              <a:endParaRPr lang="de-CH"/>
            </a:p>
          </p:txBody>
        </p:sp>
        <p:sp>
          <p:nvSpPr>
            <p:cNvPr id="902182" name="Line 38"/>
            <p:cNvSpPr>
              <a:spLocks noChangeShapeType="1"/>
            </p:cNvSpPr>
            <p:nvPr/>
          </p:nvSpPr>
          <p:spPr bwMode="auto">
            <a:xfrm flipV="1">
              <a:off x="1700" y="2751"/>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183" name="Line 39"/>
            <p:cNvSpPr>
              <a:spLocks noChangeShapeType="1"/>
            </p:cNvSpPr>
            <p:nvPr/>
          </p:nvSpPr>
          <p:spPr bwMode="auto">
            <a:xfrm flipH="1" flipV="1">
              <a:off x="1700" y="2705"/>
              <a:ext cx="91" cy="45"/>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3" name="Group 42"/>
            <p:cNvGrpSpPr>
              <a:grpSpLocks/>
            </p:cNvGrpSpPr>
            <p:nvPr/>
          </p:nvGrpSpPr>
          <p:grpSpPr bwMode="auto">
            <a:xfrm>
              <a:off x="2108" y="2705"/>
              <a:ext cx="91" cy="91"/>
              <a:chOff x="1474" y="2205"/>
              <a:chExt cx="91" cy="91"/>
            </a:xfrm>
          </p:grpSpPr>
          <p:sp>
            <p:nvSpPr>
              <p:cNvPr id="902184" name="Line 40"/>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185" name="Line 41"/>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grpSp>
          <p:nvGrpSpPr>
            <p:cNvPr id="4" name="Group 43"/>
            <p:cNvGrpSpPr>
              <a:grpSpLocks/>
            </p:cNvGrpSpPr>
            <p:nvPr/>
          </p:nvGrpSpPr>
          <p:grpSpPr bwMode="auto">
            <a:xfrm rot="-5400000">
              <a:off x="2699" y="2931"/>
              <a:ext cx="91" cy="91"/>
              <a:chOff x="1474" y="2205"/>
              <a:chExt cx="91" cy="91"/>
            </a:xfrm>
          </p:grpSpPr>
          <p:sp>
            <p:nvSpPr>
              <p:cNvPr id="902188" name="Line 44"/>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189" name="Line 45"/>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190" name="Oval 46"/>
            <p:cNvSpPr>
              <a:spLocks noChangeArrowheads="1"/>
            </p:cNvSpPr>
            <p:nvPr/>
          </p:nvSpPr>
          <p:spPr bwMode="auto">
            <a:xfrm>
              <a:off x="1791" y="2705"/>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191" name="Line 47"/>
            <p:cNvSpPr>
              <a:spLocks noChangeShapeType="1"/>
            </p:cNvSpPr>
            <p:nvPr/>
          </p:nvSpPr>
          <p:spPr bwMode="auto">
            <a:xfrm flipH="1" flipV="1">
              <a:off x="1882" y="2751"/>
              <a:ext cx="317"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192" name="Line 48"/>
            <p:cNvSpPr>
              <a:spLocks noChangeShapeType="1"/>
            </p:cNvSpPr>
            <p:nvPr/>
          </p:nvSpPr>
          <p:spPr bwMode="auto">
            <a:xfrm flipH="1">
              <a:off x="2063" y="2705"/>
              <a:ext cx="0" cy="91"/>
            </a:xfrm>
            <a:prstGeom prst="line">
              <a:avLst/>
            </a:prstGeom>
            <a:noFill/>
            <a:ln w="19050">
              <a:solidFill>
                <a:schemeClr val="tx1"/>
              </a:solidFill>
              <a:round/>
              <a:headEnd/>
              <a:tailEnd/>
            </a:ln>
            <a:effectLst/>
          </p:spPr>
          <p:txBody>
            <a:bodyPr lIns="85725" tIns="42862" rIns="85725" bIns="42862"/>
            <a:lstStyle/>
            <a:p>
              <a:endParaRPr lang="de-CH"/>
            </a:p>
          </p:txBody>
        </p:sp>
        <p:sp>
          <p:nvSpPr>
            <p:cNvPr id="902193" name="Line 49"/>
            <p:cNvSpPr>
              <a:spLocks noChangeShapeType="1"/>
            </p:cNvSpPr>
            <p:nvPr/>
          </p:nvSpPr>
          <p:spPr bwMode="auto">
            <a:xfrm>
              <a:off x="2699" y="3067"/>
              <a:ext cx="91" cy="0"/>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5" name="Group 50"/>
            <p:cNvGrpSpPr>
              <a:grpSpLocks/>
            </p:cNvGrpSpPr>
            <p:nvPr/>
          </p:nvGrpSpPr>
          <p:grpSpPr bwMode="auto">
            <a:xfrm rot="5400000">
              <a:off x="2699" y="3339"/>
              <a:ext cx="91" cy="91"/>
              <a:chOff x="1474" y="2205"/>
              <a:chExt cx="91" cy="91"/>
            </a:xfrm>
          </p:grpSpPr>
          <p:sp>
            <p:nvSpPr>
              <p:cNvPr id="902195" name="Line 51"/>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196" name="Line 52"/>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197" name="Oval 53"/>
            <p:cNvSpPr>
              <a:spLocks noChangeArrowheads="1"/>
            </p:cNvSpPr>
            <p:nvPr/>
          </p:nvSpPr>
          <p:spPr bwMode="auto">
            <a:xfrm>
              <a:off x="2699" y="3248"/>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198" name="Line 54"/>
            <p:cNvSpPr>
              <a:spLocks noChangeShapeType="1"/>
            </p:cNvSpPr>
            <p:nvPr/>
          </p:nvSpPr>
          <p:spPr bwMode="auto">
            <a:xfrm flipV="1">
              <a:off x="2744" y="3339"/>
              <a:ext cx="0" cy="91"/>
            </a:xfrm>
            <a:prstGeom prst="line">
              <a:avLst/>
            </a:prstGeom>
            <a:noFill/>
            <a:ln w="19050">
              <a:solidFill>
                <a:schemeClr val="tx1"/>
              </a:solidFill>
              <a:round/>
              <a:headEnd/>
              <a:tailEnd/>
            </a:ln>
            <a:effectLst/>
          </p:spPr>
          <p:txBody>
            <a:bodyPr lIns="85725" tIns="42862" rIns="85725" bIns="42862"/>
            <a:lstStyle/>
            <a:p>
              <a:endParaRPr lang="de-CH"/>
            </a:p>
          </p:txBody>
        </p:sp>
        <p:sp>
          <p:nvSpPr>
            <p:cNvPr id="902199" name="Line 55"/>
            <p:cNvSpPr>
              <a:spLocks noChangeShapeType="1"/>
            </p:cNvSpPr>
            <p:nvPr/>
          </p:nvSpPr>
          <p:spPr bwMode="auto">
            <a:xfrm flipH="1">
              <a:off x="2335" y="1888"/>
              <a:ext cx="1" cy="680"/>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6" name="Group 56"/>
            <p:cNvGrpSpPr>
              <a:grpSpLocks/>
            </p:cNvGrpSpPr>
            <p:nvPr/>
          </p:nvGrpSpPr>
          <p:grpSpPr bwMode="auto">
            <a:xfrm rot="5400000" flipV="1">
              <a:off x="2290" y="2477"/>
              <a:ext cx="91" cy="91"/>
              <a:chOff x="1474" y="2205"/>
              <a:chExt cx="91" cy="91"/>
            </a:xfrm>
          </p:grpSpPr>
          <p:sp>
            <p:nvSpPr>
              <p:cNvPr id="902201" name="Line 57"/>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02" name="Line 58"/>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03" name="Line 59"/>
            <p:cNvSpPr>
              <a:spLocks noChangeShapeType="1"/>
            </p:cNvSpPr>
            <p:nvPr/>
          </p:nvSpPr>
          <p:spPr bwMode="auto">
            <a:xfrm flipV="1">
              <a:off x="2290" y="2432"/>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11" name="Line 67"/>
            <p:cNvSpPr>
              <a:spLocks noChangeShapeType="1"/>
            </p:cNvSpPr>
            <p:nvPr/>
          </p:nvSpPr>
          <p:spPr bwMode="auto">
            <a:xfrm rot="5400000" flipH="1">
              <a:off x="3447" y="2591"/>
              <a:ext cx="0" cy="317"/>
            </a:xfrm>
            <a:prstGeom prst="line">
              <a:avLst/>
            </a:prstGeom>
            <a:noFill/>
            <a:ln w="19050">
              <a:solidFill>
                <a:schemeClr val="tx1"/>
              </a:solidFill>
              <a:round/>
              <a:headEnd/>
              <a:tailEnd/>
            </a:ln>
            <a:effectLst/>
          </p:spPr>
          <p:txBody>
            <a:bodyPr lIns="85725" tIns="42862" rIns="85725" bIns="42862"/>
            <a:lstStyle/>
            <a:p>
              <a:endParaRPr lang="de-CH"/>
            </a:p>
          </p:txBody>
        </p:sp>
        <p:sp>
          <p:nvSpPr>
            <p:cNvPr id="902215" name="Line 71"/>
            <p:cNvSpPr>
              <a:spLocks noChangeShapeType="1"/>
            </p:cNvSpPr>
            <p:nvPr/>
          </p:nvSpPr>
          <p:spPr bwMode="auto">
            <a:xfrm rot="5400000" flipH="1" flipV="1">
              <a:off x="3287" y="2750"/>
              <a:ext cx="91" cy="0"/>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7" name="Group 72"/>
            <p:cNvGrpSpPr>
              <a:grpSpLocks/>
            </p:cNvGrpSpPr>
            <p:nvPr/>
          </p:nvGrpSpPr>
          <p:grpSpPr bwMode="auto">
            <a:xfrm rot="10800000" flipH="1" flipV="1">
              <a:off x="3695" y="2705"/>
              <a:ext cx="91" cy="91"/>
              <a:chOff x="1474" y="2205"/>
              <a:chExt cx="91" cy="91"/>
            </a:xfrm>
          </p:grpSpPr>
          <p:sp>
            <p:nvSpPr>
              <p:cNvPr id="902217" name="Line 73"/>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18" name="Line 74"/>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19" name="Oval 75"/>
            <p:cNvSpPr>
              <a:spLocks noChangeArrowheads="1"/>
            </p:cNvSpPr>
            <p:nvPr/>
          </p:nvSpPr>
          <p:spPr bwMode="auto">
            <a:xfrm rot="5400000" flipH="1" flipV="1">
              <a:off x="3604" y="2706"/>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220" name="Line 76"/>
            <p:cNvSpPr>
              <a:spLocks noChangeShapeType="1"/>
            </p:cNvSpPr>
            <p:nvPr/>
          </p:nvSpPr>
          <p:spPr bwMode="auto">
            <a:xfrm rot="5400000" flipH="1">
              <a:off x="3740" y="2706"/>
              <a:ext cx="1" cy="91"/>
            </a:xfrm>
            <a:prstGeom prst="line">
              <a:avLst/>
            </a:prstGeom>
            <a:noFill/>
            <a:ln w="19050">
              <a:solidFill>
                <a:schemeClr val="tx1"/>
              </a:solidFill>
              <a:round/>
              <a:headEnd/>
              <a:tailEnd/>
            </a:ln>
            <a:effectLst/>
          </p:spPr>
          <p:txBody>
            <a:bodyPr lIns="85725" tIns="42862" rIns="85725" bIns="42862"/>
            <a:lstStyle/>
            <a:p>
              <a:endParaRPr lang="de-CH"/>
            </a:p>
          </p:txBody>
        </p:sp>
        <p:sp>
          <p:nvSpPr>
            <p:cNvPr id="902221" name="Rectangle 77"/>
            <p:cNvSpPr>
              <a:spLocks noChangeArrowheads="1"/>
            </p:cNvSpPr>
            <p:nvPr/>
          </p:nvSpPr>
          <p:spPr bwMode="auto">
            <a:xfrm>
              <a:off x="3787" y="2569"/>
              <a:ext cx="1089" cy="362"/>
            </a:xfrm>
            <a:prstGeom prst="rect">
              <a:avLst/>
            </a:prstGeom>
            <a:solidFill>
              <a:srgbClr val="95CDFF"/>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peer_configs</a:t>
              </a:r>
            </a:p>
          </p:txBody>
        </p:sp>
        <p:sp>
          <p:nvSpPr>
            <p:cNvPr id="902222" name="Rectangle 78"/>
            <p:cNvSpPr>
              <a:spLocks noChangeArrowheads="1"/>
            </p:cNvSpPr>
            <p:nvPr/>
          </p:nvSpPr>
          <p:spPr bwMode="auto">
            <a:xfrm>
              <a:off x="3787" y="3430"/>
              <a:ext cx="1089" cy="363"/>
            </a:xfrm>
            <a:prstGeom prst="rect">
              <a:avLst/>
            </a:prstGeom>
            <a:solidFill>
              <a:srgbClr val="66FFCC"/>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ike_configs</a:t>
              </a:r>
            </a:p>
          </p:txBody>
        </p:sp>
        <p:sp>
          <p:nvSpPr>
            <p:cNvPr id="902223" name="Line 79"/>
            <p:cNvSpPr>
              <a:spLocks noChangeShapeType="1"/>
            </p:cNvSpPr>
            <p:nvPr/>
          </p:nvSpPr>
          <p:spPr bwMode="auto">
            <a:xfrm flipV="1">
              <a:off x="4331" y="2931"/>
              <a:ext cx="0" cy="499"/>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8" name="Group 80"/>
            <p:cNvGrpSpPr>
              <a:grpSpLocks/>
            </p:cNvGrpSpPr>
            <p:nvPr/>
          </p:nvGrpSpPr>
          <p:grpSpPr bwMode="auto">
            <a:xfrm rot="-5400000">
              <a:off x="4286" y="2931"/>
              <a:ext cx="91" cy="91"/>
              <a:chOff x="1474" y="2205"/>
              <a:chExt cx="91" cy="91"/>
            </a:xfrm>
          </p:grpSpPr>
          <p:sp>
            <p:nvSpPr>
              <p:cNvPr id="902225" name="Line 81"/>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26" name="Line 82"/>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27" name="Line 83"/>
            <p:cNvSpPr>
              <a:spLocks noChangeShapeType="1"/>
            </p:cNvSpPr>
            <p:nvPr/>
          </p:nvSpPr>
          <p:spPr bwMode="auto">
            <a:xfrm>
              <a:off x="4286" y="3067"/>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28" name="Line 84"/>
            <p:cNvSpPr>
              <a:spLocks noChangeShapeType="1"/>
            </p:cNvSpPr>
            <p:nvPr/>
          </p:nvSpPr>
          <p:spPr bwMode="auto">
            <a:xfrm>
              <a:off x="4286" y="3339"/>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31" name="Rectangle 87"/>
            <p:cNvSpPr>
              <a:spLocks noChangeArrowheads="1"/>
            </p:cNvSpPr>
            <p:nvPr/>
          </p:nvSpPr>
          <p:spPr bwMode="auto">
            <a:xfrm>
              <a:off x="3787" y="1707"/>
              <a:ext cx="1089" cy="362"/>
            </a:xfrm>
            <a:prstGeom prst="rect">
              <a:avLst/>
            </a:prstGeom>
            <a:solidFill>
              <a:srgbClr val="66FFCC"/>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child_configs</a:t>
              </a:r>
            </a:p>
          </p:txBody>
        </p:sp>
        <p:sp>
          <p:nvSpPr>
            <p:cNvPr id="902233" name="Line 89"/>
            <p:cNvSpPr>
              <a:spLocks noChangeShapeType="1"/>
            </p:cNvSpPr>
            <p:nvPr/>
          </p:nvSpPr>
          <p:spPr bwMode="auto">
            <a:xfrm>
              <a:off x="4331" y="2069"/>
              <a:ext cx="0" cy="499"/>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9" name="Group 90"/>
            <p:cNvGrpSpPr>
              <a:grpSpLocks/>
            </p:cNvGrpSpPr>
            <p:nvPr/>
          </p:nvGrpSpPr>
          <p:grpSpPr bwMode="auto">
            <a:xfrm rot="5400000" flipV="1">
              <a:off x="4286" y="2477"/>
              <a:ext cx="91" cy="91"/>
              <a:chOff x="1474" y="2205"/>
              <a:chExt cx="91" cy="91"/>
            </a:xfrm>
          </p:grpSpPr>
          <p:sp>
            <p:nvSpPr>
              <p:cNvPr id="902235" name="Line 91"/>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36" name="Line 92"/>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37" name="Line 93"/>
            <p:cNvSpPr>
              <a:spLocks noChangeShapeType="1"/>
            </p:cNvSpPr>
            <p:nvPr/>
          </p:nvSpPr>
          <p:spPr bwMode="auto">
            <a:xfrm flipV="1">
              <a:off x="4286" y="2432"/>
              <a:ext cx="91" cy="0"/>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10" name="Group 94"/>
            <p:cNvGrpSpPr>
              <a:grpSpLocks/>
            </p:cNvGrpSpPr>
            <p:nvPr/>
          </p:nvGrpSpPr>
          <p:grpSpPr bwMode="auto">
            <a:xfrm rot="16200000" flipV="1">
              <a:off x="4286" y="2069"/>
              <a:ext cx="91" cy="91"/>
              <a:chOff x="1474" y="2205"/>
              <a:chExt cx="91" cy="91"/>
            </a:xfrm>
          </p:grpSpPr>
          <p:sp>
            <p:nvSpPr>
              <p:cNvPr id="902239" name="Line 95"/>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40" name="Line 96"/>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43" name="Line 99"/>
            <p:cNvSpPr>
              <a:spLocks noChangeShapeType="1"/>
            </p:cNvSpPr>
            <p:nvPr/>
          </p:nvSpPr>
          <p:spPr bwMode="auto">
            <a:xfrm flipV="1">
              <a:off x="4286" y="2205"/>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46" name="Line 102"/>
            <p:cNvSpPr>
              <a:spLocks noChangeShapeType="1"/>
            </p:cNvSpPr>
            <p:nvPr/>
          </p:nvSpPr>
          <p:spPr bwMode="auto">
            <a:xfrm rot="5400000" flipH="1" flipV="1">
              <a:off x="3332" y="2750"/>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47" name="Line 103"/>
            <p:cNvSpPr>
              <a:spLocks noChangeShapeType="1"/>
            </p:cNvSpPr>
            <p:nvPr/>
          </p:nvSpPr>
          <p:spPr bwMode="auto">
            <a:xfrm>
              <a:off x="4286" y="3384"/>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48" name="Rectangle 104"/>
            <p:cNvSpPr>
              <a:spLocks noChangeArrowheads="1"/>
            </p:cNvSpPr>
            <p:nvPr/>
          </p:nvSpPr>
          <p:spPr bwMode="auto">
            <a:xfrm>
              <a:off x="3787" y="845"/>
              <a:ext cx="1089" cy="363"/>
            </a:xfrm>
            <a:prstGeom prst="rect">
              <a:avLst/>
            </a:prstGeom>
            <a:solidFill>
              <a:srgbClr val="66FFCC"/>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traffic_selectors</a:t>
              </a:r>
            </a:p>
          </p:txBody>
        </p:sp>
        <p:sp>
          <p:nvSpPr>
            <p:cNvPr id="902249" name="Line 105"/>
            <p:cNvSpPr>
              <a:spLocks noChangeShapeType="1"/>
            </p:cNvSpPr>
            <p:nvPr/>
          </p:nvSpPr>
          <p:spPr bwMode="auto">
            <a:xfrm>
              <a:off x="4332" y="1208"/>
              <a:ext cx="0" cy="499"/>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11" name="Group 106"/>
            <p:cNvGrpSpPr>
              <a:grpSpLocks/>
            </p:cNvGrpSpPr>
            <p:nvPr/>
          </p:nvGrpSpPr>
          <p:grpSpPr bwMode="auto">
            <a:xfrm rot="5400000" flipV="1">
              <a:off x="4287" y="1616"/>
              <a:ext cx="91" cy="91"/>
              <a:chOff x="1474" y="2205"/>
              <a:chExt cx="91" cy="91"/>
            </a:xfrm>
          </p:grpSpPr>
          <p:sp>
            <p:nvSpPr>
              <p:cNvPr id="902251" name="Line 107"/>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52" name="Line 108"/>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53" name="Line 109"/>
            <p:cNvSpPr>
              <a:spLocks noChangeShapeType="1"/>
            </p:cNvSpPr>
            <p:nvPr/>
          </p:nvSpPr>
          <p:spPr bwMode="auto">
            <a:xfrm flipV="1">
              <a:off x="4287" y="1571"/>
              <a:ext cx="91" cy="0"/>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12" name="Group 110"/>
            <p:cNvGrpSpPr>
              <a:grpSpLocks/>
            </p:cNvGrpSpPr>
            <p:nvPr/>
          </p:nvGrpSpPr>
          <p:grpSpPr bwMode="auto">
            <a:xfrm rot="16200000" flipV="1">
              <a:off x="4287" y="1208"/>
              <a:ext cx="91" cy="91"/>
              <a:chOff x="1474" y="2205"/>
              <a:chExt cx="91" cy="91"/>
            </a:xfrm>
          </p:grpSpPr>
          <p:sp>
            <p:nvSpPr>
              <p:cNvPr id="902255" name="Line 111"/>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56" name="Line 112"/>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57" name="Line 113"/>
            <p:cNvSpPr>
              <a:spLocks noChangeShapeType="1"/>
            </p:cNvSpPr>
            <p:nvPr/>
          </p:nvSpPr>
          <p:spPr bwMode="auto">
            <a:xfrm flipV="1">
              <a:off x="4287" y="1344"/>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58" name="Rectangle 114"/>
            <p:cNvSpPr>
              <a:spLocks noChangeArrowheads="1"/>
            </p:cNvSpPr>
            <p:nvPr/>
          </p:nvSpPr>
          <p:spPr bwMode="auto">
            <a:xfrm>
              <a:off x="612" y="890"/>
              <a:ext cx="1043" cy="363"/>
            </a:xfrm>
            <a:prstGeom prst="rect">
              <a:avLst/>
            </a:prstGeom>
            <a:solidFill>
              <a:srgbClr val="FFD5DE"/>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logs</a:t>
              </a:r>
            </a:p>
          </p:txBody>
        </p:sp>
        <p:sp>
          <p:nvSpPr>
            <p:cNvPr id="902259" name="Rectangle 115"/>
            <p:cNvSpPr>
              <a:spLocks noChangeArrowheads="1"/>
            </p:cNvSpPr>
            <p:nvPr/>
          </p:nvSpPr>
          <p:spPr bwMode="auto">
            <a:xfrm>
              <a:off x="2200" y="2569"/>
              <a:ext cx="1089" cy="362"/>
            </a:xfrm>
            <a:prstGeom prst="rect">
              <a:avLst/>
            </a:prstGeom>
            <a:solidFill>
              <a:schemeClr val="accent1"/>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identities</a:t>
              </a:r>
            </a:p>
          </p:txBody>
        </p:sp>
        <p:sp>
          <p:nvSpPr>
            <p:cNvPr id="902263" name="Rectangle 119"/>
            <p:cNvSpPr>
              <a:spLocks noChangeArrowheads="1"/>
            </p:cNvSpPr>
            <p:nvPr/>
          </p:nvSpPr>
          <p:spPr bwMode="auto">
            <a:xfrm>
              <a:off x="612" y="2568"/>
              <a:ext cx="1089" cy="361"/>
            </a:xfrm>
            <a:prstGeom prst="rect">
              <a:avLst/>
            </a:prstGeom>
            <a:solidFill>
              <a:schemeClr val="hlink"/>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shared_secrets</a:t>
              </a:r>
            </a:p>
          </p:txBody>
        </p:sp>
        <p:sp>
          <p:nvSpPr>
            <p:cNvPr id="902264" name="Line 120"/>
            <p:cNvSpPr>
              <a:spLocks noChangeShapeType="1"/>
            </p:cNvSpPr>
            <p:nvPr/>
          </p:nvSpPr>
          <p:spPr bwMode="auto">
            <a:xfrm>
              <a:off x="2017" y="2751"/>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68" name="Line 124"/>
            <p:cNvSpPr>
              <a:spLocks noChangeShapeType="1"/>
            </p:cNvSpPr>
            <p:nvPr/>
          </p:nvSpPr>
          <p:spPr bwMode="auto">
            <a:xfrm>
              <a:off x="2925" y="2251"/>
              <a:ext cx="0" cy="317"/>
            </a:xfrm>
            <a:prstGeom prst="line">
              <a:avLst/>
            </a:prstGeom>
            <a:noFill/>
            <a:ln w="19050">
              <a:solidFill>
                <a:schemeClr val="tx1"/>
              </a:solidFill>
              <a:round/>
              <a:headEnd/>
              <a:tailEnd/>
            </a:ln>
            <a:effectLst/>
          </p:spPr>
          <p:txBody>
            <a:bodyPr lIns="85725" tIns="42862" rIns="85725" bIns="42862"/>
            <a:lstStyle/>
            <a:p>
              <a:endParaRPr lang="de-CH"/>
            </a:p>
          </p:txBody>
        </p:sp>
        <p:sp>
          <p:nvSpPr>
            <p:cNvPr id="902276" name="Oval 132"/>
            <p:cNvSpPr>
              <a:spLocks noChangeArrowheads="1"/>
            </p:cNvSpPr>
            <p:nvPr/>
          </p:nvSpPr>
          <p:spPr bwMode="auto">
            <a:xfrm flipV="1">
              <a:off x="2880" y="2161"/>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277" name="Line 133"/>
            <p:cNvSpPr>
              <a:spLocks noChangeShapeType="1"/>
            </p:cNvSpPr>
            <p:nvPr/>
          </p:nvSpPr>
          <p:spPr bwMode="auto">
            <a:xfrm>
              <a:off x="2925" y="2069"/>
              <a:ext cx="0" cy="91"/>
            </a:xfrm>
            <a:prstGeom prst="line">
              <a:avLst/>
            </a:prstGeom>
            <a:noFill/>
            <a:ln w="19050">
              <a:solidFill>
                <a:schemeClr val="tx1"/>
              </a:solidFill>
              <a:round/>
              <a:headEnd/>
              <a:tailEnd/>
            </a:ln>
            <a:effectLst/>
          </p:spPr>
          <p:txBody>
            <a:bodyPr lIns="85725" tIns="42862" rIns="85725" bIns="42862"/>
            <a:lstStyle/>
            <a:p>
              <a:endParaRPr lang="de-CH"/>
            </a:p>
          </p:txBody>
        </p:sp>
        <p:sp>
          <p:nvSpPr>
            <p:cNvPr id="902278" name="Line 134"/>
            <p:cNvSpPr>
              <a:spLocks noChangeShapeType="1"/>
            </p:cNvSpPr>
            <p:nvPr/>
          </p:nvSpPr>
          <p:spPr bwMode="auto">
            <a:xfrm>
              <a:off x="2880" y="2478"/>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79" name="Line 135"/>
            <p:cNvSpPr>
              <a:spLocks noChangeShapeType="1"/>
            </p:cNvSpPr>
            <p:nvPr/>
          </p:nvSpPr>
          <p:spPr bwMode="auto">
            <a:xfrm>
              <a:off x="2880" y="2523"/>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80" name="Rectangle 136"/>
            <p:cNvSpPr>
              <a:spLocks noChangeArrowheads="1"/>
            </p:cNvSpPr>
            <p:nvPr/>
          </p:nvSpPr>
          <p:spPr bwMode="auto">
            <a:xfrm>
              <a:off x="2562" y="845"/>
              <a:ext cx="726" cy="361"/>
            </a:xfrm>
            <a:prstGeom prst="rect">
              <a:avLst/>
            </a:prstGeom>
            <a:solidFill>
              <a:srgbClr val="CC99FF"/>
            </a:solidFill>
            <a:ln w="12700">
              <a:solidFill>
                <a:schemeClr val="tx1"/>
              </a:solidFill>
              <a:miter lim="800000"/>
              <a:headEnd/>
              <a:tailEnd/>
            </a:ln>
            <a:effectLst/>
          </p:spPr>
          <p:txBody>
            <a:bodyPr wrap="none" lIns="85725" tIns="42862" rIns="85725" bIns="42862" anchor="ctr"/>
            <a:lstStyle/>
            <a:p>
              <a:pPr algn="ctr">
                <a:buClr>
                  <a:srgbClr val="0099CC"/>
                </a:buClr>
                <a:buSzPct val="70000"/>
                <a:buFont typeface="Wingdings" pitchFamily="2" charset="2"/>
                <a:buNone/>
              </a:pPr>
              <a:r>
                <a:rPr lang="de-DE" sz="1800"/>
                <a:t>pools</a:t>
              </a:r>
            </a:p>
          </p:txBody>
        </p:sp>
        <p:grpSp>
          <p:nvGrpSpPr>
            <p:cNvPr id="13" name="Group 139"/>
            <p:cNvGrpSpPr>
              <a:grpSpLocks/>
            </p:cNvGrpSpPr>
            <p:nvPr/>
          </p:nvGrpSpPr>
          <p:grpSpPr bwMode="auto">
            <a:xfrm rot="-5400000">
              <a:off x="2880" y="2069"/>
              <a:ext cx="91" cy="91"/>
              <a:chOff x="1474" y="2205"/>
              <a:chExt cx="91" cy="91"/>
            </a:xfrm>
          </p:grpSpPr>
          <p:sp>
            <p:nvSpPr>
              <p:cNvPr id="902284" name="Line 140"/>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85" name="Line 141"/>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87" name="Line 143"/>
            <p:cNvSpPr>
              <a:spLocks noChangeShapeType="1"/>
            </p:cNvSpPr>
            <p:nvPr/>
          </p:nvSpPr>
          <p:spPr bwMode="auto">
            <a:xfrm>
              <a:off x="2925" y="1616"/>
              <a:ext cx="0" cy="90"/>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14" name="Group 144"/>
            <p:cNvGrpSpPr>
              <a:grpSpLocks/>
            </p:cNvGrpSpPr>
            <p:nvPr/>
          </p:nvGrpSpPr>
          <p:grpSpPr bwMode="auto">
            <a:xfrm rot="5400000" flipV="1">
              <a:off x="2880" y="1615"/>
              <a:ext cx="91" cy="91"/>
              <a:chOff x="1474" y="2205"/>
              <a:chExt cx="91" cy="91"/>
            </a:xfrm>
          </p:grpSpPr>
          <p:sp>
            <p:nvSpPr>
              <p:cNvPr id="902289" name="Line 145"/>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290" name="Line 146"/>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291" name="Line 147"/>
            <p:cNvSpPr>
              <a:spLocks noChangeShapeType="1"/>
            </p:cNvSpPr>
            <p:nvPr/>
          </p:nvSpPr>
          <p:spPr bwMode="auto">
            <a:xfrm flipV="1">
              <a:off x="2880" y="1253"/>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95" name="Oval 151"/>
            <p:cNvSpPr>
              <a:spLocks noChangeArrowheads="1"/>
            </p:cNvSpPr>
            <p:nvPr/>
          </p:nvSpPr>
          <p:spPr bwMode="auto">
            <a:xfrm flipV="1">
              <a:off x="2880" y="1526"/>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297" name="Line 153"/>
            <p:cNvSpPr>
              <a:spLocks noChangeShapeType="1"/>
            </p:cNvSpPr>
            <p:nvPr/>
          </p:nvSpPr>
          <p:spPr bwMode="auto">
            <a:xfrm flipV="1">
              <a:off x="2880" y="1298"/>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298" name="Line 154"/>
            <p:cNvSpPr>
              <a:spLocks noChangeShapeType="1"/>
            </p:cNvSpPr>
            <p:nvPr/>
          </p:nvSpPr>
          <p:spPr bwMode="auto">
            <a:xfrm>
              <a:off x="3923" y="2478"/>
              <a:ext cx="0" cy="90"/>
            </a:xfrm>
            <a:prstGeom prst="line">
              <a:avLst/>
            </a:prstGeom>
            <a:noFill/>
            <a:ln w="19050">
              <a:solidFill>
                <a:schemeClr val="tx1"/>
              </a:solidFill>
              <a:round/>
              <a:headEnd/>
              <a:tailEnd/>
            </a:ln>
            <a:effectLst/>
          </p:spPr>
          <p:txBody>
            <a:bodyPr lIns="85725" tIns="42862" rIns="85725" bIns="42862"/>
            <a:lstStyle/>
            <a:p>
              <a:endParaRPr lang="de-CH"/>
            </a:p>
          </p:txBody>
        </p:sp>
        <p:sp>
          <p:nvSpPr>
            <p:cNvPr id="902299" name="Line 155"/>
            <p:cNvSpPr>
              <a:spLocks noChangeShapeType="1"/>
            </p:cNvSpPr>
            <p:nvPr/>
          </p:nvSpPr>
          <p:spPr bwMode="auto">
            <a:xfrm flipH="1">
              <a:off x="3288" y="1026"/>
              <a:ext cx="91" cy="1"/>
            </a:xfrm>
            <a:prstGeom prst="line">
              <a:avLst/>
            </a:prstGeom>
            <a:noFill/>
            <a:ln w="19050">
              <a:solidFill>
                <a:schemeClr val="tx1"/>
              </a:solidFill>
              <a:round/>
              <a:headEnd/>
              <a:tailEnd/>
            </a:ln>
            <a:effectLst/>
          </p:spPr>
          <p:txBody>
            <a:bodyPr lIns="85725" tIns="42862" rIns="85725" bIns="42862"/>
            <a:lstStyle/>
            <a:p>
              <a:endParaRPr lang="de-CH"/>
            </a:p>
          </p:txBody>
        </p:sp>
        <p:sp>
          <p:nvSpPr>
            <p:cNvPr id="902300" name="Oval 156"/>
            <p:cNvSpPr>
              <a:spLocks noChangeArrowheads="1"/>
            </p:cNvSpPr>
            <p:nvPr/>
          </p:nvSpPr>
          <p:spPr bwMode="auto">
            <a:xfrm>
              <a:off x="3379" y="981"/>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304" name="Line 160"/>
            <p:cNvSpPr>
              <a:spLocks noChangeShapeType="1"/>
            </p:cNvSpPr>
            <p:nvPr/>
          </p:nvSpPr>
          <p:spPr bwMode="auto">
            <a:xfrm>
              <a:off x="2925" y="1207"/>
              <a:ext cx="0" cy="317"/>
            </a:xfrm>
            <a:prstGeom prst="line">
              <a:avLst/>
            </a:prstGeom>
            <a:noFill/>
            <a:ln w="19050">
              <a:solidFill>
                <a:schemeClr val="tx1"/>
              </a:solidFill>
              <a:round/>
              <a:headEnd/>
              <a:tailEnd/>
            </a:ln>
            <a:effectLst/>
          </p:spPr>
          <p:txBody>
            <a:bodyPr lIns="85725" tIns="42862" rIns="85725" bIns="42862"/>
            <a:lstStyle/>
            <a:p>
              <a:endParaRPr lang="de-CH"/>
            </a:p>
          </p:txBody>
        </p:sp>
        <p:sp>
          <p:nvSpPr>
            <p:cNvPr id="902305" name="Line 161"/>
            <p:cNvSpPr>
              <a:spLocks noChangeShapeType="1"/>
            </p:cNvSpPr>
            <p:nvPr/>
          </p:nvSpPr>
          <p:spPr bwMode="auto">
            <a:xfrm rot="5400000" flipH="1" flipV="1">
              <a:off x="3288" y="1026"/>
              <a:ext cx="91" cy="1"/>
            </a:xfrm>
            <a:prstGeom prst="line">
              <a:avLst/>
            </a:prstGeom>
            <a:noFill/>
            <a:ln w="19050">
              <a:solidFill>
                <a:schemeClr val="tx1"/>
              </a:solidFill>
              <a:round/>
              <a:headEnd/>
              <a:tailEnd/>
            </a:ln>
            <a:effectLst/>
          </p:spPr>
          <p:txBody>
            <a:bodyPr lIns="85725" tIns="42862" rIns="85725" bIns="42862"/>
            <a:lstStyle/>
            <a:p>
              <a:endParaRPr lang="de-CH"/>
            </a:p>
          </p:txBody>
        </p:sp>
        <p:grpSp>
          <p:nvGrpSpPr>
            <p:cNvPr id="15" name="Group 162"/>
            <p:cNvGrpSpPr>
              <a:grpSpLocks/>
            </p:cNvGrpSpPr>
            <p:nvPr/>
          </p:nvGrpSpPr>
          <p:grpSpPr bwMode="auto">
            <a:xfrm rot="5400000" flipV="1">
              <a:off x="3878" y="2478"/>
              <a:ext cx="91" cy="91"/>
              <a:chOff x="1474" y="2205"/>
              <a:chExt cx="91" cy="91"/>
            </a:xfrm>
          </p:grpSpPr>
          <p:sp>
            <p:nvSpPr>
              <p:cNvPr id="902307" name="Line 163"/>
              <p:cNvSpPr>
                <a:spLocks noChangeShapeType="1"/>
              </p:cNvSpPr>
              <p:nvPr/>
            </p:nvSpPr>
            <p:spPr bwMode="auto">
              <a:xfrm flipV="1">
                <a:off x="1474" y="2205"/>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308" name="Line 164"/>
              <p:cNvSpPr>
                <a:spLocks noChangeShapeType="1"/>
              </p:cNvSpPr>
              <p:nvPr/>
            </p:nvSpPr>
            <p:spPr bwMode="auto">
              <a:xfrm flipH="1" flipV="1">
                <a:off x="1474" y="2251"/>
                <a:ext cx="91" cy="45"/>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309" name="Line 165"/>
            <p:cNvSpPr>
              <a:spLocks noChangeShapeType="1"/>
            </p:cNvSpPr>
            <p:nvPr/>
          </p:nvSpPr>
          <p:spPr bwMode="auto">
            <a:xfrm flipH="1">
              <a:off x="3606" y="2296"/>
              <a:ext cx="317"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310" name="Line 166"/>
            <p:cNvSpPr>
              <a:spLocks noChangeShapeType="1"/>
            </p:cNvSpPr>
            <p:nvPr/>
          </p:nvSpPr>
          <p:spPr bwMode="auto">
            <a:xfrm>
              <a:off x="3606" y="1026"/>
              <a:ext cx="0" cy="1270"/>
            </a:xfrm>
            <a:prstGeom prst="line">
              <a:avLst/>
            </a:prstGeom>
            <a:noFill/>
            <a:ln w="19050">
              <a:solidFill>
                <a:schemeClr val="tx1"/>
              </a:solidFill>
              <a:round/>
              <a:headEnd/>
              <a:tailEnd/>
            </a:ln>
            <a:effectLst/>
          </p:spPr>
          <p:txBody>
            <a:bodyPr lIns="85725" tIns="42862" rIns="85725" bIns="42862"/>
            <a:lstStyle/>
            <a:p>
              <a:endParaRPr lang="de-CH"/>
            </a:p>
          </p:txBody>
        </p:sp>
        <p:sp>
          <p:nvSpPr>
            <p:cNvPr id="902311" name="Line 167"/>
            <p:cNvSpPr>
              <a:spLocks noChangeShapeType="1"/>
            </p:cNvSpPr>
            <p:nvPr/>
          </p:nvSpPr>
          <p:spPr bwMode="auto">
            <a:xfrm flipH="1">
              <a:off x="3470" y="1026"/>
              <a:ext cx="136"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312" name="Oval 168"/>
            <p:cNvSpPr>
              <a:spLocks noChangeArrowheads="1"/>
            </p:cNvSpPr>
            <p:nvPr/>
          </p:nvSpPr>
          <p:spPr bwMode="auto">
            <a:xfrm flipV="1">
              <a:off x="3878" y="2387"/>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313" name="Line 169"/>
            <p:cNvSpPr>
              <a:spLocks noChangeShapeType="1"/>
            </p:cNvSpPr>
            <p:nvPr/>
          </p:nvSpPr>
          <p:spPr bwMode="auto">
            <a:xfrm>
              <a:off x="3923" y="2296"/>
              <a:ext cx="0" cy="91"/>
            </a:xfrm>
            <a:prstGeom prst="line">
              <a:avLst/>
            </a:prstGeom>
            <a:noFill/>
            <a:ln w="19050">
              <a:solidFill>
                <a:schemeClr val="tx1"/>
              </a:solidFill>
              <a:round/>
              <a:headEnd/>
              <a:tailEnd/>
            </a:ln>
            <a:effectLst/>
          </p:spPr>
          <p:txBody>
            <a:bodyPr lIns="85725" tIns="42862" rIns="85725" bIns="42862"/>
            <a:lstStyle/>
            <a:p>
              <a:endParaRPr lang="de-CH"/>
            </a:p>
          </p:txBody>
        </p:sp>
        <p:sp>
          <p:nvSpPr>
            <p:cNvPr id="902314" name="Line 170"/>
            <p:cNvSpPr>
              <a:spLocks noChangeShapeType="1"/>
            </p:cNvSpPr>
            <p:nvPr/>
          </p:nvSpPr>
          <p:spPr bwMode="auto">
            <a:xfrm>
              <a:off x="1701" y="1888"/>
              <a:ext cx="91" cy="0"/>
            </a:xfrm>
            <a:prstGeom prst="line">
              <a:avLst/>
            </a:prstGeom>
            <a:noFill/>
            <a:ln w="19050">
              <a:solidFill>
                <a:schemeClr val="tx1"/>
              </a:solidFill>
              <a:round/>
              <a:headEnd/>
              <a:tailEnd/>
            </a:ln>
            <a:effectLst/>
          </p:spPr>
          <p:txBody>
            <a:bodyPr lIns="85725" tIns="42862" rIns="85725" bIns="42862"/>
            <a:lstStyle/>
            <a:p>
              <a:endParaRPr lang="de-CH"/>
            </a:p>
          </p:txBody>
        </p:sp>
        <p:sp>
          <p:nvSpPr>
            <p:cNvPr id="902315" name="Line 171"/>
            <p:cNvSpPr>
              <a:spLocks noChangeShapeType="1"/>
            </p:cNvSpPr>
            <p:nvPr/>
          </p:nvSpPr>
          <p:spPr bwMode="auto">
            <a:xfrm flipV="1">
              <a:off x="1701" y="1888"/>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316" name="Line 172"/>
            <p:cNvSpPr>
              <a:spLocks noChangeShapeType="1"/>
            </p:cNvSpPr>
            <p:nvPr/>
          </p:nvSpPr>
          <p:spPr bwMode="auto">
            <a:xfrm flipH="1" flipV="1">
              <a:off x="1701" y="1842"/>
              <a:ext cx="91" cy="45"/>
            </a:xfrm>
            <a:prstGeom prst="line">
              <a:avLst/>
            </a:prstGeom>
            <a:noFill/>
            <a:ln w="19050">
              <a:solidFill>
                <a:schemeClr val="tx1"/>
              </a:solidFill>
              <a:round/>
              <a:headEnd/>
              <a:tailEnd/>
            </a:ln>
            <a:effectLst/>
          </p:spPr>
          <p:txBody>
            <a:bodyPr lIns="85725" tIns="42862" rIns="85725" bIns="42862"/>
            <a:lstStyle/>
            <a:p>
              <a:endParaRPr lang="de-CH"/>
            </a:p>
          </p:txBody>
        </p:sp>
        <p:sp>
          <p:nvSpPr>
            <p:cNvPr id="902317" name="Oval 173"/>
            <p:cNvSpPr>
              <a:spLocks noChangeArrowheads="1"/>
            </p:cNvSpPr>
            <p:nvPr/>
          </p:nvSpPr>
          <p:spPr bwMode="auto">
            <a:xfrm>
              <a:off x="1792" y="1842"/>
              <a:ext cx="91" cy="90"/>
            </a:xfrm>
            <a:prstGeom prst="ellipse">
              <a:avLst/>
            </a:prstGeom>
            <a:noFill/>
            <a:ln w="19050" algn="ctr">
              <a:solidFill>
                <a:schemeClr val="tx1"/>
              </a:solidFill>
              <a:round/>
              <a:headEnd/>
              <a:tailEnd/>
            </a:ln>
            <a:effectLst/>
          </p:spPr>
          <p:txBody>
            <a:bodyPr wrap="none" lIns="85725" tIns="42862" rIns="85725" bIns="42862" anchor="ctr"/>
            <a:lstStyle/>
            <a:p>
              <a:endParaRPr lang="de-CH"/>
            </a:p>
          </p:txBody>
        </p:sp>
        <p:sp>
          <p:nvSpPr>
            <p:cNvPr id="902318" name="Line 174"/>
            <p:cNvSpPr>
              <a:spLocks noChangeShapeType="1"/>
            </p:cNvSpPr>
            <p:nvPr/>
          </p:nvSpPr>
          <p:spPr bwMode="auto">
            <a:xfrm flipH="1" flipV="1">
              <a:off x="1882" y="1888"/>
              <a:ext cx="454" cy="0"/>
            </a:xfrm>
            <a:prstGeom prst="line">
              <a:avLst/>
            </a:prstGeom>
            <a:noFill/>
            <a:ln w="19050">
              <a:solidFill>
                <a:schemeClr val="tx1"/>
              </a:solidFill>
              <a:round/>
              <a:headEnd/>
              <a:tailEnd/>
            </a:ln>
            <a:effectLst/>
          </p:spPr>
          <p:txBody>
            <a:bodyPr lIns="85725" tIns="42862" rIns="85725" bIns="42862"/>
            <a:lstStyle/>
            <a:p>
              <a:endParaRPr lang="de-CH"/>
            </a:p>
          </p:txBody>
        </p:sp>
      </p:grpSp>
      <p:sp>
        <p:nvSpPr>
          <p:cNvPr id="902319" name="Text Box 175"/>
          <p:cNvSpPr txBox="1">
            <a:spLocks noChangeArrowheads="1"/>
          </p:cNvSpPr>
          <p:nvPr/>
        </p:nvSpPr>
        <p:spPr bwMode="auto">
          <a:xfrm>
            <a:off x="611188" y="6237288"/>
            <a:ext cx="3768725" cy="360362"/>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800"/>
              <a:t>SQLite and MySQL implementations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4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de-DE" dirty="0" err="1" smtClean="0"/>
              <a:t>Linux</a:t>
            </a:r>
            <a:r>
              <a:rPr lang="de-DE" dirty="0" smtClean="0"/>
              <a:t> Kongress 2009 Dresden</a:t>
            </a:r>
            <a:endParaRPr lang="de-DE" dirty="0"/>
          </a:p>
        </p:txBody>
      </p:sp>
      <p:sp>
        <p:nvSpPr>
          <p:cNvPr id="89190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9190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91909" name="Text Box 5"/>
          <p:cNvSpPr txBox="1">
            <a:spLocks noChangeArrowheads="1"/>
          </p:cNvSpPr>
          <p:nvPr/>
        </p:nvSpPr>
        <p:spPr bwMode="auto">
          <a:xfrm>
            <a:off x="611188" y="2492375"/>
            <a:ext cx="7921625" cy="1871663"/>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Cryptographic  </a:t>
            </a:r>
            <a:r>
              <a:rPr lang="de-CH" sz="4400" dirty="0"/>
              <a:t>Plugins</a:t>
            </a:r>
            <a:endParaRPr lang="de-CH" sz="2400" dirty="0">
              <a:solidFill>
                <a:srgbClr val="005B99"/>
              </a:solidFill>
            </a:endParaRPr>
          </a:p>
        </p:txBody>
      </p:sp>
      <p:pic>
        <p:nvPicPr>
          <p:cNvPr id="891910" name="Picture 6"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a:noFill/>
          <a:ln/>
        </p:spPr>
        <p:txBody>
          <a:bodyPr/>
          <a:lstStyle/>
          <a:p>
            <a:r>
              <a:rPr lang="de-DE"/>
              <a:t>Plugins for libstrongswan</a:t>
            </a:r>
          </a:p>
        </p:txBody>
      </p:sp>
      <p:sp>
        <p:nvSpPr>
          <p:cNvPr id="863235" name="Rectangle 3"/>
          <p:cNvSpPr>
            <a:spLocks noChangeArrowheads="1"/>
          </p:cNvSpPr>
          <p:nvPr/>
        </p:nvSpPr>
        <p:spPr bwMode="auto">
          <a:xfrm>
            <a:off x="5481638" y="646747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63247" name="Rectangle 15"/>
          <p:cNvSpPr>
            <a:spLocks noChangeArrowheads="1"/>
          </p:cNvSpPr>
          <p:nvPr/>
        </p:nvSpPr>
        <p:spPr bwMode="auto">
          <a:xfrm>
            <a:off x="611188" y="1052513"/>
            <a:ext cx="3673475" cy="5184775"/>
          </a:xfrm>
          <a:prstGeom prst="rect">
            <a:avLst/>
          </a:prstGeom>
          <a:solidFill>
            <a:srgbClr val="FFFF9D"/>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endParaRPr lang="de-CH" sz="1800"/>
          </a:p>
        </p:txBody>
      </p:sp>
      <p:sp>
        <p:nvSpPr>
          <p:cNvPr id="863238" name="Rectangle 6"/>
          <p:cNvSpPr>
            <a:spLocks noChangeArrowheads="1"/>
          </p:cNvSpPr>
          <p:nvPr/>
        </p:nvSpPr>
        <p:spPr bwMode="auto">
          <a:xfrm>
            <a:off x="900113" y="3068638"/>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credentials</a:t>
            </a:r>
          </a:p>
        </p:txBody>
      </p:sp>
      <p:sp>
        <p:nvSpPr>
          <p:cNvPr id="863253" name="Rectangle 21"/>
          <p:cNvSpPr>
            <a:spLocks noChangeArrowheads="1"/>
          </p:cNvSpPr>
          <p:nvPr/>
        </p:nvSpPr>
        <p:spPr bwMode="auto">
          <a:xfrm>
            <a:off x="3995738" y="1196975"/>
            <a:ext cx="576262" cy="4895850"/>
          </a:xfrm>
          <a:prstGeom prst="rect">
            <a:avLst/>
          </a:prstGeom>
          <a:solidFill>
            <a:srgbClr val="FFCC99"/>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endParaRPr lang="de-CH" sz="1800"/>
          </a:p>
        </p:txBody>
      </p:sp>
      <p:sp>
        <p:nvSpPr>
          <p:cNvPr id="863284" name="Text Box 52"/>
          <p:cNvSpPr txBox="1">
            <a:spLocks noChangeArrowheads="1"/>
          </p:cNvSpPr>
          <p:nvPr/>
        </p:nvSpPr>
        <p:spPr bwMode="auto">
          <a:xfrm>
            <a:off x="827088" y="1125538"/>
            <a:ext cx="1714500" cy="390525"/>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a:t>libstrongswan</a:t>
            </a:r>
          </a:p>
        </p:txBody>
      </p:sp>
      <p:sp>
        <p:nvSpPr>
          <p:cNvPr id="863285" name="Text Box 53"/>
          <p:cNvSpPr txBox="1">
            <a:spLocks noChangeArrowheads="1"/>
          </p:cNvSpPr>
          <p:nvPr/>
        </p:nvSpPr>
        <p:spPr bwMode="auto">
          <a:xfrm>
            <a:off x="4140200" y="1844675"/>
            <a:ext cx="312738" cy="3479800"/>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lnSpc>
                <a:spcPct val="85000"/>
              </a:lnSpc>
              <a:spcBef>
                <a:spcPct val="0"/>
              </a:spcBef>
              <a:buFont typeface="Wingdings" pitchFamily="2" charset="2"/>
              <a:buNone/>
            </a:pPr>
            <a:r>
              <a:rPr lang="de-CH"/>
              <a:t>P</a:t>
            </a:r>
          </a:p>
          <a:p>
            <a:pPr marL="317500" indent="-317500" algn="ctr" defTabSz="708025">
              <a:lnSpc>
                <a:spcPct val="85000"/>
              </a:lnSpc>
              <a:spcBef>
                <a:spcPct val="0"/>
              </a:spcBef>
              <a:buFont typeface="Wingdings" pitchFamily="2" charset="2"/>
              <a:buNone/>
            </a:pPr>
            <a:r>
              <a:rPr lang="de-CH"/>
              <a:t>l</a:t>
            </a:r>
          </a:p>
          <a:p>
            <a:pPr marL="317500" indent="-317500" algn="ctr" defTabSz="708025">
              <a:lnSpc>
                <a:spcPct val="85000"/>
              </a:lnSpc>
              <a:spcBef>
                <a:spcPct val="0"/>
              </a:spcBef>
              <a:buFont typeface="Wingdings" pitchFamily="2" charset="2"/>
              <a:buNone/>
            </a:pPr>
            <a:r>
              <a:rPr lang="de-CH"/>
              <a:t>u</a:t>
            </a:r>
          </a:p>
          <a:p>
            <a:pPr marL="317500" indent="-317500" algn="ctr" defTabSz="708025">
              <a:lnSpc>
                <a:spcPct val="85000"/>
              </a:lnSpc>
              <a:spcBef>
                <a:spcPct val="0"/>
              </a:spcBef>
              <a:buFont typeface="Wingdings" pitchFamily="2" charset="2"/>
              <a:buNone/>
            </a:pPr>
            <a:r>
              <a:rPr lang="de-CH"/>
              <a:t>g</a:t>
            </a:r>
          </a:p>
          <a:p>
            <a:pPr marL="317500" indent="-317500" algn="ctr" defTabSz="708025">
              <a:lnSpc>
                <a:spcPct val="95000"/>
              </a:lnSpc>
              <a:spcBef>
                <a:spcPct val="0"/>
              </a:spcBef>
              <a:buFont typeface="Wingdings" pitchFamily="2" charset="2"/>
              <a:buNone/>
            </a:pPr>
            <a:r>
              <a:rPr lang="de-CH"/>
              <a:t>i</a:t>
            </a:r>
          </a:p>
          <a:p>
            <a:pPr marL="317500" indent="-317500" algn="ctr" defTabSz="708025">
              <a:lnSpc>
                <a:spcPct val="85000"/>
              </a:lnSpc>
              <a:spcBef>
                <a:spcPct val="0"/>
              </a:spcBef>
              <a:buFont typeface="Wingdings" pitchFamily="2" charset="2"/>
              <a:buNone/>
            </a:pPr>
            <a:r>
              <a:rPr lang="de-CH"/>
              <a:t>n</a:t>
            </a:r>
          </a:p>
          <a:p>
            <a:pPr marL="317500" indent="-317500" algn="ctr" defTabSz="708025">
              <a:lnSpc>
                <a:spcPct val="85000"/>
              </a:lnSpc>
              <a:spcBef>
                <a:spcPct val="0"/>
              </a:spcBef>
              <a:buFont typeface="Wingdings" pitchFamily="2" charset="2"/>
              <a:buNone/>
            </a:pPr>
            <a:endParaRPr lang="de-CH"/>
          </a:p>
          <a:p>
            <a:pPr marL="317500" indent="-317500" algn="ctr" defTabSz="708025">
              <a:lnSpc>
                <a:spcPct val="85000"/>
              </a:lnSpc>
              <a:spcBef>
                <a:spcPct val="0"/>
              </a:spcBef>
              <a:buFont typeface="Wingdings" pitchFamily="2" charset="2"/>
              <a:buNone/>
            </a:pPr>
            <a:r>
              <a:rPr lang="de-CH"/>
              <a:t>L</a:t>
            </a:r>
          </a:p>
          <a:p>
            <a:pPr marL="317500" indent="-317500" algn="ctr" defTabSz="708025">
              <a:lnSpc>
                <a:spcPct val="85000"/>
              </a:lnSpc>
              <a:spcBef>
                <a:spcPct val="0"/>
              </a:spcBef>
              <a:buFont typeface="Wingdings" pitchFamily="2" charset="2"/>
              <a:buNone/>
            </a:pPr>
            <a:r>
              <a:rPr lang="de-CH"/>
              <a:t>o</a:t>
            </a:r>
          </a:p>
          <a:p>
            <a:pPr marL="317500" indent="-317500" algn="ctr" defTabSz="708025">
              <a:lnSpc>
                <a:spcPct val="85000"/>
              </a:lnSpc>
              <a:spcBef>
                <a:spcPct val="0"/>
              </a:spcBef>
              <a:buFont typeface="Wingdings" pitchFamily="2" charset="2"/>
              <a:buNone/>
            </a:pPr>
            <a:r>
              <a:rPr lang="de-CH"/>
              <a:t>a</a:t>
            </a:r>
          </a:p>
          <a:p>
            <a:pPr marL="317500" indent="-317500" algn="ctr" defTabSz="708025">
              <a:lnSpc>
                <a:spcPct val="85000"/>
              </a:lnSpc>
              <a:spcBef>
                <a:spcPct val="0"/>
              </a:spcBef>
              <a:buFont typeface="Wingdings" pitchFamily="2" charset="2"/>
              <a:buNone/>
            </a:pPr>
            <a:r>
              <a:rPr lang="de-CH"/>
              <a:t>d</a:t>
            </a:r>
          </a:p>
          <a:p>
            <a:pPr marL="317500" indent="-317500" algn="ctr" defTabSz="708025">
              <a:lnSpc>
                <a:spcPct val="85000"/>
              </a:lnSpc>
              <a:spcBef>
                <a:spcPct val="0"/>
              </a:spcBef>
              <a:buFont typeface="Wingdings" pitchFamily="2" charset="2"/>
              <a:buNone/>
            </a:pPr>
            <a:r>
              <a:rPr lang="de-CH"/>
              <a:t>e</a:t>
            </a:r>
          </a:p>
          <a:p>
            <a:pPr marL="317500" indent="-317500" algn="ctr" defTabSz="708025">
              <a:lnSpc>
                <a:spcPct val="85000"/>
              </a:lnSpc>
              <a:spcBef>
                <a:spcPct val="0"/>
              </a:spcBef>
              <a:buFont typeface="Wingdings" pitchFamily="2" charset="2"/>
              <a:buNone/>
            </a:pPr>
            <a:r>
              <a:rPr lang="de-CH"/>
              <a:t>r</a:t>
            </a:r>
          </a:p>
        </p:txBody>
      </p:sp>
      <p:sp>
        <p:nvSpPr>
          <p:cNvPr id="863286" name="Rectangle 54"/>
          <p:cNvSpPr>
            <a:spLocks noChangeArrowheads="1"/>
          </p:cNvSpPr>
          <p:nvPr/>
        </p:nvSpPr>
        <p:spPr bwMode="auto">
          <a:xfrm>
            <a:off x="900113" y="1844675"/>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crypto</a:t>
            </a:r>
          </a:p>
        </p:txBody>
      </p:sp>
      <p:sp>
        <p:nvSpPr>
          <p:cNvPr id="863287" name="Rectangle 55"/>
          <p:cNvSpPr>
            <a:spLocks noChangeArrowheads="1"/>
          </p:cNvSpPr>
          <p:nvPr/>
        </p:nvSpPr>
        <p:spPr bwMode="auto">
          <a:xfrm>
            <a:off x="900113" y="4076700"/>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database</a:t>
            </a:r>
          </a:p>
        </p:txBody>
      </p:sp>
      <p:sp>
        <p:nvSpPr>
          <p:cNvPr id="863288" name="Rectangle 56"/>
          <p:cNvSpPr>
            <a:spLocks noChangeArrowheads="1"/>
          </p:cNvSpPr>
          <p:nvPr/>
        </p:nvSpPr>
        <p:spPr bwMode="auto">
          <a:xfrm>
            <a:off x="900113" y="5300663"/>
            <a:ext cx="1944687" cy="431800"/>
          </a:xfrm>
          <a:prstGeom prst="rect">
            <a:avLst/>
          </a:prstGeom>
          <a:solidFill>
            <a:schemeClr val="hlink"/>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fetcher</a:t>
            </a:r>
          </a:p>
        </p:txBody>
      </p:sp>
      <p:sp>
        <p:nvSpPr>
          <p:cNvPr id="863290" name="Line 58"/>
          <p:cNvSpPr>
            <a:spLocks noChangeShapeType="1"/>
          </p:cNvSpPr>
          <p:nvPr/>
        </p:nvSpPr>
        <p:spPr bwMode="auto">
          <a:xfrm>
            <a:off x="3059113" y="3284538"/>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63291" name="Line 59"/>
          <p:cNvSpPr>
            <a:spLocks noChangeShapeType="1"/>
          </p:cNvSpPr>
          <p:nvPr/>
        </p:nvSpPr>
        <p:spPr bwMode="auto">
          <a:xfrm>
            <a:off x="3059113" y="2060575"/>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63292" name="Line 60"/>
          <p:cNvSpPr>
            <a:spLocks noChangeShapeType="1"/>
          </p:cNvSpPr>
          <p:nvPr/>
        </p:nvSpPr>
        <p:spPr bwMode="auto">
          <a:xfrm>
            <a:off x="3059113" y="4292600"/>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63293" name="Line 61"/>
          <p:cNvSpPr>
            <a:spLocks noChangeShapeType="1"/>
          </p:cNvSpPr>
          <p:nvPr/>
        </p:nvSpPr>
        <p:spPr bwMode="auto">
          <a:xfrm>
            <a:off x="3059113" y="5516563"/>
            <a:ext cx="792162" cy="0"/>
          </a:xfrm>
          <a:prstGeom prst="line">
            <a:avLst/>
          </a:prstGeom>
          <a:noFill/>
          <a:ln w="38100">
            <a:solidFill>
              <a:schemeClr val="tx1"/>
            </a:solidFill>
            <a:round/>
            <a:headEnd type="triangle" w="med" len="med"/>
            <a:tailEnd type="triangle" w="med" len="med"/>
          </a:ln>
          <a:effectLst/>
        </p:spPr>
        <p:txBody>
          <a:bodyPr lIns="85725" tIns="42862" rIns="85725" bIns="42862"/>
          <a:lstStyle/>
          <a:p>
            <a:endParaRPr lang="de-CH"/>
          </a:p>
        </p:txBody>
      </p:sp>
      <p:sp>
        <p:nvSpPr>
          <p:cNvPr id="863302" name="Text Box 70"/>
          <p:cNvSpPr txBox="1">
            <a:spLocks noChangeArrowheads="1"/>
          </p:cNvSpPr>
          <p:nvPr/>
        </p:nvSpPr>
        <p:spPr bwMode="auto">
          <a:xfrm>
            <a:off x="4797425" y="4686300"/>
            <a:ext cx="1150938" cy="390525"/>
          </a:xfrm>
          <a:prstGeom prst="rect">
            <a:avLst/>
          </a:prstGeom>
          <a:noFill/>
          <a:ln w="12700" algn="ctr">
            <a:noFill/>
            <a:miter lim="800000"/>
            <a:headEnd/>
            <a:tailEnd/>
          </a:ln>
          <a:effectLst/>
        </p:spPr>
        <p:txBody>
          <a:bodyPr lIns="85725" tIns="42862" rIns="85725" bIns="42862">
            <a:spAutoFit/>
          </a:bodyPr>
          <a:lstStyle/>
          <a:p>
            <a:pPr marL="317500" indent="-317500" algn="ctr" defTabSz="708025">
              <a:buFont typeface="Wingdings" pitchFamily="2" charset="2"/>
              <a:buNone/>
            </a:pPr>
            <a:r>
              <a:rPr lang="de-CH"/>
              <a:t>…</a:t>
            </a:r>
          </a:p>
        </p:txBody>
      </p:sp>
      <p:sp>
        <p:nvSpPr>
          <p:cNvPr id="863303" name="Text Box 71"/>
          <p:cNvSpPr txBox="1">
            <a:spLocks noChangeArrowheads="1"/>
          </p:cNvSpPr>
          <p:nvPr/>
        </p:nvSpPr>
        <p:spPr bwMode="auto">
          <a:xfrm>
            <a:off x="4787900" y="3400425"/>
            <a:ext cx="1150938" cy="390525"/>
          </a:xfrm>
          <a:prstGeom prst="rect">
            <a:avLst/>
          </a:prstGeom>
          <a:noFill/>
          <a:ln w="12700" algn="ctr">
            <a:noFill/>
            <a:miter lim="800000"/>
            <a:headEnd/>
            <a:tailEnd/>
          </a:ln>
          <a:effectLst/>
        </p:spPr>
        <p:txBody>
          <a:bodyPr lIns="85725" tIns="42862" rIns="85725" bIns="42862">
            <a:spAutoFit/>
          </a:bodyPr>
          <a:lstStyle/>
          <a:p>
            <a:pPr marL="317500" indent="-317500" algn="ctr" defTabSz="708025">
              <a:buFont typeface="Wingdings" pitchFamily="2" charset="2"/>
              <a:buNone/>
            </a:pPr>
            <a:r>
              <a:rPr lang="de-CH"/>
              <a:t>…</a:t>
            </a:r>
          </a:p>
        </p:txBody>
      </p:sp>
      <p:sp>
        <p:nvSpPr>
          <p:cNvPr id="863304" name="Text Box 72"/>
          <p:cNvSpPr txBox="1">
            <a:spLocks noChangeArrowheads="1"/>
          </p:cNvSpPr>
          <p:nvPr/>
        </p:nvSpPr>
        <p:spPr bwMode="auto">
          <a:xfrm>
            <a:off x="4787900" y="2708275"/>
            <a:ext cx="1150938" cy="390525"/>
          </a:xfrm>
          <a:prstGeom prst="rect">
            <a:avLst/>
          </a:prstGeom>
          <a:noFill/>
          <a:ln w="12700" algn="ctr">
            <a:noFill/>
            <a:miter lim="800000"/>
            <a:headEnd/>
            <a:tailEnd/>
          </a:ln>
          <a:effectLst/>
        </p:spPr>
        <p:txBody>
          <a:bodyPr lIns="85725" tIns="42862" rIns="85725" bIns="42862">
            <a:spAutoFit/>
          </a:bodyPr>
          <a:lstStyle/>
          <a:p>
            <a:pPr marL="317500" indent="-317500" algn="ctr" defTabSz="708025">
              <a:buFont typeface="Wingdings" pitchFamily="2" charset="2"/>
              <a:buNone/>
            </a:pPr>
            <a:r>
              <a:rPr lang="de-CH"/>
              <a:t>…</a:t>
            </a:r>
          </a:p>
        </p:txBody>
      </p:sp>
      <p:grpSp>
        <p:nvGrpSpPr>
          <p:cNvPr id="2" name="Group 83"/>
          <p:cNvGrpSpPr>
            <a:grpSpLocks/>
          </p:cNvGrpSpPr>
          <p:nvPr/>
        </p:nvGrpSpPr>
        <p:grpSpPr bwMode="auto">
          <a:xfrm>
            <a:off x="4572000" y="1773238"/>
            <a:ext cx="1366838" cy="431800"/>
            <a:chOff x="2880" y="1117"/>
            <a:chExt cx="861" cy="272"/>
          </a:xfrm>
        </p:grpSpPr>
        <p:sp>
          <p:nvSpPr>
            <p:cNvPr id="863295" name="Rectangle 63"/>
            <p:cNvSpPr>
              <a:spLocks noChangeArrowheads="1"/>
            </p:cNvSpPr>
            <p:nvPr/>
          </p:nvSpPr>
          <p:spPr bwMode="auto">
            <a:xfrm>
              <a:off x="3016" y="1117"/>
              <a:ext cx="725"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sha2</a:t>
              </a:r>
            </a:p>
          </p:txBody>
        </p:sp>
        <p:sp>
          <p:nvSpPr>
            <p:cNvPr id="863307" name="Line 75"/>
            <p:cNvSpPr>
              <a:spLocks noChangeShapeType="1"/>
            </p:cNvSpPr>
            <p:nvPr/>
          </p:nvSpPr>
          <p:spPr bwMode="auto">
            <a:xfrm>
              <a:off x="2880" y="1253"/>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3" name="Group 84"/>
          <p:cNvGrpSpPr>
            <a:grpSpLocks/>
          </p:cNvGrpSpPr>
          <p:nvPr/>
        </p:nvGrpSpPr>
        <p:grpSpPr bwMode="auto">
          <a:xfrm>
            <a:off x="4572000" y="2349500"/>
            <a:ext cx="1368425" cy="431800"/>
            <a:chOff x="2880" y="1480"/>
            <a:chExt cx="862" cy="272"/>
          </a:xfrm>
        </p:grpSpPr>
        <p:sp>
          <p:nvSpPr>
            <p:cNvPr id="863296" name="Rectangle 64"/>
            <p:cNvSpPr>
              <a:spLocks noChangeArrowheads="1"/>
            </p:cNvSpPr>
            <p:nvPr/>
          </p:nvSpPr>
          <p:spPr bwMode="auto">
            <a:xfrm>
              <a:off x="3016" y="1480"/>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random</a:t>
              </a:r>
            </a:p>
          </p:txBody>
        </p:sp>
        <p:sp>
          <p:nvSpPr>
            <p:cNvPr id="863308" name="Line 76"/>
            <p:cNvSpPr>
              <a:spLocks noChangeShapeType="1"/>
            </p:cNvSpPr>
            <p:nvPr/>
          </p:nvSpPr>
          <p:spPr bwMode="auto">
            <a:xfrm>
              <a:off x="2880" y="1616"/>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4" name="Group 85"/>
          <p:cNvGrpSpPr>
            <a:grpSpLocks/>
          </p:cNvGrpSpPr>
          <p:nvPr/>
        </p:nvGrpSpPr>
        <p:grpSpPr bwMode="auto">
          <a:xfrm>
            <a:off x="4572000" y="3068638"/>
            <a:ext cx="1366838" cy="431800"/>
            <a:chOff x="2880" y="1933"/>
            <a:chExt cx="861" cy="272"/>
          </a:xfrm>
        </p:grpSpPr>
        <p:sp>
          <p:nvSpPr>
            <p:cNvPr id="863271" name="Rectangle 39"/>
            <p:cNvSpPr>
              <a:spLocks noChangeArrowheads="1"/>
            </p:cNvSpPr>
            <p:nvPr/>
          </p:nvSpPr>
          <p:spPr bwMode="auto">
            <a:xfrm>
              <a:off x="3016" y="1933"/>
              <a:ext cx="725"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x509</a:t>
              </a:r>
            </a:p>
          </p:txBody>
        </p:sp>
        <p:sp>
          <p:nvSpPr>
            <p:cNvPr id="863309" name="Line 77"/>
            <p:cNvSpPr>
              <a:spLocks noChangeShapeType="1"/>
            </p:cNvSpPr>
            <p:nvPr/>
          </p:nvSpPr>
          <p:spPr bwMode="auto">
            <a:xfrm>
              <a:off x="2880" y="2069"/>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5" name="Group 86"/>
          <p:cNvGrpSpPr>
            <a:grpSpLocks/>
          </p:cNvGrpSpPr>
          <p:nvPr/>
        </p:nvGrpSpPr>
        <p:grpSpPr bwMode="auto">
          <a:xfrm>
            <a:off x="4572000" y="3789363"/>
            <a:ext cx="1368425" cy="431800"/>
            <a:chOff x="2880" y="2387"/>
            <a:chExt cx="862" cy="272"/>
          </a:xfrm>
        </p:grpSpPr>
        <p:sp>
          <p:nvSpPr>
            <p:cNvPr id="863297" name="Rectangle 65"/>
            <p:cNvSpPr>
              <a:spLocks noChangeArrowheads="1"/>
            </p:cNvSpPr>
            <p:nvPr/>
          </p:nvSpPr>
          <p:spPr bwMode="auto">
            <a:xfrm>
              <a:off x="3016" y="2387"/>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sqlite</a:t>
              </a:r>
            </a:p>
          </p:txBody>
        </p:sp>
        <p:sp>
          <p:nvSpPr>
            <p:cNvPr id="863310" name="Line 78"/>
            <p:cNvSpPr>
              <a:spLocks noChangeShapeType="1"/>
            </p:cNvSpPr>
            <p:nvPr/>
          </p:nvSpPr>
          <p:spPr bwMode="auto">
            <a:xfrm>
              <a:off x="2880" y="2523"/>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6" name="Group 87"/>
          <p:cNvGrpSpPr>
            <a:grpSpLocks/>
          </p:cNvGrpSpPr>
          <p:nvPr/>
        </p:nvGrpSpPr>
        <p:grpSpPr bwMode="auto">
          <a:xfrm>
            <a:off x="4572000" y="4365625"/>
            <a:ext cx="1368425" cy="431800"/>
            <a:chOff x="2880" y="2750"/>
            <a:chExt cx="862" cy="272"/>
          </a:xfrm>
        </p:grpSpPr>
        <p:sp>
          <p:nvSpPr>
            <p:cNvPr id="863298" name="Rectangle 66"/>
            <p:cNvSpPr>
              <a:spLocks noChangeArrowheads="1"/>
            </p:cNvSpPr>
            <p:nvPr/>
          </p:nvSpPr>
          <p:spPr bwMode="auto">
            <a:xfrm>
              <a:off x="3016" y="2750"/>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mysql</a:t>
              </a:r>
            </a:p>
          </p:txBody>
        </p:sp>
        <p:sp>
          <p:nvSpPr>
            <p:cNvPr id="863311" name="Line 79"/>
            <p:cNvSpPr>
              <a:spLocks noChangeShapeType="1"/>
            </p:cNvSpPr>
            <p:nvPr/>
          </p:nvSpPr>
          <p:spPr bwMode="auto">
            <a:xfrm>
              <a:off x="2880" y="2886"/>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7" name="Group 88"/>
          <p:cNvGrpSpPr>
            <a:grpSpLocks/>
          </p:cNvGrpSpPr>
          <p:nvPr/>
        </p:nvGrpSpPr>
        <p:grpSpPr bwMode="auto">
          <a:xfrm>
            <a:off x="4572000" y="5084763"/>
            <a:ext cx="1368425" cy="431800"/>
            <a:chOff x="2880" y="3203"/>
            <a:chExt cx="862" cy="272"/>
          </a:xfrm>
        </p:grpSpPr>
        <p:sp>
          <p:nvSpPr>
            <p:cNvPr id="863300" name="Rectangle 68"/>
            <p:cNvSpPr>
              <a:spLocks noChangeArrowheads="1"/>
            </p:cNvSpPr>
            <p:nvPr/>
          </p:nvSpPr>
          <p:spPr bwMode="auto">
            <a:xfrm>
              <a:off x="3016" y="3203"/>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curl</a:t>
              </a:r>
            </a:p>
          </p:txBody>
        </p:sp>
        <p:sp>
          <p:nvSpPr>
            <p:cNvPr id="863312" name="Line 80"/>
            <p:cNvSpPr>
              <a:spLocks noChangeShapeType="1"/>
            </p:cNvSpPr>
            <p:nvPr/>
          </p:nvSpPr>
          <p:spPr bwMode="auto">
            <a:xfrm>
              <a:off x="2880" y="3339"/>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grpSp>
        <p:nvGrpSpPr>
          <p:cNvPr id="8" name="Group 89"/>
          <p:cNvGrpSpPr>
            <a:grpSpLocks/>
          </p:cNvGrpSpPr>
          <p:nvPr/>
        </p:nvGrpSpPr>
        <p:grpSpPr bwMode="auto">
          <a:xfrm>
            <a:off x="4572000" y="5661025"/>
            <a:ext cx="1368425" cy="431800"/>
            <a:chOff x="2880" y="3566"/>
            <a:chExt cx="862" cy="272"/>
          </a:xfrm>
        </p:grpSpPr>
        <p:sp>
          <p:nvSpPr>
            <p:cNvPr id="863299" name="Rectangle 67"/>
            <p:cNvSpPr>
              <a:spLocks noChangeArrowheads="1"/>
            </p:cNvSpPr>
            <p:nvPr/>
          </p:nvSpPr>
          <p:spPr bwMode="auto">
            <a:xfrm>
              <a:off x="3016" y="3566"/>
              <a:ext cx="726"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ldap</a:t>
              </a:r>
            </a:p>
          </p:txBody>
        </p:sp>
        <p:sp>
          <p:nvSpPr>
            <p:cNvPr id="863313" name="Line 81"/>
            <p:cNvSpPr>
              <a:spLocks noChangeShapeType="1"/>
            </p:cNvSpPr>
            <p:nvPr/>
          </p:nvSpPr>
          <p:spPr bwMode="auto">
            <a:xfrm>
              <a:off x="2880" y="3702"/>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sp>
        <p:nvSpPr>
          <p:cNvPr id="863323" name="Text Box 91"/>
          <p:cNvSpPr txBox="1">
            <a:spLocks noChangeArrowheads="1"/>
          </p:cNvSpPr>
          <p:nvPr/>
        </p:nvSpPr>
        <p:spPr bwMode="auto">
          <a:xfrm>
            <a:off x="1258888" y="2492375"/>
            <a:ext cx="1174750" cy="390525"/>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a:t>Factories</a:t>
            </a:r>
          </a:p>
        </p:txBody>
      </p:sp>
      <p:grpSp>
        <p:nvGrpSpPr>
          <p:cNvPr id="9" name="Group 96"/>
          <p:cNvGrpSpPr>
            <a:grpSpLocks/>
          </p:cNvGrpSpPr>
          <p:nvPr/>
        </p:nvGrpSpPr>
        <p:grpSpPr bwMode="auto">
          <a:xfrm>
            <a:off x="4572000" y="1196975"/>
            <a:ext cx="1366838" cy="431800"/>
            <a:chOff x="2880" y="754"/>
            <a:chExt cx="861" cy="272"/>
          </a:xfrm>
        </p:grpSpPr>
        <p:sp>
          <p:nvSpPr>
            <p:cNvPr id="863329" name="Rectangle 97"/>
            <p:cNvSpPr>
              <a:spLocks noChangeArrowheads="1"/>
            </p:cNvSpPr>
            <p:nvPr/>
          </p:nvSpPr>
          <p:spPr bwMode="auto">
            <a:xfrm>
              <a:off x="3016" y="754"/>
              <a:ext cx="725" cy="272"/>
            </a:xfrm>
            <a:prstGeom prst="rect">
              <a:avLst/>
            </a:prstGeom>
            <a:solidFill>
              <a:srgbClr val="66FFCC"/>
            </a:solidFill>
            <a:ln w="12700">
              <a:solidFill>
                <a:schemeClr val="tx1"/>
              </a:solidFill>
              <a:miter lim="800000"/>
              <a:headEnd/>
              <a:tailEnd/>
            </a:ln>
            <a:effectLst>
              <a:outerShdw dist="107763" dir="2700000" algn="ctr" rotWithShape="0">
                <a:schemeClr val="bg2"/>
              </a:outerShdw>
            </a:effectLst>
          </p:spPr>
          <p:txBody>
            <a:bodyPr wrap="none" lIns="85725" tIns="42862" rIns="85725" bIns="42862" anchor="ctr"/>
            <a:lstStyle/>
            <a:p>
              <a:pPr algn="ctr">
                <a:buClr>
                  <a:srgbClr val="0099CC"/>
                </a:buClr>
                <a:buSzPct val="70000"/>
                <a:buFont typeface="Wingdings" pitchFamily="2" charset="2"/>
                <a:buNone/>
              </a:pPr>
              <a:r>
                <a:rPr lang="de-DE" sz="1800"/>
                <a:t>aes</a:t>
              </a:r>
            </a:p>
          </p:txBody>
        </p:sp>
        <p:sp>
          <p:nvSpPr>
            <p:cNvPr id="863330" name="Line 98"/>
            <p:cNvSpPr>
              <a:spLocks noChangeShapeType="1"/>
            </p:cNvSpPr>
            <p:nvPr/>
          </p:nvSpPr>
          <p:spPr bwMode="auto">
            <a:xfrm>
              <a:off x="2880" y="890"/>
              <a:ext cx="136" cy="0"/>
            </a:xfrm>
            <a:prstGeom prst="line">
              <a:avLst/>
            </a:prstGeom>
            <a:noFill/>
            <a:ln w="57150">
              <a:solidFill>
                <a:srgbClr val="00DA91"/>
              </a:solidFill>
              <a:round/>
              <a:headEnd type="diamond" w="lg" len="lg"/>
              <a:tailEnd/>
            </a:ln>
            <a:effectLst/>
          </p:spPr>
          <p:txBody>
            <a:bodyPr lIns="85725" tIns="42862" rIns="85725" bIns="42862"/>
            <a:lstStyle/>
            <a:p>
              <a:endParaRPr lang="de-CH"/>
            </a:p>
          </p:txBody>
        </p:sp>
      </p:grpSp>
      <p:sp>
        <p:nvSpPr>
          <p:cNvPr id="863331" name="Rectangle 99"/>
          <p:cNvSpPr>
            <a:spLocks noChangeArrowheads="1"/>
          </p:cNvSpPr>
          <p:nvPr/>
        </p:nvSpPr>
        <p:spPr bwMode="auto">
          <a:xfrm>
            <a:off x="6300788" y="5013325"/>
            <a:ext cx="2808287" cy="1152525"/>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a:t>Certificate retrieval (HASH-and-URL)</a:t>
            </a:r>
          </a:p>
          <a:p>
            <a:pPr marL="317500" indent="-317500" defTabSz="708025">
              <a:buClr>
                <a:srgbClr val="FF3517"/>
              </a:buClr>
              <a:buSzPct val="140000"/>
              <a:buFontTx/>
              <a:buChar char="•"/>
            </a:pPr>
            <a:r>
              <a:rPr lang="de-CH"/>
              <a:t>CRL fetching, OCSP</a:t>
            </a:r>
            <a:endParaRPr lang="de-CH" sz="1600">
              <a:solidFill>
                <a:srgbClr val="005B99"/>
              </a:solidFill>
            </a:endParaRPr>
          </a:p>
        </p:txBody>
      </p:sp>
      <p:sp>
        <p:nvSpPr>
          <p:cNvPr id="863332" name="Rectangle 100"/>
          <p:cNvSpPr>
            <a:spLocks noChangeArrowheads="1"/>
          </p:cNvSpPr>
          <p:nvPr/>
        </p:nvSpPr>
        <p:spPr bwMode="auto">
          <a:xfrm>
            <a:off x="6300788" y="1196975"/>
            <a:ext cx="2808287" cy="1655763"/>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a:t>Non-US crypto code</a:t>
            </a:r>
          </a:p>
          <a:p>
            <a:pPr marL="317500" indent="-317500" defTabSz="708025">
              <a:buClr>
                <a:srgbClr val="FF3517"/>
              </a:buClr>
              <a:buSzPct val="140000"/>
              <a:buFontTx/>
              <a:buChar char="•"/>
            </a:pPr>
            <a:r>
              <a:rPr lang="de-CH"/>
              <a:t>No OpenSSL library</a:t>
            </a:r>
          </a:p>
          <a:p>
            <a:pPr marL="317500" indent="-317500" defTabSz="708025">
              <a:buClr>
                <a:srgbClr val="FF3517"/>
              </a:buClr>
              <a:buSzPct val="140000"/>
              <a:buFontTx/>
              <a:buChar char="•"/>
            </a:pPr>
            <a:r>
              <a:rPr lang="de-CH"/>
              <a:t>ECCN: No License</a:t>
            </a:r>
            <a:br>
              <a:rPr lang="de-CH"/>
            </a:br>
            <a:r>
              <a:rPr lang="de-CH"/>
              <a:t>Required (NLR)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63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3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de-DE"/>
              <a:t>VIA EPIA-NX PadLock Crypto-Processor </a:t>
            </a:r>
          </a:p>
        </p:txBody>
      </p:sp>
      <p:sp>
        <p:nvSpPr>
          <p:cNvPr id="90726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907271" name="Picture 7" descr="VIA_EPIA_NX_Series"/>
          <p:cNvPicPr>
            <a:picLocks noChangeAspect="1" noChangeArrowheads="1"/>
          </p:cNvPicPr>
          <p:nvPr/>
        </p:nvPicPr>
        <p:blipFill>
          <a:blip r:embed="rId3" cstate="print"/>
          <a:srcRect/>
          <a:stretch>
            <a:fillRect/>
          </a:stretch>
        </p:blipFill>
        <p:spPr bwMode="auto">
          <a:xfrm>
            <a:off x="3636963" y="1125538"/>
            <a:ext cx="4903787" cy="5040312"/>
          </a:xfrm>
          <a:prstGeom prst="rect">
            <a:avLst/>
          </a:prstGeom>
          <a:noFill/>
        </p:spPr>
      </p:pic>
      <p:sp>
        <p:nvSpPr>
          <p:cNvPr id="907272" name="Rectangle 8"/>
          <p:cNvSpPr>
            <a:spLocks noChangeArrowheads="1"/>
          </p:cNvSpPr>
          <p:nvPr/>
        </p:nvSpPr>
        <p:spPr bwMode="auto">
          <a:xfrm>
            <a:off x="611188" y="1268413"/>
            <a:ext cx="2952750" cy="3024187"/>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dirty="0">
                <a:solidFill>
                  <a:srgbClr val="FF0000"/>
                </a:solidFill>
              </a:rPr>
              <a:t>padlock</a:t>
            </a:r>
            <a:r>
              <a:rPr lang="de-CH" dirty="0"/>
              <a:t> plugin</a:t>
            </a:r>
            <a:br>
              <a:rPr lang="de-CH" dirty="0"/>
            </a:br>
            <a:r>
              <a:rPr lang="de-CH" sz="1800" dirty="0"/>
              <a:t>AES/SHA</a:t>
            </a:r>
            <a:br>
              <a:rPr lang="de-CH" sz="1800" dirty="0"/>
            </a:br>
            <a:r>
              <a:rPr lang="de-CH" sz="1800" dirty="0"/>
              <a:t>HW acceleration</a:t>
            </a:r>
          </a:p>
          <a:p>
            <a:pPr marL="317500" indent="-317500" defTabSz="708025">
              <a:buClr>
                <a:srgbClr val="FF3517"/>
              </a:buClr>
              <a:buSzPct val="140000"/>
              <a:buFontTx/>
              <a:buChar char="•"/>
            </a:pPr>
            <a:r>
              <a:rPr lang="de-CH" dirty="0">
                <a:solidFill>
                  <a:srgbClr val="FF0000"/>
                </a:solidFill>
              </a:rPr>
              <a:t>openssl</a:t>
            </a:r>
            <a:r>
              <a:rPr lang="de-CH" dirty="0"/>
              <a:t> plugin</a:t>
            </a:r>
            <a:br>
              <a:rPr lang="de-CH" dirty="0"/>
            </a:br>
            <a:r>
              <a:rPr lang="de-CH" sz="1800" dirty="0"/>
              <a:t>uses libcrypto-0.9.8</a:t>
            </a:r>
            <a:br>
              <a:rPr lang="de-CH" sz="1800" dirty="0"/>
            </a:br>
            <a:r>
              <a:rPr lang="de-CH" sz="1800" dirty="0"/>
              <a:t>OpenSSL library</a:t>
            </a:r>
            <a:br>
              <a:rPr lang="de-CH" sz="1800" dirty="0"/>
            </a:br>
            <a:r>
              <a:rPr lang="de-CH" sz="1800" dirty="0"/>
              <a:t>- ECP DH groups</a:t>
            </a:r>
            <a:br>
              <a:rPr lang="de-CH" sz="1800" dirty="0"/>
            </a:br>
            <a:r>
              <a:rPr lang="de-CH" sz="1800" dirty="0"/>
              <a:t>- ECDSA signatures</a:t>
            </a:r>
            <a:br>
              <a:rPr lang="de-CH" sz="1800" dirty="0"/>
            </a:br>
            <a:r>
              <a:rPr lang="de-CH" sz="1800" dirty="0"/>
              <a:t>- HW engine support</a:t>
            </a:r>
            <a:r>
              <a:rPr lang="de-CH" dirty="0"/>
              <a:t/>
            </a:r>
            <a:br>
              <a:rPr lang="de-CH" dirty="0"/>
            </a:br>
            <a:endParaRPr lang="de-CH" sz="1600" dirty="0">
              <a:solidFill>
                <a:srgbClr val="005B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07272">
                                            <p:txEl>
                                              <p:pRg st="0" end="0"/>
                                            </p:txEl>
                                          </p:spTgt>
                                        </p:tgtEl>
                                        <p:attrNameLst>
                                          <p:attrName>style.visibility</p:attrName>
                                        </p:attrNameLst>
                                      </p:cBhvr>
                                      <p:to>
                                        <p:strVal val="visible"/>
                                      </p:to>
                                    </p:set>
                                    <p:animEffect transition="in" filter="wipe(left)">
                                      <p:cBhvr>
                                        <p:cTn id="7" dur="500"/>
                                        <p:tgtEl>
                                          <p:spTgt spid="90727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907272">
                                            <p:txEl>
                                              <p:pRg st="1" end="1"/>
                                            </p:txEl>
                                          </p:spTgt>
                                        </p:tgtEl>
                                        <p:attrNameLst>
                                          <p:attrName>style.visibility</p:attrName>
                                        </p:attrNameLst>
                                      </p:cBhvr>
                                      <p:to>
                                        <p:strVal val="visible"/>
                                      </p:to>
                                    </p:set>
                                    <p:animEffect transition="in" filter="wipe(left)">
                                      <p:cBhvr>
                                        <p:cTn id="11" dur="500"/>
                                        <p:tgtEl>
                                          <p:spTgt spid="9072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2"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The strongSwan PKI function</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10" name="Rectangle 4"/>
          <p:cNvSpPr>
            <a:spLocks noChangeArrowheads="1"/>
          </p:cNvSpPr>
          <p:nvPr/>
        </p:nvSpPr>
        <p:spPr bwMode="auto">
          <a:xfrm>
            <a:off x="611188" y="1357298"/>
            <a:ext cx="8247092" cy="4786346"/>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ipsec pki </a:t>
            </a:r>
            <a:r>
              <a:rPr lang="de-DE" sz="1300" b="1" dirty="0" smtClean="0">
                <a:solidFill>
                  <a:srgbClr val="FF0000"/>
                </a:solidFill>
                <a:latin typeface="Courier New" pitchFamily="49" charset="0"/>
              </a:rPr>
              <a:t>--gen  </a:t>
            </a:r>
            <a:r>
              <a:rPr lang="de-DE" sz="1300" b="1" dirty="0" smtClean="0">
                <a:latin typeface="Courier New" pitchFamily="49" charset="0"/>
              </a:rPr>
              <a:t>--</a:t>
            </a:r>
            <a:r>
              <a:rPr lang="de-DE" sz="1300" b="1" dirty="0" smtClean="0">
                <a:latin typeface="Courier New" pitchFamily="49" charset="0"/>
              </a:rPr>
              <a:t>type ecdsa --size 521 &gt; </a:t>
            </a:r>
            <a:r>
              <a:rPr lang="de-DE" sz="1300" b="1" dirty="0" smtClean="0">
                <a:solidFill>
                  <a:srgbClr val="FF0000"/>
                </a:solidFill>
                <a:latin typeface="Courier New" pitchFamily="49" charset="0"/>
              </a:rPr>
              <a:t>strongswanKey.der</a:t>
            </a:r>
          </a:p>
          <a:p>
            <a:pPr marL="317500" indent="-317500" defTabSz="708025">
              <a:spcBef>
                <a:spcPct val="0"/>
              </a:spcBef>
              <a:buNone/>
            </a:pPr>
            <a:r>
              <a:rPr lang="de-DE" sz="1300" b="1" dirty="0" smtClean="0">
                <a:latin typeface="Courier New" pitchFamily="49" charset="0"/>
              </a:rPr>
              <a:t>ipsec </a:t>
            </a:r>
            <a:r>
              <a:rPr lang="de-DE" sz="1300" b="1" dirty="0" smtClean="0">
                <a:latin typeface="Courier New" pitchFamily="49" charset="0"/>
              </a:rPr>
              <a:t>pki </a:t>
            </a:r>
            <a:r>
              <a:rPr lang="de-DE" sz="1300" b="1" dirty="0" smtClean="0">
                <a:solidFill>
                  <a:srgbClr val="FF0000"/>
                </a:solidFill>
                <a:latin typeface="Courier New" pitchFamily="49" charset="0"/>
              </a:rPr>
              <a:t>--self</a:t>
            </a:r>
            <a:r>
              <a:rPr lang="de-DE" sz="1300" b="1" dirty="0" smtClean="0">
                <a:latin typeface="Courier New" pitchFamily="49" charset="0"/>
              </a:rPr>
              <a:t> --in strongswanKey.der </a:t>
            </a:r>
            <a:r>
              <a:rPr lang="de-DE" sz="1300" b="1" dirty="0" smtClean="0">
                <a:latin typeface="Courier New" pitchFamily="49" charset="0"/>
              </a:rPr>
              <a:t>–type ecdsa --lifetime 3650 </a:t>
            </a: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--dn "C=CH, O=strongSwan, CN=strongSwan EC </a:t>
            </a:r>
            <a:r>
              <a:rPr lang="de-DE" sz="1300" b="1" dirty="0" smtClean="0">
                <a:latin typeface="Courier New" pitchFamily="49" charset="0"/>
              </a:rPr>
              <a:t>CA"</a:t>
            </a:r>
          </a:p>
          <a:p>
            <a:pPr marL="317500" indent="-317500" defTabSz="708025">
              <a:spcBef>
                <a:spcPct val="0"/>
              </a:spcBef>
              <a:buNone/>
            </a:pPr>
            <a:r>
              <a:rPr lang="de-DE" sz="1300" b="1" dirty="0" smtClean="0">
                <a:latin typeface="Courier New" pitchFamily="49" charset="0"/>
              </a:rPr>
              <a:t>                 --ca --</a:t>
            </a:r>
            <a:r>
              <a:rPr lang="de-DE" sz="1300" b="1" dirty="0" smtClean="0">
                <a:latin typeface="Courier New" pitchFamily="49" charset="0"/>
              </a:rPr>
              <a:t>digest </a:t>
            </a:r>
            <a:r>
              <a:rPr lang="de-DE" sz="1300" b="1" dirty="0" smtClean="0">
                <a:latin typeface="Courier New" pitchFamily="49" charset="0"/>
              </a:rPr>
              <a:t>sha512 </a:t>
            </a:r>
            <a:r>
              <a:rPr lang="de-DE" sz="1300" b="1" dirty="0" smtClean="0">
                <a:latin typeface="Courier New" pitchFamily="49" charset="0"/>
              </a:rPr>
              <a:t>&gt; </a:t>
            </a:r>
            <a:r>
              <a:rPr lang="de-DE" sz="1300" b="1" dirty="0" smtClean="0">
                <a:solidFill>
                  <a:srgbClr val="FF0000"/>
                </a:solidFill>
                <a:latin typeface="Courier New" pitchFamily="49" charset="0"/>
              </a:rPr>
              <a:t>strongswanCert.der</a:t>
            </a:r>
          </a:p>
          <a:p>
            <a:pPr marL="317500" indent="-317500" defTabSz="708025">
              <a:spcBef>
                <a:spcPct val="0"/>
              </a:spcBef>
              <a:buNone/>
            </a:pPr>
            <a:endParaRPr lang="de-DE" sz="1300" b="1" dirty="0" smtClean="0">
              <a:solidFill>
                <a:srgbClr val="FF0000"/>
              </a:solidFill>
              <a:latin typeface="Courier New" pitchFamily="49" charset="0"/>
            </a:endParaRPr>
          </a:p>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a:t>
            </a:r>
            <a:r>
              <a:rPr lang="en-US" sz="1300" b="1" dirty="0" err="1" smtClean="0">
                <a:latin typeface="Courier New" pitchFamily="49" charset="0"/>
              </a:rPr>
              <a:t>pki</a:t>
            </a:r>
            <a:r>
              <a:rPr lang="en-US" sz="1300" b="1" dirty="0" smtClean="0">
                <a:latin typeface="Courier New" pitchFamily="49" charset="0"/>
              </a:rPr>
              <a:t> </a:t>
            </a:r>
            <a:r>
              <a:rPr lang="en-US" sz="1300" b="1" dirty="0" smtClean="0">
                <a:solidFill>
                  <a:srgbClr val="FF0000"/>
                </a:solidFill>
                <a:latin typeface="Courier New" pitchFamily="49" charset="0"/>
              </a:rPr>
              <a:t>--gen  </a:t>
            </a:r>
            <a:r>
              <a:rPr lang="en-US" sz="1300" b="1" dirty="0" smtClean="0">
                <a:latin typeface="Courier New" pitchFamily="49" charset="0"/>
              </a:rPr>
              <a:t>--type </a:t>
            </a:r>
            <a:r>
              <a:rPr lang="en-US" sz="1300" b="1" dirty="0" err="1" smtClean="0">
                <a:latin typeface="Courier New" pitchFamily="49" charset="0"/>
              </a:rPr>
              <a:t>ecdsa</a:t>
            </a:r>
            <a:r>
              <a:rPr lang="en-US" sz="1300" b="1" dirty="0" smtClean="0">
                <a:latin typeface="Courier New" pitchFamily="49" charset="0"/>
              </a:rPr>
              <a:t> --size </a:t>
            </a:r>
            <a:r>
              <a:rPr lang="en-US" sz="1300" b="1" dirty="0" smtClean="0">
                <a:latin typeface="Courier New" pitchFamily="49" charset="0"/>
              </a:rPr>
              <a:t>384 </a:t>
            </a:r>
            <a:r>
              <a:rPr lang="en-US" sz="1300" b="1" dirty="0" smtClean="0">
                <a:latin typeface="Courier New" pitchFamily="49" charset="0"/>
              </a:rPr>
              <a:t>&gt; </a:t>
            </a:r>
            <a:r>
              <a:rPr lang="en-US" sz="1300" b="1" dirty="0" smtClean="0">
                <a:solidFill>
                  <a:srgbClr val="FF0000"/>
                </a:solidFill>
                <a:latin typeface="Courier New" pitchFamily="49" charset="0"/>
              </a:rPr>
              <a:t>moonKey.der</a:t>
            </a:r>
            <a:endParaRPr lang="en-US" sz="1300" b="1" dirty="0" smtClean="0">
              <a:solidFill>
                <a:srgbClr val="FF0000"/>
              </a:solidFill>
              <a:latin typeface="Courier New" pitchFamily="49" charset="0"/>
            </a:endParaRPr>
          </a:p>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a:t>
            </a:r>
            <a:r>
              <a:rPr lang="en-US" sz="1300" b="1" dirty="0" err="1" smtClean="0">
                <a:latin typeface="Courier New" pitchFamily="49" charset="0"/>
              </a:rPr>
              <a:t>pki</a:t>
            </a:r>
            <a:r>
              <a:rPr lang="en-US" sz="1300" b="1" dirty="0" smtClean="0">
                <a:latin typeface="Courier New" pitchFamily="49" charset="0"/>
              </a:rPr>
              <a:t> </a:t>
            </a:r>
            <a:r>
              <a:rPr lang="en-US" sz="1300" b="1" dirty="0" smtClean="0">
                <a:solidFill>
                  <a:srgbClr val="FF0000"/>
                </a:solidFill>
                <a:latin typeface="Courier New" pitchFamily="49" charset="0"/>
              </a:rPr>
              <a:t>--</a:t>
            </a:r>
            <a:r>
              <a:rPr lang="en-US" sz="1300" b="1" dirty="0" err="1" smtClean="0">
                <a:solidFill>
                  <a:srgbClr val="FF0000"/>
                </a:solidFill>
                <a:latin typeface="Courier New" pitchFamily="49" charset="0"/>
              </a:rPr>
              <a:t>req</a:t>
            </a:r>
            <a:r>
              <a:rPr lang="en-US" sz="1300" b="1" dirty="0" smtClean="0">
                <a:solidFill>
                  <a:srgbClr val="FF0000"/>
                </a:solidFill>
                <a:latin typeface="Courier New" pitchFamily="49" charset="0"/>
              </a:rPr>
              <a:t>  </a:t>
            </a:r>
            <a:r>
              <a:rPr lang="en-US" sz="1300" b="1" dirty="0" smtClean="0">
                <a:latin typeface="Courier New" pitchFamily="49" charset="0"/>
              </a:rPr>
              <a:t>--in </a:t>
            </a:r>
            <a:r>
              <a:rPr lang="en-US" sz="1300" b="1" dirty="0" smtClean="0">
                <a:latin typeface="Courier New" pitchFamily="49" charset="0"/>
              </a:rPr>
              <a:t>moonKey.der </a:t>
            </a:r>
            <a:r>
              <a:rPr lang="en-US" sz="1300" b="1" dirty="0" smtClean="0">
                <a:latin typeface="Courier New" pitchFamily="49" charset="0"/>
              </a:rPr>
              <a:t>--type </a:t>
            </a:r>
            <a:r>
              <a:rPr lang="en-US" sz="1300" b="1" dirty="0" err="1" smtClean="0">
                <a:latin typeface="Courier New" pitchFamily="49" charset="0"/>
              </a:rPr>
              <a:t>ecdsa</a:t>
            </a:r>
            <a:r>
              <a:rPr lang="en-US" sz="1300" b="1" dirty="0" smtClean="0">
                <a:latin typeface="Courier New" pitchFamily="49" charset="0"/>
              </a:rPr>
              <a:t> --digest </a:t>
            </a:r>
            <a:r>
              <a:rPr lang="en-US" sz="1300" b="1" dirty="0" smtClean="0">
                <a:latin typeface="Courier New" pitchFamily="49" charset="0"/>
              </a:rPr>
              <a:t>sha384</a:t>
            </a:r>
            <a:endParaRPr lang="en-US" sz="1300" b="1" dirty="0" smtClean="0">
              <a:solidFill>
                <a:srgbClr val="0000FF"/>
              </a:solidFill>
              <a:latin typeface="Courier New" pitchFamily="49" charset="0"/>
            </a:endParaRPr>
          </a:p>
          <a:p>
            <a:pPr marL="317500" indent="-317500" defTabSz="708025">
              <a:spcBef>
                <a:spcPct val="0"/>
              </a:spcBef>
              <a:buNone/>
            </a:pPr>
            <a:r>
              <a:rPr lang="en-US" sz="1300" b="1" dirty="0" smtClean="0">
                <a:latin typeface="Courier New" pitchFamily="49" charset="0"/>
              </a:rPr>
              <a:t>                 --</a:t>
            </a:r>
            <a:r>
              <a:rPr lang="en-US" sz="1300" b="1" dirty="0" err="1" smtClean="0">
                <a:latin typeface="Courier New" pitchFamily="49" charset="0"/>
              </a:rPr>
              <a:t>dn</a:t>
            </a:r>
            <a:r>
              <a:rPr lang="en-US" sz="1300" b="1" dirty="0" smtClean="0">
                <a:latin typeface="Courier New" pitchFamily="49" charset="0"/>
              </a:rPr>
              <a:t> "C=CH, O=</a:t>
            </a:r>
            <a:r>
              <a:rPr lang="en-US" sz="1300" b="1" dirty="0" err="1" smtClean="0">
                <a:latin typeface="Courier New" pitchFamily="49" charset="0"/>
              </a:rPr>
              <a:t>strongSwan</a:t>
            </a:r>
            <a:r>
              <a:rPr lang="en-US" sz="1300" b="1" dirty="0" smtClean="0">
                <a:latin typeface="Courier New" pitchFamily="49" charset="0"/>
              </a:rPr>
              <a:t>, </a:t>
            </a:r>
            <a:r>
              <a:rPr lang="en-US" sz="1300" b="1" dirty="0" smtClean="0">
                <a:latin typeface="Courier New" pitchFamily="49" charset="0"/>
              </a:rPr>
              <a:t>CN=moon.strongswan.org</a:t>
            </a:r>
            <a:r>
              <a:rPr lang="de-DE" sz="1300" b="1" dirty="0" smtClean="0">
                <a:latin typeface="Courier New" pitchFamily="49" charset="0"/>
              </a:rPr>
              <a:t>"</a:t>
            </a:r>
            <a:endParaRPr lang="en-US" sz="1300" b="1" dirty="0" smtClean="0">
              <a:latin typeface="Courier New" pitchFamily="49" charset="0"/>
            </a:endParaRPr>
          </a:p>
          <a:p>
            <a:pPr marL="317500" indent="-317500" defTabSz="708025">
              <a:spcBef>
                <a:spcPct val="0"/>
              </a:spcBef>
              <a:buNone/>
            </a:pPr>
            <a:r>
              <a:rPr lang="en-US" sz="1300" b="1" dirty="0" smtClean="0">
                <a:latin typeface="Courier New" pitchFamily="49" charset="0"/>
              </a:rPr>
              <a:t>                 --san </a:t>
            </a:r>
            <a:r>
              <a:rPr lang="en-US" sz="1300" b="1" dirty="0" smtClean="0">
                <a:latin typeface="Courier New" pitchFamily="49" charset="0"/>
              </a:rPr>
              <a:t>moon.strongswan.org &gt; </a:t>
            </a:r>
            <a:r>
              <a:rPr lang="en-US" sz="1300" b="1" dirty="0" smtClean="0">
                <a:solidFill>
                  <a:srgbClr val="FF0000"/>
                </a:solidFill>
                <a:latin typeface="Courier New" pitchFamily="49" charset="0"/>
              </a:rPr>
              <a:t>moonReq.der</a:t>
            </a:r>
            <a:endParaRPr lang="en-US" sz="1300" b="1" dirty="0" smtClean="0">
              <a:latin typeface="Courier New" pitchFamily="49" charset="0"/>
            </a:endParaRPr>
          </a:p>
          <a:p>
            <a:pPr marL="317500" indent="-317500" defTabSz="708025">
              <a:spcBef>
                <a:spcPct val="0"/>
              </a:spcBef>
              <a:buNone/>
            </a:pPr>
            <a:endParaRPr lang="en-US" sz="1300" b="1" dirty="0" smtClean="0">
              <a:latin typeface="Courier New" pitchFamily="49" charset="0"/>
            </a:endParaRPr>
          </a:p>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a:t>
            </a:r>
            <a:r>
              <a:rPr lang="en-US" sz="1300" b="1" dirty="0" err="1" smtClean="0">
                <a:latin typeface="Courier New" pitchFamily="49" charset="0"/>
              </a:rPr>
              <a:t>pki</a:t>
            </a:r>
            <a:r>
              <a:rPr lang="en-US" sz="1300" b="1" dirty="0" smtClean="0">
                <a:latin typeface="Courier New" pitchFamily="49" charset="0"/>
              </a:rPr>
              <a:t> </a:t>
            </a:r>
            <a:r>
              <a:rPr lang="en-US" sz="1300" b="1" dirty="0" smtClean="0">
                <a:solidFill>
                  <a:srgbClr val="FF0000"/>
                </a:solidFill>
                <a:latin typeface="Courier New" pitchFamily="49" charset="0"/>
              </a:rPr>
              <a:t>--gen </a:t>
            </a:r>
            <a:r>
              <a:rPr lang="en-US" sz="1300" b="1" dirty="0" smtClean="0">
                <a:solidFill>
                  <a:srgbClr val="FF0000"/>
                </a:solidFill>
                <a:latin typeface="Courier New" pitchFamily="49" charset="0"/>
              </a:rPr>
              <a:t> </a:t>
            </a:r>
            <a:r>
              <a:rPr lang="en-US" sz="1300" b="1" dirty="0" smtClean="0">
                <a:latin typeface="Courier New" pitchFamily="49" charset="0"/>
              </a:rPr>
              <a:t>--</a:t>
            </a:r>
            <a:r>
              <a:rPr lang="en-US" sz="1300" b="1" dirty="0" smtClean="0">
                <a:latin typeface="Courier New" pitchFamily="49" charset="0"/>
              </a:rPr>
              <a:t>type </a:t>
            </a:r>
            <a:r>
              <a:rPr lang="en-US" sz="1300" b="1" dirty="0" err="1" smtClean="0">
                <a:latin typeface="Courier New" pitchFamily="49" charset="0"/>
              </a:rPr>
              <a:t>ecdsa</a:t>
            </a:r>
            <a:r>
              <a:rPr lang="en-US" sz="1300" b="1" dirty="0" smtClean="0">
                <a:latin typeface="Courier New" pitchFamily="49" charset="0"/>
              </a:rPr>
              <a:t> --size 256 &gt; </a:t>
            </a:r>
            <a:r>
              <a:rPr lang="en-US" sz="1300" b="1" dirty="0" smtClean="0">
                <a:solidFill>
                  <a:srgbClr val="FF0000"/>
                </a:solidFill>
                <a:latin typeface="Courier New" pitchFamily="49" charset="0"/>
              </a:rPr>
              <a:t>carolKey.der</a:t>
            </a:r>
          </a:p>
          <a:p>
            <a:pPr marL="317500" indent="-317500" defTabSz="708025">
              <a:spcBef>
                <a:spcPct val="0"/>
              </a:spcBef>
              <a:buNone/>
            </a:pPr>
            <a:r>
              <a:rPr lang="en-US" sz="1300" b="1" dirty="0" err="1" smtClean="0">
                <a:latin typeface="Courier New" pitchFamily="49" charset="0"/>
              </a:rPr>
              <a:t>ipsec</a:t>
            </a:r>
            <a:r>
              <a:rPr lang="en-US" sz="1300" b="1" dirty="0" smtClean="0">
                <a:latin typeface="Courier New" pitchFamily="49" charset="0"/>
              </a:rPr>
              <a:t> </a:t>
            </a:r>
            <a:r>
              <a:rPr lang="en-US" sz="1300" b="1" dirty="0" err="1" smtClean="0">
                <a:latin typeface="Courier New" pitchFamily="49" charset="0"/>
              </a:rPr>
              <a:t>pki</a:t>
            </a:r>
            <a:r>
              <a:rPr lang="en-US" sz="1300" b="1" dirty="0" smtClean="0">
                <a:latin typeface="Courier New" pitchFamily="49" charset="0"/>
              </a:rPr>
              <a:t> </a:t>
            </a:r>
            <a:r>
              <a:rPr lang="en-US" sz="1300" b="1" dirty="0" smtClean="0">
                <a:solidFill>
                  <a:srgbClr val="FF0000"/>
                </a:solidFill>
                <a:latin typeface="Courier New" pitchFamily="49" charset="0"/>
              </a:rPr>
              <a:t>--</a:t>
            </a:r>
            <a:r>
              <a:rPr lang="en-US" sz="1300" b="1" dirty="0" err="1" smtClean="0">
                <a:solidFill>
                  <a:srgbClr val="FF0000"/>
                </a:solidFill>
                <a:latin typeface="Courier New" pitchFamily="49" charset="0"/>
              </a:rPr>
              <a:t>req</a:t>
            </a:r>
            <a:r>
              <a:rPr lang="en-US" sz="1300" b="1" dirty="0" smtClean="0">
                <a:solidFill>
                  <a:srgbClr val="FF0000"/>
                </a:solidFill>
                <a:latin typeface="Courier New" pitchFamily="49" charset="0"/>
              </a:rPr>
              <a:t> </a:t>
            </a:r>
            <a:r>
              <a:rPr lang="en-US" sz="1300" b="1" dirty="0" smtClean="0">
                <a:solidFill>
                  <a:srgbClr val="FF0000"/>
                </a:solidFill>
                <a:latin typeface="Courier New" pitchFamily="49" charset="0"/>
              </a:rPr>
              <a:t> </a:t>
            </a:r>
            <a:r>
              <a:rPr lang="en-US" sz="1300" b="1" dirty="0" smtClean="0">
                <a:latin typeface="Courier New" pitchFamily="49" charset="0"/>
              </a:rPr>
              <a:t>--</a:t>
            </a:r>
            <a:r>
              <a:rPr lang="en-US" sz="1300" b="1" dirty="0" smtClean="0">
                <a:latin typeface="Courier New" pitchFamily="49" charset="0"/>
              </a:rPr>
              <a:t>in carolKey.der --type </a:t>
            </a:r>
            <a:r>
              <a:rPr lang="en-US" sz="1300" b="1" dirty="0" err="1" smtClean="0">
                <a:latin typeface="Courier New" pitchFamily="49" charset="0"/>
              </a:rPr>
              <a:t>ecdsa</a:t>
            </a:r>
            <a:r>
              <a:rPr lang="en-US" sz="1300" b="1" dirty="0" smtClean="0">
                <a:latin typeface="Courier New" pitchFamily="49" charset="0"/>
              </a:rPr>
              <a:t> --</a:t>
            </a:r>
            <a:r>
              <a:rPr lang="en-US" sz="1300" b="1" dirty="0" smtClean="0">
                <a:latin typeface="Courier New" pitchFamily="49" charset="0"/>
              </a:rPr>
              <a:t>digest sha256 </a:t>
            </a:r>
            <a:endParaRPr lang="en-US" sz="1300" b="1" dirty="0" smtClean="0">
              <a:latin typeface="Courier New" pitchFamily="49" charset="0"/>
            </a:endParaRPr>
          </a:p>
          <a:p>
            <a:pPr marL="317500" indent="-317500" defTabSz="708025">
              <a:spcBef>
                <a:spcPct val="0"/>
              </a:spcBef>
              <a:buNone/>
            </a:pPr>
            <a:r>
              <a:rPr lang="en-US" sz="1300" b="1" dirty="0" smtClean="0">
                <a:latin typeface="Courier New" pitchFamily="49" charset="0"/>
              </a:rPr>
              <a:t> </a:t>
            </a:r>
            <a:r>
              <a:rPr lang="en-US" sz="1300" b="1" dirty="0" smtClean="0">
                <a:latin typeface="Courier New" pitchFamily="49" charset="0"/>
              </a:rPr>
              <a:t>                --</a:t>
            </a:r>
            <a:r>
              <a:rPr lang="en-US" sz="1300" b="1" dirty="0" err="1" smtClean="0">
                <a:latin typeface="Courier New" pitchFamily="49" charset="0"/>
              </a:rPr>
              <a:t>dn</a:t>
            </a:r>
            <a:r>
              <a:rPr lang="en-US" sz="1300" b="1" dirty="0" smtClean="0">
                <a:latin typeface="Courier New" pitchFamily="49" charset="0"/>
              </a:rPr>
              <a:t> "C=CH, O=</a:t>
            </a:r>
            <a:r>
              <a:rPr lang="en-US" sz="1300" b="1" dirty="0" err="1" smtClean="0">
                <a:latin typeface="Courier New" pitchFamily="49" charset="0"/>
              </a:rPr>
              <a:t>strongSwan</a:t>
            </a:r>
            <a:r>
              <a:rPr lang="en-US" sz="1300" b="1" dirty="0" smtClean="0">
                <a:latin typeface="Courier New" pitchFamily="49" charset="0"/>
              </a:rPr>
              <a:t>, </a:t>
            </a:r>
            <a:r>
              <a:rPr lang="en-US" sz="1300" b="1" dirty="0" smtClean="0">
                <a:latin typeface="Courier New" pitchFamily="49" charset="0"/>
              </a:rPr>
              <a:t>CN=carol@strongswan.org</a:t>
            </a:r>
            <a:r>
              <a:rPr lang="de-DE" sz="1300" b="1" dirty="0" smtClean="0">
                <a:latin typeface="Courier New" pitchFamily="49" charset="0"/>
              </a:rPr>
              <a:t>"</a:t>
            </a:r>
            <a:endParaRPr lang="en-US" sz="1300" b="1" dirty="0" smtClean="0">
              <a:latin typeface="Courier New" pitchFamily="49" charset="0"/>
            </a:endParaRPr>
          </a:p>
          <a:p>
            <a:pPr marL="317500" indent="-317500" defTabSz="708025">
              <a:spcBef>
                <a:spcPct val="0"/>
              </a:spcBef>
              <a:buNone/>
            </a:pPr>
            <a:r>
              <a:rPr lang="en-US" sz="1300" b="1" dirty="0" smtClean="0">
                <a:latin typeface="Courier New" pitchFamily="49" charset="0"/>
              </a:rPr>
              <a:t>                 --</a:t>
            </a:r>
            <a:r>
              <a:rPr lang="en-US" sz="1300" b="1" dirty="0" smtClean="0">
                <a:latin typeface="Courier New" pitchFamily="49" charset="0"/>
              </a:rPr>
              <a:t>san </a:t>
            </a:r>
            <a:r>
              <a:rPr lang="en-US" sz="1300" b="1" dirty="0" smtClean="0">
                <a:latin typeface="Courier New" pitchFamily="49" charset="0"/>
              </a:rPr>
              <a:t>carol@strongswan.org &gt; </a:t>
            </a:r>
            <a:r>
              <a:rPr lang="en-US" sz="1300" b="1" dirty="0" smtClean="0">
                <a:solidFill>
                  <a:srgbClr val="FF0000"/>
                </a:solidFill>
                <a:latin typeface="Courier New" pitchFamily="49" charset="0"/>
              </a:rPr>
              <a:t>carolReq.der</a:t>
            </a:r>
            <a:endParaRPr lang="en-US" sz="1300" b="1" dirty="0" smtClean="0">
              <a:latin typeface="Courier New" pitchFamily="49" charset="0"/>
            </a:endParaRPr>
          </a:p>
          <a:p>
            <a:pPr marL="317500" indent="-317500" defTabSz="708025">
              <a:spcBef>
                <a:spcPct val="0"/>
              </a:spcBef>
              <a:buNone/>
            </a:pPr>
            <a:endParaRPr lang="en-US" sz="1300" b="1" dirty="0" smtClean="0">
              <a:latin typeface="Courier New" pitchFamily="49" charset="0"/>
            </a:endParaRPr>
          </a:p>
          <a:p>
            <a:pPr marL="317500" indent="-317500" defTabSz="708025">
              <a:spcBef>
                <a:spcPct val="0"/>
              </a:spcBef>
              <a:buNone/>
            </a:pPr>
            <a:r>
              <a:rPr lang="en-US" sz="1300" b="1" dirty="0" smtClean="0">
                <a:latin typeface="Courier New" pitchFamily="49" charset="0"/>
              </a:rPr>
              <a:t>cat </a:t>
            </a:r>
            <a:r>
              <a:rPr lang="en-US" sz="1300" b="1" dirty="0" smtClean="0">
                <a:solidFill>
                  <a:srgbClr val="0000FF"/>
                </a:solidFill>
                <a:latin typeface="Courier New" pitchFamily="49" charset="0"/>
              </a:rPr>
              <a:t>pki.opt</a:t>
            </a:r>
          </a:p>
          <a:p>
            <a:pPr marL="317500" indent="-317500" defTabSz="708025">
              <a:spcBef>
                <a:spcPct val="0"/>
              </a:spcBef>
              <a:buNone/>
            </a:pPr>
            <a:r>
              <a:rPr lang="de-DE" sz="1300" b="1" dirty="0" smtClean="0">
                <a:latin typeface="Courier New" pitchFamily="49" charset="0"/>
              </a:rPr>
              <a:t>--type pkcs10 --lifetime 1825  --crl http://crl.strongswan.org/ecdsa.crl</a:t>
            </a:r>
          </a:p>
          <a:p>
            <a:pPr marL="317500" indent="-317500" defTabSz="708025">
              <a:spcBef>
                <a:spcPct val="0"/>
              </a:spcBef>
              <a:buNone/>
            </a:pPr>
            <a:r>
              <a:rPr lang="de-DE" sz="1300" b="1" dirty="0" smtClean="0">
                <a:latin typeface="Courier New" pitchFamily="49" charset="0"/>
              </a:rPr>
              <a:t>--cacert strongswanCert.der --cakey strongswanKey.der --digest sha512</a:t>
            </a:r>
          </a:p>
          <a:p>
            <a:pPr marL="317500" indent="-317500" defTabSz="708025">
              <a:spcBef>
                <a:spcPct val="0"/>
              </a:spcBef>
              <a:buNone/>
            </a:pPr>
            <a:r>
              <a:rPr lang="de-DE" sz="1300" b="1" dirty="0" smtClean="0">
                <a:solidFill>
                  <a:srgbClr val="0000FF"/>
                </a:solidFill>
                <a:latin typeface="Courier New" pitchFamily="49" charset="0"/>
              </a:rPr>
              <a:t> </a:t>
            </a:r>
            <a:endParaRPr lang="en-US" sz="1300" b="1" dirty="0" smtClean="0">
              <a:solidFill>
                <a:srgbClr val="0000FF"/>
              </a:solidFill>
              <a:latin typeface="Courier New" pitchFamily="49" charset="0"/>
            </a:endParaRPr>
          </a:p>
          <a:p>
            <a:pPr marL="317500" indent="-317500" defTabSz="708025">
              <a:spcBef>
                <a:spcPct val="0"/>
              </a:spcBef>
              <a:buNone/>
            </a:pPr>
            <a:r>
              <a:rPr lang="de-DE" sz="1300" b="1" dirty="0" smtClean="0">
                <a:latin typeface="Courier New" pitchFamily="49" charset="0"/>
              </a:rPr>
              <a:t>ipsec pki </a:t>
            </a:r>
            <a:r>
              <a:rPr lang="de-DE" sz="1300" b="1" dirty="0" smtClean="0">
                <a:solidFill>
                  <a:srgbClr val="FF0000"/>
                </a:solidFill>
                <a:latin typeface="Courier New" pitchFamily="49" charset="0"/>
              </a:rPr>
              <a:t>--issue</a:t>
            </a:r>
            <a:r>
              <a:rPr lang="de-DE" sz="1300" b="1" dirty="0" smtClean="0">
                <a:latin typeface="Courier New" pitchFamily="49" charset="0"/>
              </a:rPr>
              <a:t> </a:t>
            </a:r>
            <a:r>
              <a:rPr lang="de-DE" sz="1300" b="1" dirty="0" smtClean="0">
                <a:latin typeface="Courier New" pitchFamily="49" charset="0"/>
              </a:rPr>
              <a:t>-–</a:t>
            </a:r>
            <a:r>
              <a:rPr lang="de-DE" sz="1300" b="1" dirty="0" smtClean="0">
                <a:latin typeface="Courier New" pitchFamily="49" charset="0"/>
              </a:rPr>
              <a:t>options </a:t>
            </a:r>
            <a:r>
              <a:rPr lang="de-DE" sz="1300" b="1" dirty="0" smtClean="0">
                <a:solidFill>
                  <a:srgbClr val="0000FF"/>
                </a:solidFill>
                <a:latin typeface="Courier New" pitchFamily="49" charset="0"/>
              </a:rPr>
              <a:t>pki.opt</a:t>
            </a:r>
            <a:r>
              <a:rPr lang="de-DE" sz="1300" b="1" dirty="0" smtClean="0">
                <a:latin typeface="Courier New" pitchFamily="49" charset="0"/>
              </a:rPr>
              <a:t> --</a:t>
            </a:r>
            <a:r>
              <a:rPr lang="de-DE" sz="1300" b="1" dirty="0" smtClean="0">
                <a:latin typeface="Courier New" pitchFamily="49" charset="0"/>
              </a:rPr>
              <a:t>in </a:t>
            </a:r>
            <a:r>
              <a:rPr lang="de-DE" sz="1300" b="1" dirty="0" smtClean="0">
                <a:latin typeface="Courier New" pitchFamily="49" charset="0"/>
              </a:rPr>
              <a:t>moonReq.der </a:t>
            </a:r>
            <a:r>
              <a:rPr lang="en-US" sz="1300" b="1" dirty="0" smtClean="0">
                <a:latin typeface="Courier New" pitchFamily="49" charset="0"/>
              </a:rPr>
              <a:t>--</a:t>
            </a:r>
            <a:r>
              <a:rPr lang="en-US" sz="1300" b="1" dirty="0" smtClean="0">
                <a:latin typeface="Courier New" pitchFamily="49" charset="0"/>
              </a:rPr>
              <a:t>flag </a:t>
            </a:r>
            <a:r>
              <a:rPr lang="en-US" sz="1300" b="1" dirty="0" err="1" smtClean="0">
                <a:solidFill>
                  <a:srgbClr val="0000FF"/>
                </a:solidFill>
                <a:latin typeface="Courier New" pitchFamily="49" charset="0"/>
              </a:rPr>
              <a:t>serverAuth</a:t>
            </a:r>
            <a:r>
              <a:rPr lang="de-DE" sz="1300" b="1" dirty="0" smtClean="0">
                <a:latin typeface="Courier New" pitchFamily="49" charset="0"/>
              </a:rPr>
              <a:t> </a:t>
            </a: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a:t>
            </a:r>
            <a:r>
              <a:rPr lang="de-DE" sz="1300" b="1" dirty="0" smtClean="0">
                <a:latin typeface="Courier New" pitchFamily="49" charset="0"/>
              </a:rPr>
              <a:t>serial </a:t>
            </a:r>
            <a:r>
              <a:rPr lang="de-DE" sz="1300" b="1" dirty="0" smtClean="0">
                <a:latin typeface="Courier New" pitchFamily="49" charset="0"/>
              </a:rPr>
              <a:t>01 &gt; </a:t>
            </a:r>
            <a:r>
              <a:rPr lang="de-DE" sz="1300" b="1" dirty="0" smtClean="0">
                <a:solidFill>
                  <a:srgbClr val="FF0000"/>
                </a:solidFill>
                <a:latin typeface="Courier New" pitchFamily="49" charset="0"/>
              </a:rPr>
              <a:t>moonCert.der</a:t>
            </a:r>
            <a:endParaRPr lang="de-DE" sz="1300" b="1" dirty="0" smtClean="0">
              <a:solidFill>
                <a:srgbClr val="FF0000"/>
              </a:solidFill>
              <a:latin typeface="Courier New" pitchFamily="49" charset="0"/>
            </a:endParaRPr>
          </a:p>
          <a:p>
            <a:pPr marL="317500" indent="-317500" defTabSz="708025">
              <a:spcBef>
                <a:spcPct val="0"/>
              </a:spcBef>
              <a:buNone/>
            </a:pPr>
            <a:r>
              <a:rPr lang="de-DE" sz="1300" b="1" dirty="0" smtClean="0">
                <a:latin typeface="Courier New" pitchFamily="49" charset="0"/>
              </a:rPr>
              <a:t>ipsec </a:t>
            </a:r>
            <a:r>
              <a:rPr lang="de-DE" sz="1300" b="1" dirty="0" smtClean="0">
                <a:latin typeface="Courier New" pitchFamily="49" charset="0"/>
              </a:rPr>
              <a:t>pki </a:t>
            </a:r>
            <a:r>
              <a:rPr lang="de-DE" sz="1300" b="1" dirty="0" smtClean="0">
                <a:solidFill>
                  <a:srgbClr val="FF0000"/>
                </a:solidFill>
                <a:latin typeface="Courier New" pitchFamily="49" charset="0"/>
              </a:rPr>
              <a:t>--issue</a:t>
            </a:r>
            <a:r>
              <a:rPr lang="de-DE" sz="1300" b="1" dirty="0" smtClean="0">
                <a:latin typeface="Courier New" pitchFamily="49" charset="0"/>
              </a:rPr>
              <a:t> </a:t>
            </a:r>
            <a:r>
              <a:rPr lang="de-DE" sz="1300" b="1" dirty="0" smtClean="0">
                <a:latin typeface="Courier New" pitchFamily="49" charset="0"/>
              </a:rPr>
              <a:t>-–</a:t>
            </a:r>
            <a:r>
              <a:rPr lang="de-DE" sz="1300" b="1" dirty="0" smtClean="0">
                <a:latin typeface="Courier New" pitchFamily="49" charset="0"/>
              </a:rPr>
              <a:t>options </a:t>
            </a:r>
            <a:r>
              <a:rPr lang="de-DE" sz="1300" b="1" dirty="0" smtClean="0">
                <a:solidFill>
                  <a:srgbClr val="0000FF"/>
                </a:solidFill>
                <a:latin typeface="Courier New" pitchFamily="49" charset="0"/>
              </a:rPr>
              <a:t>pki.opt</a:t>
            </a:r>
            <a:r>
              <a:rPr lang="de-DE" sz="1300" b="1" dirty="0" smtClean="0">
                <a:latin typeface="Courier New" pitchFamily="49" charset="0"/>
              </a:rPr>
              <a:t> </a:t>
            </a:r>
            <a:r>
              <a:rPr lang="de-DE" sz="1300" b="1" dirty="0" smtClean="0">
                <a:latin typeface="Courier New" pitchFamily="49" charset="0"/>
              </a:rPr>
              <a:t>--</a:t>
            </a:r>
            <a:r>
              <a:rPr lang="de-DE" sz="1300" b="1" dirty="0" smtClean="0">
                <a:latin typeface="Courier New" pitchFamily="49" charset="0"/>
              </a:rPr>
              <a:t>in </a:t>
            </a:r>
            <a:r>
              <a:rPr lang="de-DE" sz="1300" b="1" dirty="0" smtClean="0">
                <a:latin typeface="Courier New" pitchFamily="49" charset="0"/>
              </a:rPr>
              <a:t>carolReq.der</a:t>
            </a: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a:t>
            </a:r>
            <a:r>
              <a:rPr lang="de-DE" sz="1300" b="1" dirty="0" smtClean="0">
                <a:latin typeface="Courier New" pitchFamily="49" charset="0"/>
              </a:rPr>
              <a:t>serial </a:t>
            </a:r>
            <a:r>
              <a:rPr lang="de-DE" sz="1300" b="1" dirty="0" smtClean="0">
                <a:latin typeface="Courier New" pitchFamily="49" charset="0"/>
              </a:rPr>
              <a:t>02 &gt; </a:t>
            </a:r>
            <a:r>
              <a:rPr lang="de-DE" sz="1300" b="1" dirty="0" smtClean="0">
                <a:solidFill>
                  <a:srgbClr val="FF0000"/>
                </a:solidFill>
                <a:latin typeface="Courier New" pitchFamily="49" charset="0"/>
              </a:rPr>
              <a:t>carolCert.der</a:t>
            </a:r>
            <a:endParaRPr lang="de-DE" sz="1300" b="1" dirty="0" smtClean="0">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de-CH" dirty="0" smtClean="0"/>
              <a:t>Suite B offers constant 128/192 Bit Security</a:t>
            </a:r>
            <a:endParaRPr lang="de-DE" dirty="0"/>
          </a:p>
        </p:txBody>
      </p:sp>
      <p:sp>
        <p:nvSpPr>
          <p:cNvPr id="85504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10" name="Rectangle 4"/>
          <p:cNvSpPr>
            <a:spLocks noChangeArrowheads="1"/>
          </p:cNvSpPr>
          <p:nvPr/>
        </p:nvSpPr>
        <p:spPr bwMode="auto">
          <a:xfrm>
            <a:off x="611188" y="2071678"/>
            <a:ext cx="5318134" cy="2428892"/>
          </a:xfrm>
          <a:prstGeom prst="rect">
            <a:avLst/>
          </a:prstGeom>
          <a:solidFill>
            <a:srgbClr val="FFFF9D"/>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de-DE" sz="1300" b="1" dirty="0" smtClean="0">
                <a:latin typeface="Courier New" pitchFamily="49" charset="0"/>
              </a:rPr>
              <a:t># ipsec.conf for gateway moon</a:t>
            </a:r>
          </a:p>
          <a:p>
            <a:pPr marL="317500" indent="-317500" defTabSz="708025">
              <a:spcBef>
                <a:spcPct val="0"/>
              </a:spcBef>
              <a:buNone/>
            </a:pPr>
            <a:r>
              <a:rPr lang="de-DE" sz="1300" b="1" dirty="0" smtClean="0">
                <a:latin typeface="Courier New" pitchFamily="49" charset="0"/>
              </a:rPr>
              <a:t>conn </a:t>
            </a:r>
            <a:r>
              <a:rPr lang="de-DE" sz="1300" b="1" dirty="0" smtClean="0">
                <a:latin typeface="Courier New" pitchFamily="49" charset="0"/>
              </a:rPr>
              <a:t>rw</a:t>
            </a:r>
          </a:p>
          <a:p>
            <a:pPr marL="317500" indent="-317500" defTabSz="708025">
              <a:spcBef>
                <a:spcPct val="0"/>
              </a:spcBef>
              <a:buNone/>
            </a:pPr>
            <a:r>
              <a:rPr lang="de-DE" sz="1300" b="1" dirty="0" smtClean="0">
                <a:latin typeface="Courier New" pitchFamily="49" charset="0"/>
              </a:rPr>
              <a:t>     keyexchange=ikev2</a:t>
            </a: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ike=aes256-sha384-ecp384,aes128-sha256-ecp256</a:t>
            </a:r>
            <a:r>
              <a:rPr lang="de-DE" sz="1300" b="1" dirty="0" smtClean="0">
                <a:latin typeface="Courier New" pitchFamily="49" charset="0"/>
              </a:rPr>
              <a:t>!</a:t>
            </a: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esp=aes256gcm16,aes128gcm16</a:t>
            </a:r>
            <a:r>
              <a:rPr lang="de-DE" sz="1300" b="1" dirty="0" smtClean="0">
                <a:latin typeface="Courier New" pitchFamily="49" charset="0"/>
              </a:rPr>
              <a:t>!</a:t>
            </a: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leftsubnet=10.1.0.0/24</a:t>
            </a: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leftcert=moonCert.der</a:t>
            </a: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leftid</a:t>
            </a:r>
            <a:r>
              <a:rPr lang="de-DE" sz="1300" b="1" dirty="0" smtClean="0">
                <a:latin typeface="Courier New" pitchFamily="49" charset="0"/>
              </a:rPr>
              <a:t>=@moon.strongswan.org</a:t>
            </a: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right</a:t>
            </a:r>
            <a:r>
              <a:rPr lang="de-DE" sz="1300" b="1" dirty="0" smtClean="0">
                <a:latin typeface="Courier New" pitchFamily="49" charset="0"/>
              </a:rPr>
              <a:t>=%any</a:t>
            </a: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rightsourceip=10.3.0.0/24</a:t>
            </a: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auto=add</a:t>
            </a:r>
            <a:endParaRPr lang="de-DE" sz="1300" b="1" dirty="0" smtClean="0">
              <a:latin typeface="Courier New" pitchFamily="49" charset="0"/>
            </a:endParaRPr>
          </a:p>
        </p:txBody>
      </p:sp>
      <p:sp>
        <p:nvSpPr>
          <p:cNvPr id="5" name="Rectangle 4"/>
          <p:cNvSpPr>
            <a:spLocks noChangeArrowheads="1"/>
          </p:cNvSpPr>
          <p:nvPr/>
        </p:nvSpPr>
        <p:spPr bwMode="auto">
          <a:xfrm>
            <a:off x="611188" y="4643446"/>
            <a:ext cx="7889902" cy="1571636"/>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buNone/>
            </a:pPr>
            <a:r>
              <a:rPr lang="de-DE" sz="1300" b="1" dirty="0" smtClean="0">
                <a:latin typeface="Courier New" pitchFamily="49" charset="0"/>
              </a:rPr>
              <a:t>rw[1]: ESTABLISHED 9 seconds ago, 192.168.0.1[moon.strongswan.org</a:t>
            </a:r>
            <a:r>
              <a:rPr lang="de-DE" sz="1300" b="1" dirty="0" smtClean="0">
                <a:latin typeface="Courier New" pitchFamily="49" charset="0"/>
              </a:rPr>
              <a:t>]...</a:t>
            </a: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                                 192.168.0.100[carol@strongswan.org</a:t>
            </a:r>
            <a:r>
              <a:rPr lang="de-DE" sz="1300" b="1" dirty="0" smtClean="0">
                <a:latin typeface="Courier New" pitchFamily="49" charset="0"/>
              </a:rPr>
              <a:t>]</a:t>
            </a:r>
          </a:p>
          <a:p>
            <a:pPr marL="317500" indent="-317500" defTabSz="708025">
              <a:spcBef>
                <a:spcPct val="0"/>
              </a:spcBef>
              <a:buNone/>
            </a:pPr>
            <a:r>
              <a:rPr lang="de-DE" sz="1300" b="1" dirty="0" smtClean="0">
                <a:latin typeface="Courier New" pitchFamily="49" charset="0"/>
              </a:rPr>
              <a:t>rw[1</a:t>
            </a:r>
            <a:r>
              <a:rPr lang="de-DE" sz="1300" b="1" dirty="0" smtClean="0">
                <a:latin typeface="Courier New" pitchFamily="49" charset="0"/>
              </a:rPr>
              <a:t>]: IKE SPIs: 7c1dcd22a8266a3b_i 12bc51bc21994cdc_r</a:t>
            </a:r>
            <a:r>
              <a:rPr lang="de-DE" sz="1300" b="1" dirty="0" smtClean="0">
                <a:latin typeface="Courier New" pitchFamily="49" charset="0"/>
              </a:rPr>
              <a:t>*,</a:t>
            </a: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rw[1</a:t>
            </a:r>
            <a:r>
              <a:rPr lang="de-DE" sz="1300" b="1" dirty="0" smtClean="0">
                <a:latin typeface="Courier New" pitchFamily="49" charset="0"/>
              </a:rPr>
              <a:t>]: IKE proposal: AES_CBC_128/HMAC_SHA2_256_128/PRF_HMAC_SHA2_256/ECP_256</a:t>
            </a:r>
          </a:p>
          <a:p>
            <a:pPr marL="317500" indent="-317500" defTabSz="708025">
              <a:spcBef>
                <a:spcPct val="0"/>
              </a:spcBef>
              <a:buNone/>
            </a:pPr>
            <a:r>
              <a:rPr lang="de-DE" sz="1300" b="1" dirty="0" smtClean="0">
                <a:latin typeface="Courier New" pitchFamily="49" charset="0"/>
              </a:rPr>
              <a:t>rw{1</a:t>
            </a:r>
            <a:r>
              <a:rPr lang="de-DE" sz="1300" b="1" dirty="0" smtClean="0">
                <a:latin typeface="Courier New" pitchFamily="49" charset="0"/>
              </a:rPr>
              <a:t>}:  INSTALLED, TUNNEL, ESP SPIs: c05d34cd_i c9f09b38_o</a:t>
            </a:r>
          </a:p>
          <a:p>
            <a:pPr marL="317500" indent="-317500" defTabSz="708025">
              <a:spcBef>
                <a:spcPct val="0"/>
              </a:spcBef>
              <a:buNone/>
            </a:pPr>
            <a:r>
              <a:rPr lang="de-DE" sz="1300" b="1" dirty="0" smtClean="0">
                <a:latin typeface="Courier New" pitchFamily="49" charset="0"/>
              </a:rPr>
              <a:t>rw{1</a:t>
            </a:r>
            <a:r>
              <a:rPr lang="de-DE" sz="1300" b="1" dirty="0" smtClean="0">
                <a:latin typeface="Courier New" pitchFamily="49" charset="0"/>
              </a:rPr>
              <a:t>}:  AES_GCM_16_128, 84 bytes_i (6s ago), 84 bytes_o (6s ago</a:t>
            </a:r>
            <a:r>
              <a:rPr lang="de-DE" sz="1300" b="1" dirty="0" smtClean="0">
                <a:latin typeface="Courier New" pitchFamily="49" charset="0"/>
              </a:rPr>
              <a:t>),</a:t>
            </a:r>
          </a:p>
          <a:p>
            <a:pPr marL="317500" indent="-317500" defTabSz="708025">
              <a:spcBef>
                <a:spcPct val="0"/>
              </a:spcBef>
              <a:buNone/>
            </a:pPr>
            <a:r>
              <a:rPr lang="de-DE" sz="1300" b="1" dirty="0" smtClean="0">
                <a:latin typeface="Courier New" pitchFamily="49" charset="0"/>
              </a:rPr>
              <a:t>rw{1</a:t>
            </a:r>
            <a:r>
              <a:rPr lang="de-DE" sz="1300" b="1" dirty="0" smtClean="0">
                <a:latin typeface="Courier New" pitchFamily="49" charset="0"/>
              </a:rPr>
              <a:t>}:   10.1.0.0/24 === 10.3.0.1/32</a:t>
            </a:r>
            <a:endParaRPr lang="de-DE" sz="1300" b="1" dirty="0">
              <a:latin typeface="Courier New" pitchFamily="49" charset="0"/>
            </a:endParaRPr>
          </a:p>
        </p:txBody>
      </p:sp>
      <p:sp>
        <p:nvSpPr>
          <p:cNvPr id="6" name="Rectangle 5"/>
          <p:cNvSpPr>
            <a:spLocks noChangeArrowheads="1"/>
          </p:cNvSpPr>
          <p:nvPr/>
        </p:nvSpPr>
        <p:spPr bwMode="auto">
          <a:xfrm>
            <a:off x="611188" y="1214422"/>
            <a:ext cx="5318134" cy="714380"/>
          </a:xfrm>
          <a:prstGeom prst="rect">
            <a:avLst/>
          </a:prstGeom>
          <a:solidFill>
            <a:srgbClr val="FFCC99"/>
          </a:solidFill>
          <a:ln w="12700" algn="ctr">
            <a:solidFill>
              <a:schemeClr val="tx1"/>
            </a:solidFill>
            <a:miter lim="800000"/>
            <a:headEnd/>
            <a:tailEnd/>
          </a:ln>
          <a:effectLst/>
        </p:spPr>
        <p:txBody>
          <a:bodyPr wrap="none" lIns="85725" tIns="42862" rIns="85725" bIns="42862" anchor="ctr"/>
          <a:lstStyle/>
          <a:p>
            <a:pPr marL="317500" indent="-317500" defTabSz="708025">
              <a:spcBef>
                <a:spcPct val="0"/>
              </a:spcBef>
              <a:spcAft>
                <a:spcPts val="600"/>
              </a:spcAft>
              <a:buNone/>
            </a:pPr>
            <a:r>
              <a:rPr lang="de-DE" sz="1300" b="1" dirty="0" smtClean="0">
                <a:latin typeface="Courier New" pitchFamily="49" charset="0"/>
              </a:rPr>
              <a:t># </a:t>
            </a:r>
            <a:r>
              <a:rPr lang="de-DE" sz="1300" b="1" dirty="0" smtClean="0">
                <a:latin typeface="Courier New" pitchFamily="49" charset="0"/>
              </a:rPr>
              <a:t>ipsec.secrets for gateway moon</a:t>
            </a:r>
            <a:endParaRPr lang="de-DE" sz="1300" b="1" dirty="0" smtClean="0">
              <a:latin typeface="Courier New" pitchFamily="49" charset="0"/>
            </a:endParaRPr>
          </a:p>
          <a:p>
            <a:pPr marL="317500" indent="-317500" defTabSz="708025">
              <a:spcBef>
                <a:spcPct val="0"/>
              </a:spcBef>
              <a:buNone/>
            </a:pPr>
            <a:r>
              <a:rPr lang="de-DE" sz="1300" b="1" dirty="0" smtClean="0">
                <a:latin typeface="Courier New" pitchFamily="49" charset="0"/>
              </a:rPr>
              <a:t>: </a:t>
            </a:r>
            <a:r>
              <a:rPr lang="de-DE" sz="1300" b="1" dirty="0" smtClean="0">
                <a:latin typeface="Courier New" pitchFamily="49" charset="0"/>
              </a:rPr>
              <a:t>ECDSA moonKey.der</a:t>
            </a:r>
          </a:p>
        </p:txBody>
      </p:sp>
      <p:sp>
        <p:nvSpPr>
          <p:cNvPr id="7" name="Rectangle 8"/>
          <p:cNvSpPr>
            <a:spLocks noChangeArrowheads="1"/>
          </p:cNvSpPr>
          <p:nvPr/>
        </p:nvSpPr>
        <p:spPr bwMode="auto">
          <a:xfrm>
            <a:off x="6000760" y="1142984"/>
            <a:ext cx="2952782" cy="3214710"/>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dirty="0" smtClean="0"/>
              <a:t>128 bit security requires 3072 bit RSA keys and DH groups!</a:t>
            </a:r>
          </a:p>
          <a:p>
            <a:pPr marL="317500" indent="-317500" defTabSz="708025">
              <a:buClr>
                <a:srgbClr val="FF3517"/>
              </a:buClr>
              <a:buSzPct val="140000"/>
              <a:buFontTx/>
              <a:buChar char="•"/>
            </a:pPr>
            <a:r>
              <a:rPr lang="de-CH" dirty="0" smtClean="0"/>
              <a:t>In 2005 NSA proposes use of efficient elliptic curve cryptography.</a:t>
            </a:r>
          </a:p>
          <a:p>
            <a:pPr marL="317500" indent="-317500" defTabSz="708025">
              <a:buClr>
                <a:srgbClr val="FF3517"/>
              </a:buClr>
              <a:buSzPct val="140000"/>
              <a:buFontTx/>
              <a:buChar char="•"/>
            </a:pPr>
            <a:r>
              <a:rPr lang="de-CH" dirty="0" smtClean="0"/>
              <a:t>Suite B use for IPsec defined in RFC 4869.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55043"/>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par>
                          <p:cTn id="11" fill="hold">
                            <p:stCondLst>
                              <p:cond delay="1500"/>
                            </p:stCondLst>
                            <p:childTnLst>
                              <p:par>
                                <p:cTn id="12" presetID="22" presetClass="entr" presetSubtype="8" fill="hold" grpId="0" nodeType="afterEffect">
                                  <p:stCondLst>
                                    <p:cond delay="50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animBg="1"/>
      <p:bldP spid="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de-DE" dirty="0" err="1" smtClean="0"/>
              <a:t>Linux</a:t>
            </a:r>
            <a:r>
              <a:rPr lang="de-DE" dirty="0" smtClean="0"/>
              <a:t> Kongress 2009 Dresden</a:t>
            </a:r>
            <a:endParaRPr lang="de-DE" dirty="0"/>
          </a:p>
        </p:txBody>
      </p:sp>
      <p:sp>
        <p:nvSpPr>
          <p:cNvPr id="891907"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91908"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91909" name="Text Box 5"/>
          <p:cNvSpPr txBox="1">
            <a:spLocks noChangeArrowheads="1"/>
          </p:cNvSpPr>
          <p:nvPr/>
        </p:nvSpPr>
        <p:spPr bwMode="auto">
          <a:xfrm>
            <a:off x="611188" y="2492375"/>
            <a:ext cx="7921625" cy="1871663"/>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dirty="0" smtClean="0"/>
              <a:t>High Availability</a:t>
            </a:r>
            <a:br>
              <a:rPr lang="de-CH" sz="4400" dirty="0" smtClean="0"/>
            </a:br>
            <a:r>
              <a:rPr lang="de-CH" sz="4400" dirty="0" smtClean="0"/>
              <a:t>using Cluster IP</a:t>
            </a:r>
            <a:endParaRPr lang="de-CH" sz="2400" dirty="0">
              <a:solidFill>
                <a:srgbClr val="005B99"/>
              </a:solidFill>
            </a:endParaRPr>
          </a:p>
        </p:txBody>
      </p:sp>
      <p:pic>
        <p:nvPicPr>
          <p:cNvPr id="891910" name="Picture 6"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461" name="Rectangle 117"/>
          <p:cNvSpPr>
            <a:spLocks noChangeArrowheads="1"/>
          </p:cNvSpPr>
          <p:nvPr/>
        </p:nvSpPr>
        <p:spPr bwMode="auto">
          <a:xfrm>
            <a:off x="5299070" y="2327295"/>
            <a:ext cx="1728787" cy="863600"/>
          </a:xfrm>
          <a:prstGeom prst="rect">
            <a:avLst/>
          </a:prstGeom>
          <a:solidFill>
            <a:srgbClr val="99FF99"/>
          </a:solidFill>
          <a:ln w="12700" algn="ctr">
            <a:noFill/>
            <a:miter lim="800000"/>
            <a:headEnd/>
            <a:tailEnd/>
          </a:ln>
          <a:effectLst/>
        </p:spPr>
        <p:txBody>
          <a:bodyPr wrap="none" lIns="85725" tIns="42862" rIns="85725" bIns="42862" anchor="ctr"/>
          <a:lstStyle/>
          <a:p>
            <a:endParaRPr lang="de-CH"/>
          </a:p>
        </p:txBody>
      </p:sp>
      <p:sp>
        <p:nvSpPr>
          <p:cNvPr id="697429" name="Text Box 85"/>
          <p:cNvSpPr txBox="1">
            <a:spLocks noChangeArrowheads="1"/>
          </p:cNvSpPr>
          <p:nvPr/>
        </p:nvSpPr>
        <p:spPr bwMode="auto">
          <a:xfrm>
            <a:off x="2201857" y="4486295"/>
            <a:ext cx="647700"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009900"/>
                </a:solidFill>
              </a:rPr>
              <a:t>XFRM</a:t>
            </a:r>
          </a:p>
        </p:txBody>
      </p:sp>
      <p:sp>
        <p:nvSpPr>
          <p:cNvPr id="697346" name="Rectangle 2"/>
          <p:cNvSpPr>
            <a:spLocks noGrp="1" noChangeArrowheads="1"/>
          </p:cNvSpPr>
          <p:nvPr>
            <p:ph type="title"/>
          </p:nvPr>
        </p:nvSpPr>
        <p:spPr>
          <a:xfrm>
            <a:off x="533400" y="228600"/>
            <a:ext cx="5551488" cy="609600"/>
          </a:xfrm>
        </p:spPr>
        <p:txBody>
          <a:bodyPr/>
          <a:lstStyle/>
          <a:p>
            <a:r>
              <a:rPr lang="de-DE" dirty="0" smtClean="0"/>
              <a:t>strongSwan </a:t>
            </a:r>
            <a:r>
              <a:rPr lang="de-DE" dirty="0"/>
              <a:t>High-Availability Architecture</a:t>
            </a:r>
          </a:p>
        </p:txBody>
      </p:sp>
      <p:sp>
        <p:nvSpPr>
          <p:cNvPr id="697350" name="Rectangle 6"/>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697360" name="Rectangle 16"/>
          <p:cNvSpPr>
            <a:spLocks noChangeArrowheads="1"/>
          </p:cNvSpPr>
          <p:nvPr/>
        </p:nvSpPr>
        <p:spPr bwMode="auto">
          <a:xfrm>
            <a:off x="1050920" y="3695720"/>
            <a:ext cx="1655762" cy="790575"/>
          </a:xfrm>
          <a:prstGeom prst="rect">
            <a:avLst/>
          </a:prstGeom>
          <a:solidFill>
            <a:srgbClr val="99FF99"/>
          </a:solidFill>
          <a:ln w="12700" algn="ctr">
            <a:noFill/>
            <a:miter lim="800000"/>
            <a:headEnd/>
            <a:tailEnd/>
          </a:ln>
          <a:effectLst/>
        </p:spPr>
        <p:txBody>
          <a:bodyPr wrap="none" lIns="85725" tIns="42862" rIns="85725" bIns="42862" anchor="ctr"/>
          <a:lstStyle/>
          <a:p>
            <a:endParaRPr lang="de-CH"/>
          </a:p>
        </p:txBody>
      </p:sp>
      <p:sp>
        <p:nvSpPr>
          <p:cNvPr id="697361" name="Text Box 17"/>
          <p:cNvSpPr txBox="1">
            <a:spLocks noChangeArrowheads="1"/>
          </p:cNvSpPr>
          <p:nvPr/>
        </p:nvSpPr>
        <p:spPr bwMode="auto">
          <a:xfrm>
            <a:off x="1193795" y="3695720"/>
            <a:ext cx="1366837" cy="574675"/>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spcBef>
                <a:spcPct val="0"/>
              </a:spcBef>
              <a:buFont typeface="Wingdings" pitchFamily="2" charset="2"/>
              <a:buNone/>
            </a:pPr>
            <a:r>
              <a:rPr lang="de-CH" sz="1600"/>
              <a:t>IKEv2 charon</a:t>
            </a:r>
          </a:p>
          <a:p>
            <a:pPr marL="317500" indent="-317500" algn="ctr" defTabSz="708025">
              <a:spcBef>
                <a:spcPct val="0"/>
              </a:spcBef>
              <a:buFont typeface="Wingdings" pitchFamily="2" charset="2"/>
              <a:buNone/>
            </a:pPr>
            <a:r>
              <a:rPr lang="de-CH" sz="1600"/>
              <a:t>Daemon</a:t>
            </a:r>
          </a:p>
        </p:txBody>
      </p:sp>
      <p:sp>
        <p:nvSpPr>
          <p:cNvPr id="697365" name="Rectangle 21"/>
          <p:cNvSpPr>
            <a:spLocks noChangeArrowheads="1"/>
          </p:cNvSpPr>
          <p:nvPr/>
        </p:nvSpPr>
        <p:spPr bwMode="auto">
          <a:xfrm>
            <a:off x="546095" y="4775220"/>
            <a:ext cx="3313112" cy="863600"/>
          </a:xfrm>
          <a:prstGeom prst="rect">
            <a:avLst/>
          </a:prstGeom>
          <a:solidFill>
            <a:schemeClr val="hlink"/>
          </a:solidFill>
          <a:ln w="12700" algn="ctr">
            <a:solidFill>
              <a:schemeClr val="tx1"/>
            </a:solidFill>
            <a:miter lim="800000"/>
            <a:headEnd/>
            <a:tailEnd/>
          </a:ln>
          <a:effectLst/>
        </p:spPr>
        <p:txBody>
          <a:bodyPr wrap="none" lIns="85725" tIns="42862" rIns="85725" bIns="42862" anchor="ctr"/>
          <a:lstStyle/>
          <a:p>
            <a:endParaRPr lang="de-CH"/>
          </a:p>
        </p:txBody>
      </p:sp>
      <p:sp>
        <p:nvSpPr>
          <p:cNvPr id="697366" name="Text Box 22"/>
          <p:cNvSpPr txBox="1">
            <a:spLocks noChangeArrowheads="1"/>
          </p:cNvSpPr>
          <p:nvPr/>
        </p:nvSpPr>
        <p:spPr bwMode="auto">
          <a:xfrm>
            <a:off x="1554157" y="4775220"/>
            <a:ext cx="2303463" cy="298450"/>
          </a:xfrm>
          <a:prstGeom prst="rect">
            <a:avLst/>
          </a:prstGeom>
          <a:noFill/>
          <a:ln w="12700" algn="ctr">
            <a:noFill/>
            <a:miter lim="800000"/>
            <a:headEnd/>
            <a:tailEnd/>
          </a:ln>
          <a:effectLst/>
        </p:spPr>
        <p:txBody>
          <a:bodyPr lIns="85725" tIns="42862" rIns="85725" bIns="42862">
            <a:spAutoFit/>
          </a:bodyPr>
          <a:lstStyle/>
          <a:p>
            <a:pPr marL="317500" indent="-317500" algn="r" defTabSz="708025">
              <a:buFont typeface="Wingdings" pitchFamily="2" charset="2"/>
              <a:buNone/>
            </a:pPr>
            <a:r>
              <a:rPr lang="de-CH" sz="1400"/>
              <a:t>IPsec Policies / IPsec SAs</a:t>
            </a:r>
          </a:p>
        </p:txBody>
      </p:sp>
      <p:sp>
        <p:nvSpPr>
          <p:cNvPr id="697367" name="Text Box 23"/>
          <p:cNvSpPr txBox="1">
            <a:spLocks noChangeArrowheads="1"/>
          </p:cNvSpPr>
          <p:nvPr/>
        </p:nvSpPr>
        <p:spPr bwMode="auto">
          <a:xfrm>
            <a:off x="2994020" y="5351482"/>
            <a:ext cx="877887" cy="298450"/>
          </a:xfrm>
          <a:prstGeom prst="rect">
            <a:avLst/>
          </a:prstGeom>
          <a:noFill/>
          <a:ln w="12700" algn="ctr">
            <a:noFill/>
            <a:miter lim="800000"/>
            <a:headEnd/>
            <a:tailEnd/>
          </a:ln>
          <a:effectLst/>
        </p:spPr>
        <p:txBody>
          <a:bodyPr wrap="none" lIns="85725" tIns="42862" rIns="85725" bIns="42862">
            <a:spAutoFit/>
          </a:bodyPr>
          <a:lstStyle/>
          <a:p>
            <a:pPr marL="317500" indent="-317500" algn="r" defTabSz="708025">
              <a:buFont typeface="Wingdings" pitchFamily="2" charset="2"/>
              <a:buNone/>
            </a:pPr>
            <a:r>
              <a:rPr lang="de-CH" sz="1400"/>
              <a:t>ClusterIP</a:t>
            </a:r>
          </a:p>
        </p:txBody>
      </p:sp>
      <p:sp>
        <p:nvSpPr>
          <p:cNvPr id="697368" name="Text Box 24"/>
          <p:cNvSpPr txBox="1">
            <a:spLocks noChangeArrowheads="1"/>
          </p:cNvSpPr>
          <p:nvPr/>
        </p:nvSpPr>
        <p:spPr bwMode="auto">
          <a:xfrm>
            <a:off x="617532" y="5062557"/>
            <a:ext cx="1511300" cy="360363"/>
          </a:xfrm>
          <a:prstGeom prst="rect">
            <a:avLst/>
          </a:prstGeom>
          <a:noFill/>
          <a:ln w="12700" algn="ctr">
            <a:noFill/>
            <a:miter lim="800000"/>
            <a:headEnd/>
            <a:tailEnd/>
          </a:ln>
          <a:effectLst/>
        </p:spPr>
        <p:txBody>
          <a:bodyPr wrap="none" lIns="85725" tIns="42862" rIns="85725" bIns="42862"/>
          <a:lstStyle/>
          <a:p>
            <a:pPr marL="317500" indent="-317500" algn="ctr" defTabSz="708025">
              <a:spcBef>
                <a:spcPct val="0"/>
              </a:spcBef>
              <a:buFont typeface="Wingdings" pitchFamily="2" charset="2"/>
              <a:buNone/>
            </a:pPr>
            <a:r>
              <a:rPr lang="de-CH" sz="1800"/>
              <a:t>Linux Netlink</a:t>
            </a:r>
          </a:p>
        </p:txBody>
      </p:sp>
      <p:sp>
        <p:nvSpPr>
          <p:cNvPr id="697371" name="Oval 27"/>
          <p:cNvSpPr>
            <a:spLocks noChangeArrowheads="1"/>
          </p:cNvSpPr>
          <p:nvPr/>
        </p:nvSpPr>
        <p:spPr bwMode="auto">
          <a:xfrm>
            <a:off x="3857620" y="958870"/>
            <a:ext cx="1439862" cy="503237"/>
          </a:xfrm>
          <a:prstGeom prst="ellipse">
            <a:avLst/>
          </a:prstGeom>
          <a:noFill/>
          <a:ln w="28575" algn="ctr">
            <a:solidFill>
              <a:srgbClr val="FF0000"/>
            </a:solidFill>
            <a:round/>
            <a:headEnd/>
            <a:tailEnd/>
          </a:ln>
          <a:effectLst/>
        </p:spPr>
        <p:txBody>
          <a:bodyPr wrap="none" lIns="85725" tIns="42862" rIns="85725" bIns="42862" anchor="ctr"/>
          <a:lstStyle/>
          <a:p>
            <a:endParaRPr lang="de-CH"/>
          </a:p>
        </p:txBody>
      </p:sp>
      <p:sp>
        <p:nvSpPr>
          <p:cNvPr id="697372" name="Text Box 28"/>
          <p:cNvSpPr txBox="1">
            <a:spLocks noChangeArrowheads="1"/>
          </p:cNvSpPr>
          <p:nvPr/>
        </p:nvSpPr>
        <p:spPr bwMode="auto">
          <a:xfrm>
            <a:off x="4093489" y="1030307"/>
            <a:ext cx="991939" cy="363560"/>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buFont typeface="Wingdings" pitchFamily="2" charset="2"/>
              <a:buNone/>
            </a:pPr>
            <a:r>
              <a:rPr lang="de-CH" sz="1800" dirty="0" smtClean="0">
                <a:solidFill>
                  <a:srgbClr val="FF0000"/>
                </a:solidFill>
              </a:rPr>
              <a:t>Intranet</a:t>
            </a:r>
            <a:endParaRPr lang="de-CH" sz="1800" dirty="0">
              <a:solidFill>
                <a:srgbClr val="FF0000"/>
              </a:solidFill>
            </a:endParaRPr>
          </a:p>
        </p:txBody>
      </p:sp>
      <p:sp>
        <p:nvSpPr>
          <p:cNvPr id="697373" name="Line 29"/>
          <p:cNvSpPr>
            <a:spLocks noChangeShapeType="1"/>
          </p:cNvSpPr>
          <p:nvPr/>
        </p:nvSpPr>
        <p:spPr bwMode="auto">
          <a:xfrm>
            <a:off x="4578345" y="1462107"/>
            <a:ext cx="0" cy="3241675"/>
          </a:xfrm>
          <a:prstGeom prst="line">
            <a:avLst/>
          </a:prstGeom>
          <a:noFill/>
          <a:ln w="28575">
            <a:solidFill>
              <a:srgbClr val="FF0000"/>
            </a:solidFill>
            <a:round/>
            <a:headEnd type="triangle" w="med" len="med"/>
            <a:tailEnd/>
          </a:ln>
          <a:effectLst/>
        </p:spPr>
        <p:txBody>
          <a:bodyPr lIns="85725" tIns="42862" rIns="85725" bIns="42862"/>
          <a:lstStyle/>
          <a:p>
            <a:endParaRPr lang="de-CH"/>
          </a:p>
        </p:txBody>
      </p:sp>
      <p:sp>
        <p:nvSpPr>
          <p:cNvPr id="697374" name="Line 30"/>
          <p:cNvSpPr>
            <a:spLocks noChangeShapeType="1"/>
          </p:cNvSpPr>
          <p:nvPr/>
        </p:nvSpPr>
        <p:spPr bwMode="auto">
          <a:xfrm flipH="1">
            <a:off x="3859207" y="4848245"/>
            <a:ext cx="647700" cy="1587"/>
          </a:xfrm>
          <a:prstGeom prst="line">
            <a:avLst/>
          </a:prstGeom>
          <a:noFill/>
          <a:ln w="28575">
            <a:solidFill>
              <a:srgbClr val="FF0000"/>
            </a:solidFill>
            <a:round/>
            <a:headEnd/>
            <a:tailEnd type="triangle" w="med" len="med"/>
          </a:ln>
          <a:effectLst/>
        </p:spPr>
        <p:txBody>
          <a:bodyPr lIns="85725" tIns="42862" rIns="85725" bIns="42862"/>
          <a:lstStyle/>
          <a:p>
            <a:endParaRPr lang="de-CH"/>
          </a:p>
        </p:txBody>
      </p:sp>
      <p:sp>
        <p:nvSpPr>
          <p:cNvPr id="697375" name="Rectangle 31"/>
          <p:cNvSpPr>
            <a:spLocks noChangeArrowheads="1"/>
          </p:cNvSpPr>
          <p:nvPr/>
        </p:nvSpPr>
        <p:spPr bwMode="auto">
          <a:xfrm>
            <a:off x="5299070" y="4775220"/>
            <a:ext cx="3311525" cy="863600"/>
          </a:xfrm>
          <a:prstGeom prst="rect">
            <a:avLst/>
          </a:prstGeom>
          <a:solidFill>
            <a:schemeClr val="hlink"/>
          </a:solidFill>
          <a:ln w="12700" algn="ctr">
            <a:solidFill>
              <a:schemeClr val="tx1"/>
            </a:solidFill>
            <a:miter lim="800000"/>
            <a:headEnd/>
            <a:tailEnd/>
          </a:ln>
          <a:effectLst/>
        </p:spPr>
        <p:txBody>
          <a:bodyPr wrap="none" lIns="85725" tIns="42862" rIns="85725" bIns="42862" anchor="ctr"/>
          <a:lstStyle/>
          <a:p>
            <a:endParaRPr lang="de-CH"/>
          </a:p>
        </p:txBody>
      </p:sp>
      <p:sp>
        <p:nvSpPr>
          <p:cNvPr id="697376" name="Text Box 32"/>
          <p:cNvSpPr txBox="1">
            <a:spLocks noChangeArrowheads="1"/>
          </p:cNvSpPr>
          <p:nvPr/>
        </p:nvSpPr>
        <p:spPr bwMode="auto">
          <a:xfrm>
            <a:off x="5299070" y="4775220"/>
            <a:ext cx="2303462" cy="298450"/>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400"/>
              <a:t>IPsec Policies / IPsec SAs</a:t>
            </a:r>
          </a:p>
        </p:txBody>
      </p:sp>
      <p:sp>
        <p:nvSpPr>
          <p:cNvPr id="697377" name="Text Box 33"/>
          <p:cNvSpPr txBox="1">
            <a:spLocks noChangeArrowheads="1"/>
          </p:cNvSpPr>
          <p:nvPr/>
        </p:nvSpPr>
        <p:spPr bwMode="auto">
          <a:xfrm>
            <a:off x="5297482" y="5351482"/>
            <a:ext cx="877888" cy="298450"/>
          </a:xfrm>
          <a:prstGeom prst="rect">
            <a:avLst/>
          </a:prstGeom>
          <a:noFill/>
          <a:ln w="12700" algn="ctr">
            <a:noFill/>
            <a:miter lim="800000"/>
            <a:headEnd/>
            <a:tailEnd/>
          </a:ln>
          <a:effectLst/>
        </p:spPr>
        <p:txBody>
          <a:bodyPr wrap="none" lIns="85725" tIns="42862" rIns="85725" bIns="42862">
            <a:spAutoFit/>
          </a:bodyPr>
          <a:lstStyle/>
          <a:p>
            <a:pPr marL="317500" indent="-317500" defTabSz="708025">
              <a:buFont typeface="Wingdings" pitchFamily="2" charset="2"/>
              <a:buNone/>
            </a:pPr>
            <a:r>
              <a:rPr lang="de-CH" sz="1400"/>
              <a:t>ClusterIP</a:t>
            </a:r>
          </a:p>
        </p:txBody>
      </p:sp>
      <p:sp>
        <p:nvSpPr>
          <p:cNvPr id="697379" name="Oval 35"/>
          <p:cNvSpPr>
            <a:spLocks noChangeArrowheads="1"/>
          </p:cNvSpPr>
          <p:nvPr/>
        </p:nvSpPr>
        <p:spPr bwMode="auto">
          <a:xfrm>
            <a:off x="3857620" y="6215082"/>
            <a:ext cx="1439862" cy="503238"/>
          </a:xfrm>
          <a:prstGeom prst="ellipse">
            <a:avLst/>
          </a:prstGeom>
          <a:noFill/>
          <a:ln w="28575" algn="ctr">
            <a:solidFill>
              <a:schemeClr val="tx1"/>
            </a:solidFill>
            <a:round/>
            <a:headEnd/>
            <a:tailEnd/>
          </a:ln>
          <a:effectLst/>
        </p:spPr>
        <p:txBody>
          <a:bodyPr wrap="none" lIns="85725" tIns="42862" rIns="85725" bIns="42862" anchor="ctr"/>
          <a:lstStyle/>
          <a:p>
            <a:endParaRPr lang="de-CH"/>
          </a:p>
        </p:txBody>
      </p:sp>
      <p:sp>
        <p:nvSpPr>
          <p:cNvPr id="697380" name="Text Box 36"/>
          <p:cNvSpPr txBox="1">
            <a:spLocks noChangeArrowheads="1"/>
          </p:cNvSpPr>
          <p:nvPr/>
        </p:nvSpPr>
        <p:spPr bwMode="auto">
          <a:xfrm>
            <a:off x="4065307" y="6286520"/>
            <a:ext cx="995915" cy="363560"/>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buFont typeface="Wingdings" pitchFamily="2" charset="2"/>
              <a:buNone/>
            </a:pPr>
            <a:r>
              <a:rPr lang="de-CH" sz="1800" dirty="0" smtClean="0"/>
              <a:t>Internet</a:t>
            </a:r>
            <a:endParaRPr lang="de-CH" sz="1800" dirty="0"/>
          </a:p>
        </p:txBody>
      </p:sp>
      <p:sp>
        <p:nvSpPr>
          <p:cNvPr id="697381" name="Line 37"/>
          <p:cNvSpPr>
            <a:spLocks noChangeShapeType="1"/>
          </p:cNvSpPr>
          <p:nvPr/>
        </p:nvSpPr>
        <p:spPr bwMode="auto">
          <a:xfrm flipH="1">
            <a:off x="4651370" y="5565795"/>
            <a:ext cx="647700" cy="0"/>
          </a:xfrm>
          <a:prstGeom prst="line">
            <a:avLst/>
          </a:prstGeom>
          <a:noFill/>
          <a:ln w="28575">
            <a:solidFill>
              <a:schemeClr val="tx1"/>
            </a:solidFill>
            <a:round/>
            <a:headEnd type="triangle" w="med" len="med"/>
            <a:tailEnd/>
          </a:ln>
          <a:effectLst/>
        </p:spPr>
        <p:txBody>
          <a:bodyPr lIns="85725" tIns="42862" rIns="85725" bIns="42862"/>
          <a:lstStyle/>
          <a:p>
            <a:endParaRPr lang="de-CH"/>
          </a:p>
        </p:txBody>
      </p:sp>
      <p:sp>
        <p:nvSpPr>
          <p:cNvPr id="697383" name="Rectangle 39"/>
          <p:cNvSpPr>
            <a:spLocks noChangeArrowheads="1"/>
          </p:cNvSpPr>
          <p:nvPr/>
        </p:nvSpPr>
        <p:spPr bwMode="auto">
          <a:xfrm>
            <a:off x="1841495" y="4270395"/>
            <a:ext cx="865187" cy="217487"/>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Kernel IF</a:t>
            </a:r>
          </a:p>
        </p:txBody>
      </p:sp>
      <p:sp>
        <p:nvSpPr>
          <p:cNvPr id="697384" name="Line 40"/>
          <p:cNvSpPr>
            <a:spLocks noChangeShapeType="1"/>
          </p:cNvSpPr>
          <p:nvPr/>
        </p:nvSpPr>
        <p:spPr bwMode="auto">
          <a:xfrm>
            <a:off x="4578345" y="5710257"/>
            <a:ext cx="0" cy="504825"/>
          </a:xfrm>
          <a:prstGeom prst="line">
            <a:avLst/>
          </a:prstGeom>
          <a:noFill/>
          <a:ln w="28575">
            <a:solidFill>
              <a:schemeClr val="tx1"/>
            </a:solidFill>
            <a:round/>
            <a:headEnd/>
            <a:tailEnd type="triangle" w="med" len="med"/>
          </a:ln>
          <a:effectLst/>
        </p:spPr>
        <p:txBody>
          <a:bodyPr lIns="85725" tIns="42862" rIns="85725" bIns="42862"/>
          <a:lstStyle/>
          <a:p>
            <a:endParaRPr lang="de-CH"/>
          </a:p>
        </p:txBody>
      </p:sp>
      <p:sp>
        <p:nvSpPr>
          <p:cNvPr id="697385" name="Line 41"/>
          <p:cNvSpPr>
            <a:spLocks noChangeShapeType="1"/>
          </p:cNvSpPr>
          <p:nvPr/>
        </p:nvSpPr>
        <p:spPr bwMode="auto">
          <a:xfrm flipH="1">
            <a:off x="4506907" y="4703782"/>
            <a:ext cx="71438" cy="144463"/>
          </a:xfrm>
          <a:prstGeom prst="line">
            <a:avLst/>
          </a:prstGeom>
          <a:noFill/>
          <a:ln w="28575">
            <a:solidFill>
              <a:srgbClr val="FF0000"/>
            </a:solidFill>
            <a:round/>
            <a:headEnd/>
            <a:tailEnd/>
          </a:ln>
          <a:effectLst/>
        </p:spPr>
        <p:txBody>
          <a:bodyPr lIns="85725" tIns="42862" rIns="85725" bIns="42862"/>
          <a:lstStyle/>
          <a:p>
            <a:endParaRPr lang="de-CH"/>
          </a:p>
        </p:txBody>
      </p:sp>
      <p:sp>
        <p:nvSpPr>
          <p:cNvPr id="697386" name="Line 42"/>
          <p:cNvSpPr>
            <a:spLocks noChangeShapeType="1"/>
          </p:cNvSpPr>
          <p:nvPr/>
        </p:nvSpPr>
        <p:spPr bwMode="auto">
          <a:xfrm>
            <a:off x="4578345" y="4703782"/>
            <a:ext cx="71437" cy="144463"/>
          </a:xfrm>
          <a:prstGeom prst="line">
            <a:avLst/>
          </a:prstGeom>
          <a:noFill/>
          <a:ln w="28575">
            <a:solidFill>
              <a:srgbClr val="FF0000"/>
            </a:solidFill>
            <a:round/>
            <a:headEnd/>
            <a:tailEnd/>
          </a:ln>
          <a:effectLst/>
        </p:spPr>
        <p:txBody>
          <a:bodyPr lIns="85725" tIns="42862" rIns="85725" bIns="42862"/>
          <a:lstStyle/>
          <a:p>
            <a:endParaRPr lang="de-CH"/>
          </a:p>
        </p:txBody>
      </p:sp>
      <p:sp>
        <p:nvSpPr>
          <p:cNvPr id="697387" name="Line 43"/>
          <p:cNvSpPr>
            <a:spLocks noChangeShapeType="1"/>
          </p:cNvSpPr>
          <p:nvPr/>
        </p:nvSpPr>
        <p:spPr bwMode="auto">
          <a:xfrm flipH="1">
            <a:off x="4651370" y="4848245"/>
            <a:ext cx="647700" cy="0"/>
          </a:xfrm>
          <a:prstGeom prst="line">
            <a:avLst/>
          </a:prstGeom>
          <a:noFill/>
          <a:ln w="28575">
            <a:solidFill>
              <a:srgbClr val="FF0000"/>
            </a:solidFill>
            <a:round/>
            <a:headEnd type="triangle" w="med" len="med"/>
            <a:tailEnd/>
          </a:ln>
          <a:effectLst/>
        </p:spPr>
        <p:txBody>
          <a:bodyPr lIns="85725" tIns="42862" rIns="85725" bIns="42862"/>
          <a:lstStyle/>
          <a:p>
            <a:endParaRPr lang="de-CH"/>
          </a:p>
        </p:txBody>
      </p:sp>
      <p:sp>
        <p:nvSpPr>
          <p:cNvPr id="697389" name="Text Box 45"/>
          <p:cNvSpPr txBox="1">
            <a:spLocks noChangeArrowheads="1"/>
          </p:cNvSpPr>
          <p:nvPr/>
        </p:nvSpPr>
        <p:spPr bwMode="auto">
          <a:xfrm>
            <a:off x="4794245" y="5567382"/>
            <a:ext cx="503237" cy="268288"/>
          </a:xfrm>
          <a:prstGeom prst="rect">
            <a:avLst/>
          </a:prstGeom>
          <a:noFill/>
          <a:ln w="12700" algn="ctr">
            <a:noFill/>
            <a:miter lim="800000"/>
            <a:headEnd/>
            <a:tailEnd/>
          </a:ln>
          <a:effectLst/>
        </p:spPr>
        <p:txBody>
          <a:bodyPr lIns="85725" tIns="42862" rIns="85725" bIns="42862">
            <a:spAutoFit/>
          </a:bodyPr>
          <a:lstStyle/>
          <a:p>
            <a:pPr marL="317500" indent="-317500" algn="r" defTabSz="708025">
              <a:buFont typeface="Wingdings" pitchFamily="2" charset="2"/>
              <a:buNone/>
            </a:pPr>
            <a:r>
              <a:rPr lang="de-CH" sz="1200"/>
              <a:t>eth0</a:t>
            </a:r>
          </a:p>
        </p:txBody>
      </p:sp>
      <p:sp>
        <p:nvSpPr>
          <p:cNvPr id="697390" name="Text Box 46"/>
          <p:cNvSpPr txBox="1">
            <a:spLocks noChangeArrowheads="1"/>
          </p:cNvSpPr>
          <p:nvPr/>
        </p:nvSpPr>
        <p:spPr bwMode="auto">
          <a:xfrm>
            <a:off x="3857620" y="5567382"/>
            <a:ext cx="503237" cy="268288"/>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t>eth0</a:t>
            </a:r>
          </a:p>
        </p:txBody>
      </p:sp>
      <p:sp>
        <p:nvSpPr>
          <p:cNvPr id="697391" name="Line 47"/>
          <p:cNvSpPr>
            <a:spLocks noChangeShapeType="1"/>
          </p:cNvSpPr>
          <p:nvPr/>
        </p:nvSpPr>
        <p:spPr bwMode="auto">
          <a:xfrm flipH="1">
            <a:off x="3857620" y="5207020"/>
            <a:ext cx="1439862" cy="1587"/>
          </a:xfrm>
          <a:prstGeom prst="line">
            <a:avLst/>
          </a:prstGeom>
          <a:noFill/>
          <a:ln w="28575">
            <a:solidFill>
              <a:srgbClr val="0000FF"/>
            </a:solidFill>
            <a:round/>
            <a:headEnd type="triangle" w="med" len="med"/>
            <a:tailEnd type="triangle" w="med" len="med"/>
          </a:ln>
          <a:effectLst/>
        </p:spPr>
        <p:txBody>
          <a:bodyPr lIns="85725" tIns="42862" rIns="85725" bIns="42862"/>
          <a:lstStyle/>
          <a:p>
            <a:endParaRPr lang="de-CH"/>
          </a:p>
        </p:txBody>
      </p:sp>
      <p:sp>
        <p:nvSpPr>
          <p:cNvPr id="697392" name="Text Box 48"/>
          <p:cNvSpPr txBox="1">
            <a:spLocks noChangeArrowheads="1"/>
          </p:cNvSpPr>
          <p:nvPr/>
        </p:nvSpPr>
        <p:spPr bwMode="auto">
          <a:xfrm>
            <a:off x="3857620" y="5207020"/>
            <a:ext cx="503237"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0000FF"/>
                </a:solidFill>
              </a:rPr>
              <a:t>eth2</a:t>
            </a:r>
          </a:p>
        </p:txBody>
      </p:sp>
      <p:sp>
        <p:nvSpPr>
          <p:cNvPr id="697393" name="Text Box 49"/>
          <p:cNvSpPr txBox="1">
            <a:spLocks noChangeArrowheads="1"/>
          </p:cNvSpPr>
          <p:nvPr/>
        </p:nvSpPr>
        <p:spPr bwMode="auto">
          <a:xfrm>
            <a:off x="4794245" y="5207020"/>
            <a:ext cx="503237" cy="268287"/>
          </a:xfrm>
          <a:prstGeom prst="rect">
            <a:avLst/>
          </a:prstGeom>
          <a:noFill/>
          <a:ln w="12700" algn="ctr">
            <a:noFill/>
            <a:miter lim="800000"/>
            <a:headEnd/>
            <a:tailEnd/>
          </a:ln>
          <a:effectLst/>
        </p:spPr>
        <p:txBody>
          <a:bodyPr lIns="85725" tIns="42862" rIns="85725" bIns="42862">
            <a:spAutoFit/>
          </a:bodyPr>
          <a:lstStyle/>
          <a:p>
            <a:pPr marL="317500" indent="-317500" algn="r" defTabSz="708025">
              <a:buFont typeface="Wingdings" pitchFamily="2" charset="2"/>
              <a:buNone/>
            </a:pPr>
            <a:r>
              <a:rPr lang="de-CH" sz="1200">
                <a:solidFill>
                  <a:srgbClr val="0000FF"/>
                </a:solidFill>
              </a:rPr>
              <a:t>eth2</a:t>
            </a:r>
          </a:p>
        </p:txBody>
      </p:sp>
      <p:sp>
        <p:nvSpPr>
          <p:cNvPr id="697395" name="Text Box 51"/>
          <p:cNvSpPr txBox="1">
            <a:spLocks noChangeArrowheads="1"/>
          </p:cNvSpPr>
          <p:nvPr/>
        </p:nvSpPr>
        <p:spPr bwMode="auto">
          <a:xfrm>
            <a:off x="3857620" y="4846657"/>
            <a:ext cx="503237" cy="268288"/>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FF0000"/>
                </a:solidFill>
              </a:rPr>
              <a:t>eth1</a:t>
            </a:r>
          </a:p>
        </p:txBody>
      </p:sp>
      <p:sp>
        <p:nvSpPr>
          <p:cNvPr id="697396" name="Text Box 52"/>
          <p:cNvSpPr txBox="1">
            <a:spLocks noChangeArrowheads="1"/>
          </p:cNvSpPr>
          <p:nvPr/>
        </p:nvSpPr>
        <p:spPr bwMode="auto">
          <a:xfrm>
            <a:off x="4794245" y="4846657"/>
            <a:ext cx="503237" cy="268288"/>
          </a:xfrm>
          <a:prstGeom prst="rect">
            <a:avLst/>
          </a:prstGeom>
          <a:noFill/>
          <a:ln w="12700" algn="ctr">
            <a:noFill/>
            <a:miter lim="800000"/>
            <a:headEnd/>
            <a:tailEnd/>
          </a:ln>
          <a:effectLst/>
        </p:spPr>
        <p:txBody>
          <a:bodyPr lIns="85725" tIns="42862" rIns="85725" bIns="42862">
            <a:spAutoFit/>
          </a:bodyPr>
          <a:lstStyle/>
          <a:p>
            <a:pPr marL="317500" indent="-317500" algn="r" defTabSz="708025">
              <a:buFont typeface="Wingdings" pitchFamily="2" charset="2"/>
              <a:buNone/>
            </a:pPr>
            <a:r>
              <a:rPr lang="de-CH" sz="1200">
                <a:solidFill>
                  <a:srgbClr val="FF0000"/>
                </a:solidFill>
              </a:rPr>
              <a:t>eth1</a:t>
            </a:r>
          </a:p>
        </p:txBody>
      </p:sp>
      <p:sp>
        <p:nvSpPr>
          <p:cNvPr id="697398" name="Text Box 54"/>
          <p:cNvSpPr txBox="1">
            <a:spLocks noChangeArrowheads="1"/>
          </p:cNvSpPr>
          <p:nvPr/>
        </p:nvSpPr>
        <p:spPr bwMode="auto">
          <a:xfrm>
            <a:off x="4362445" y="5207020"/>
            <a:ext cx="431800"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0000FF"/>
                </a:solidFill>
              </a:rPr>
              <a:t>ESP</a:t>
            </a:r>
          </a:p>
        </p:txBody>
      </p:sp>
      <p:sp>
        <p:nvSpPr>
          <p:cNvPr id="697399" name="Text Box 55"/>
          <p:cNvSpPr txBox="1">
            <a:spLocks noChangeArrowheads="1"/>
          </p:cNvSpPr>
          <p:nvPr/>
        </p:nvSpPr>
        <p:spPr bwMode="auto">
          <a:xfrm>
            <a:off x="4578345" y="5854720"/>
            <a:ext cx="503237"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t>ESP</a:t>
            </a:r>
          </a:p>
        </p:txBody>
      </p:sp>
      <p:sp>
        <p:nvSpPr>
          <p:cNvPr id="697400" name="Line 56"/>
          <p:cNvSpPr>
            <a:spLocks noChangeShapeType="1"/>
          </p:cNvSpPr>
          <p:nvPr/>
        </p:nvSpPr>
        <p:spPr bwMode="auto">
          <a:xfrm flipH="1" flipV="1">
            <a:off x="4505320" y="5567382"/>
            <a:ext cx="71437" cy="144463"/>
          </a:xfrm>
          <a:prstGeom prst="line">
            <a:avLst/>
          </a:prstGeom>
          <a:noFill/>
          <a:ln w="28575">
            <a:solidFill>
              <a:schemeClr val="tx1"/>
            </a:solidFill>
            <a:round/>
            <a:headEnd/>
            <a:tailEnd/>
          </a:ln>
          <a:effectLst/>
        </p:spPr>
        <p:txBody>
          <a:bodyPr lIns="85725" tIns="42862" rIns="85725" bIns="42862"/>
          <a:lstStyle/>
          <a:p>
            <a:endParaRPr lang="de-CH"/>
          </a:p>
        </p:txBody>
      </p:sp>
      <p:sp>
        <p:nvSpPr>
          <p:cNvPr id="697401" name="Line 57"/>
          <p:cNvSpPr>
            <a:spLocks noChangeShapeType="1"/>
          </p:cNvSpPr>
          <p:nvPr/>
        </p:nvSpPr>
        <p:spPr bwMode="auto">
          <a:xfrm flipV="1">
            <a:off x="4578345" y="5565795"/>
            <a:ext cx="71437" cy="144462"/>
          </a:xfrm>
          <a:prstGeom prst="line">
            <a:avLst/>
          </a:prstGeom>
          <a:noFill/>
          <a:ln w="28575">
            <a:solidFill>
              <a:schemeClr val="tx1"/>
            </a:solidFill>
            <a:round/>
            <a:headEnd/>
            <a:tailEnd/>
          </a:ln>
          <a:effectLst/>
        </p:spPr>
        <p:txBody>
          <a:bodyPr lIns="85725" tIns="42862" rIns="85725" bIns="42862"/>
          <a:lstStyle/>
          <a:p>
            <a:endParaRPr lang="de-CH"/>
          </a:p>
        </p:txBody>
      </p:sp>
      <p:sp>
        <p:nvSpPr>
          <p:cNvPr id="697402" name="Line 58"/>
          <p:cNvSpPr>
            <a:spLocks noChangeShapeType="1"/>
          </p:cNvSpPr>
          <p:nvPr/>
        </p:nvSpPr>
        <p:spPr bwMode="auto">
          <a:xfrm>
            <a:off x="3859207" y="5565795"/>
            <a:ext cx="647700" cy="0"/>
          </a:xfrm>
          <a:prstGeom prst="line">
            <a:avLst/>
          </a:prstGeom>
          <a:noFill/>
          <a:ln w="28575">
            <a:solidFill>
              <a:schemeClr val="tx1"/>
            </a:solidFill>
            <a:round/>
            <a:headEnd type="triangle" w="med" len="med"/>
            <a:tailEnd/>
          </a:ln>
          <a:effectLst/>
        </p:spPr>
        <p:txBody>
          <a:bodyPr lIns="85725" tIns="42862" rIns="85725" bIns="42862"/>
          <a:lstStyle/>
          <a:p>
            <a:endParaRPr lang="de-CH"/>
          </a:p>
        </p:txBody>
      </p:sp>
      <p:sp>
        <p:nvSpPr>
          <p:cNvPr id="697403" name="Text Box 59"/>
          <p:cNvSpPr txBox="1">
            <a:spLocks noChangeArrowheads="1"/>
          </p:cNvSpPr>
          <p:nvPr/>
        </p:nvSpPr>
        <p:spPr bwMode="auto">
          <a:xfrm>
            <a:off x="4578345" y="1535132"/>
            <a:ext cx="503237" cy="268288"/>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FF0000"/>
                </a:solidFill>
              </a:rPr>
              <a:t>Plain</a:t>
            </a:r>
          </a:p>
        </p:txBody>
      </p:sp>
      <p:sp>
        <p:nvSpPr>
          <p:cNvPr id="697404" name="Rectangle 60"/>
          <p:cNvSpPr>
            <a:spLocks noChangeArrowheads="1"/>
          </p:cNvSpPr>
          <p:nvPr/>
        </p:nvSpPr>
        <p:spPr bwMode="auto">
          <a:xfrm>
            <a:off x="2851145" y="3695720"/>
            <a:ext cx="1008062" cy="574675"/>
          </a:xfrm>
          <a:prstGeom prst="rect">
            <a:avLst/>
          </a:prstGeom>
          <a:solidFill>
            <a:srgbClr val="95CDFF"/>
          </a:solidFill>
          <a:ln w="12700" algn="ctr">
            <a:noFill/>
            <a:miter lim="800000"/>
            <a:headEnd/>
            <a:tailEnd/>
          </a:ln>
          <a:effectLst/>
        </p:spPr>
        <p:txBody>
          <a:bodyPr wrap="none" lIns="85725" tIns="42862" rIns="85725" bIns="42862" anchor="ctr"/>
          <a:lstStyle/>
          <a:p>
            <a:endParaRPr lang="de-CH"/>
          </a:p>
        </p:txBody>
      </p:sp>
      <p:sp>
        <p:nvSpPr>
          <p:cNvPr id="697405" name="Text Box 61"/>
          <p:cNvSpPr txBox="1">
            <a:spLocks noChangeArrowheads="1"/>
          </p:cNvSpPr>
          <p:nvPr/>
        </p:nvSpPr>
        <p:spPr bwMode="auto">
          <a:xfrm>
            <a:off x="2816220" y="3702070"/>
            <a:ext cx="1079500" cy="574675"/>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Heartbeat</a:t>
            </a:r>
          </a:p>
          <a:p>
            <a:pPr marL="317500" indent="-317500" algn="ctr" defTabSz="708025">
              <a:spcBef>
                <a:spcPct val="0"/>
              </a:spcBef>
              <a:buFont typeface="Wingdings" pitchFamily="2" charset="2"/>
              <a:buNone/>
            </a:pPr>
            <a:r>
              <a:rPr lang="de-CH" sz="1600"/>
              <a:t>Daemon</a:t>
            </a:r>
          </a:p>
        </p:txBody>
      </p:sp>
      <p:sp>
        <p:nvSpPr>
          <p:cNvPr id="697406" name="Line 62"/>
          <p:cNvSpPr>
            <a:spLocks noChangeShapeType="1"/>
          </p:cNvSpPr>
          <p:nvPr/>
        </p:nvSpPr>
        <p:spPr bwMode="auto">
          <a:xfrm flipH="1">
            <a:off x="3282945" y="4486295"/>
            <a:ext cx="0" cy="290512"/>
          </a:xfrm>
          <a:prstGeom prst="line">
            <a:avLst/>
          </a:prstGeom>
          <a:noFill/>
          <a:ln w="28575">
            <a:solidFill>
              <a:srgbClr val="0000FF"/>
            </a:solidFill>
            <a:round/>
            <a:headEnd type="triangle" w="med" len="med"/>
            <a:tailEnd type="triangle" w="med" len="med"/>
          </a:ln>
          <a:effectLst/>
        </p:spPr>
        <p:txBody>
          <a:bodyPr lIns="85725" tIns="42862" rIns="85725" bIns="42862"/>
          <a:lstStyle/>
          <a:p>
            <a:endParaRPr lang="de-CH"/>
          </a:p>
        </p:txBody>
      </p:sp>
      <p:sp>
        <p:nvSpPr>
          <p:cNvPr id="697415" name="Rectangle 71"/>
          <p:cNvSpPr>
            <a:spLocks noChangeArrowheads="1"/>
          </p:cNvSpPr>
          <p:nvPr/>
        </p:nvSpPr>
        <p:spPr bwMode="auto">
          <a:xfrm>
            <a:off x="2130420" y="2327295"/>
            <a:ext cx="1728787" cy="863600"/>
          </a:xfrm>
          <a:prstGeom prst="rect">
            <a:avLst/>
          </a:prstGeom>
          <a:solidFill>
            <a:srgbClr val="99FF99"/>
          </a:solidFill>
          <a:ln w="12700" algn="ctr">
            <a:noFill/>
            <a:miter lim="800000"/>
            <a:headEnd/>
            <a:tailEnd/>
          </a:ln>
          <a:effectLst/>
        </p:spPr>
        <p:txBody>
          <a:bodyPr wrap="none" lIns="85725" tIns="42862" rIns="85725" bIns="42862" anchor="ctr"/>
          <a:lstStyle/>
          <a:p>
            <a:endParaRPr lang="de-CH"/>
          </a:p>
        </p:txBody>
      </p:sp>
      <p:sp>
        <p:nvSpPr>
          <p:cNvPr id="697420" name="Rectangle 76"/>
          <p:cNvSpPr>
            <a:spLocks noChangeArrowheads="1"/>
          </p:cNvSpPr>
          <p:nvPr/>
        </p:nvSpPr>
        <p:spPr bwMode="auto">
          <a:xfrm>
            <a:off x="1050920" y="3478232"/>
            <a:ext cx="1655762"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Bus IF</a:t>
            </a:r>
          </a:p>
        </p:txBody>
      </p:sp>
      <p:sp>
        <p:nvSpPr>
          <p:cNvPr id="697421" name="Text Box 77"/>
          <p:cNvSpPr txBox="1">
            <a:spLocks noChangeArrowheads="1"/>
          </p:cNvSpPr>
          <p:nvPr/>
        </p:nvSpPr>
        <p:spPr bwMode="auto">
          <a:xfrm>
            <a:off x="2274882" y="2327295"/>
            <a:ext cx="1368425" cy="574675"/>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HA Failover</a:t>
            </a:r>
          </a:p>
          <a:p>
            <a:pPr marL="317500" indent="-317500" algn="ctr" defTabSz="708025">
              <a:spcBef>
                <a:spcPct val="0"/>
              </a:spcBef>
              <a:buFont typeface="Wingdings" pitchFamily="2" charset="2"/>
              <a:buNone/>
            </a:pPr>
            <a:r>
              <a:rPr lang="de-CH" sz="1600"/>
              <a:t>Plugin</a:t>
            </a:r>
          </a:p>
        </p:txBody>
      </p:sp>
      <p:sp>
        <p:nvSpPr>
          <p:cNvPr id="697422" name="Rectangle 78"/>
          <p:cNvSpPr>
            <a:spLocks noChangeArrowheads="1"/>
          </p:cNvSpPr>
          <p:nvPr/>
        </p:nvSpPr>
        <p:spPr bwMode="auto">
          <a:xfrm>
            <a:off x="2851145" y="3478232"/>
            <a:ext cx="1008062" cy="217488"/>
          </a:xfrm>
          <a:prstGeom prst="rect">
            <a:avLst/>
          </a:prstGeom>
          <a:solidFill>
            <a:srgbClr val="6699FF"/>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23" name="Rectangle 79"/>
          <p:cNvSpPr>
            <a:spLocks noChangeArrowheads="1"/>
          </p:cNvSpPr>
          <p:nvPr/>
        </p:nvSpPr>
        <p:spPr bwMode="auto">
          <a:xfrm>
            <a:off x="2851145" y="4270395"/>
            <a:ext cx="1008062" cy="217487"/>
          </a:xfrm>
          <a:prstGeom prst="rect">
            <a:avLst/>
          </a:prstGeom>
          <a:solidFill>
            <a:srgbClr val="6699FF"/>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24" name="Rectangle 80"/>
          <p:cNvSpPr>
            <a:spLocks noChangeArrowheads="1"/>
          </p:cNvSpPr>
          <p:nvPr/>
        </p:nvSpPr>
        <p:spPr bwMode="auto">
          <a:xfrm>
            <a:off x="2851145" y="3478232"/>
            <a:ext cx="1008062" cy="1008063"/>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27" name="Rectangle 83"/>
          <p:cNvSpPr>
            <a:spLocks noChangeArrowheads="1"/>
          </p:cNvSpPr>
          <p:nvPr/>
        </p:nvSpPr>
        <p:spPr bwMode="auto">
          <a:xfrm>
            <a:off x="2851145" y="2973407"/>
            <a:ext cx="1008062"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28" name="Line 84"/>
          <p:cNvSpPr>
            <a:spLocks noChangeShapeType="1"/>
          </p:cNvSpPr>
          <p:nvPr/>
        </p:nvSpPr>
        <p:spPr bwMode="auto">
          <a:xfrm flipH="1">
            <a:off x="2201857" y="4486295"/>
            <a:ext cx="1588"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30" name="Rectangle 86"/>
          <p:cNvSpPr>
            <a:spLocks noChangeArrowheads="1"/>
          </p:cNvSpPr>
          <p:nvPr/>
        </p:nvSpPr>
        <p:spPr bwMode="auto">
          <a:xfrm>
            <a:off x="546095" y="2327295"/>
            <a:ext cx="1439862" cy="863600"/>
          </a:xfrm>
          <a:prstGeom prst="rect">
            <a:avLst/>
          </a:prstGeom>
          <a:solidFill>
            <a:srgbClr val="99FF99"/>
          </a:solidFill>
          <a:ln w="12700" algn="ctr">
            <a:noFill/>
            <a:miter lim="800000"/>
            <a:headEnd/>
            <a:tailEnd/>
          </a:ln>
          <a:effectLst/>
        </p:spPr>
        <p:txBody>
          <a:bodyPr wrap="none" lIns="85725" tIns="42862" rIns="85725" bIns="42862" anchor="ctr"/>
          <a:lstStyle/>
          <a:p>
            <a:endParaRPr lang="de-CH"/>
          </a:p>
        </p:txBody>
      </p:sp>
      <p:sp>
        <p:nvSpPr>
          <p:cNvPr id="697431" name="Text Box 87"/>
          <p:cNvSpPr txBox="1">
            <a:spLocks noChangeArrowheads="1"/>
          </p:cNvSpPr>
          <p:nvPr/>
        </p:nvSpPr>
        <p:spPr bwMode="auto">
          <a:xfrm>
            <a:off x="617532" y="2327295"/>
            <a:ext cx="1368425" cy="574675"/>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HA Sync</a:t>
            </a:r>
          </a:p>
          <a:p>
            <a:pPr marL="317500" indent="-317500" algn="ctr" defTabSz="708025">
              <a:spcBef>
                <a:spcPct val="0"/>
              </a:spcBef>
              <a:buFont typeface="Wingdings" pitchFamily="2" charset="2"/>
              <a:buNone/>
            </a:pPr>
            <a:r>
              <a:rPr lang="de-CH" sz="1600"/>
              <a:t>Plugin</a:t>
            </a:r>
          </a:p>
        </p:txBody>
      </p:sp>
      <p:sp>
        <p:nvSpPr>
          <p:cNvPr id="697432" name="Rectangle 88"/>
          <p:cNvSpPr>
            <a:spLocks noChangeArrowheads="1"/>
          </p:cNvSpPr>
          <p:nvPr/>
        </p:nvSpPr>
        <p:spPr bwMode="auto">
          <a:xfrm>
            <a:off x="546095" y="2973407"/>
            <a:ext cx="720725"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34" name="Line 90"/>
          <p:cNvSpPr>
            <a:spLocks noChangeShapeType="1"/>
          </p:cNvSpPr>
          <p:nvPr/>
        </p:nvSpPr>
        <p:spPr bwMode="auto">
          <a:xfrm flipH="1">
            <a:off x="2417757" y="3190895"/>
            <a:ext cx="0"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35" name="Rectangle 91"/>
          <p:cNvSpPr>
            <a:spLocks noChangeArrowheads="1"/>
          </p:cNvSpPr>
          <p:nvPr/>
        </p:nvSpPr>
        <p:spPr bwMode="auto">
          <a:xfrm>
            <a:off x="2130420" y="2973407"/>
            <a:ext cx="576262"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Bus IF</a:t>
            </a:r>
          </a:p>
        </p:txBody>
      </p:sp>
      <p:sp>
        <p:nvSpPr>
          <p:cNvPr id="697436" name="Line 92"/>
          <p:cNvSpPr>
            <a:spLocks noChangeShapeType="1"/>
          </p:cNvSpPr>
          <p:nvPr/>
        </p:nvSpPr>
        <p:spPr bwMode="auto">
          <a:xfrm flipH="1">
            <a:off x="3282945" y="3190895"/>
            <a:ext cx="0"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37" name="Line 93"/>
          <p:cNvSpPr>
            <a:spLocks noChangeShapeType="1"/>
          </p:cNvSpPr>
          <p:nvPr/>
        </p:nvSpPr>
        <p:spPr bwMode="auto">
          <a:xfrm flipH="1">
            <a:off x="835020" y="3190895"/>
            <a:ext cx="0" cy="1584325"/>
          </a:xfrm>
          <a:prstGeom prst="line">
            <a:avLst/>
          </a:prstGeom>
          <a:noFill/>
          <a:ln w="28575">
            <a:solidFill>
              <a:srgbClr val="0000FF"/>
            </a:solidFill>
            <a:round/>
            <a:headEnd type="triangle" w="med" len="med"/>
            <a:tailEnd type="triangle" w="med" len="med"/>
          </a:ln>
          <a:effectLst/>
        </p:spPr>
        <p:txBody>
          <a:bodyPr lIns="85725" tIns="42862" rIns="85725" bIns="42862"/>
          <a:lstStyle/>
          <a:p>
            <a:endParaRPr lang="de-CH"/>
          </a:p>
        </p:txBody>
      </p:sp>
      <p:sp>
        <p:nvSpPr>
          <p:cNvPr id="697439" name="Rectangle 95"/>
          <p:cNvSpPr>
            <a:spLocks noChangeArrowheads="1"/>
          </p:cNvSpPr>
          <p:nvPr/>
        </p:nvSpPr>
        <p:spPr bwMode="auto">
          <a:xfrm>
            <a:off x="2130420" y="2327295"/>
            <a:ext cx="1728787" cy="863600"/>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41" name="Line 97"/>
          <p:cNvSpPr>
            <a:spLocks noChangeShapeType="1"/>
          </p:cNvSpPr>
          <p:nvPr/>
        </p:nvSpPr>
        <p:spPr bwMode="auto">
          <a:xfrm flipH="1">
            <a:off x="1770057" y="3190895"/>
            <a:ext cx="0"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42" name="Text Box 98"/>
          <p:cNvSpPr txBox="1">
            <a:spLocks noChangeArrowheads="1"/>
          </p:cNvSpPr>
          <p:nvPr/>
        </p:nvSpPr>
        <p:spPr bwMode="auto">
          <a:xfrm>
            <a:off x="1265232" y="1893907"/>
            <a:ext cx="2016125" cy="330200"/>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Security Gateway 1</a:t>
            </a:r>
          </a:p>
        </p:txBody>
      </p:sp>
      <p:sp>
        <p:nvSpPr>
          <p:cNvPr id="697443" name="Text Box 99"/>
          <p:cNvSpPr txBox="1">
            <a:spLocks noChangeArrowheads="1"/>
          </p:cNvSpPr>
          <p:nvPr/>
        </p:nvSpPr>
        <p:spPr bwMode="auto">
          <a:xfrm>
            <a:off x="5802307" y="1895495"/>
            <a:ext cx="2016125" cy="330200"/>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Security Gateway 2</a:t>
            </a:r>
          </a:p>
        </p:txBody>
      </p:sp>
      <p:sp>
        <p:nvSpPr>
          <p:cNvPr id="697444" name="Rectangle 100"/>
          <p:cNvSpPr>
            <a:spLocks noChangeArrowheads="1"/>
          </p:cNvSpPr>
          <p:nvPr/>
        </p:nvSpPr>
        <p:spPr bwMode="auto">
          <a:xfrm>
            <a:off x="1050920" y="4270395"/>
            <a:ext cx="649287" cy="217487"/>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19" name="Rectangle 75"/>
          <p:cNvSpPr>
            <a:spLocks noChangeArrowheads="1"/>
          </p:cNvSpPr>
          <p:nvPr/>
        </p:nvSpPr>
        <p:spPr bwMode="auto">
          <a:xfrm>
            <a:off x="1050920" y="3478232"/>
            <a:ext cx="1655762" cy="1008063"/>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45" name="Text Box 101"/>
          <p:cNvSpPr txBox="1">
            <a:spLocks noChangeArrowheads="1"/>
          </p:cNvSpPr>
          <p:nvPr/>
        </p:nvSpPr>
        <p:spPr bwMode="auto">
          <a:xfrm>
            <a:off x="1338257" y="4486295"/>
            <a:ext cx="431800"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t>IKE</a:t>
            </a:r>
          </a:p>
        </p:txBody>
      </p:sp>
      <p:sp>
        <p:nvSpPr>
          <p:cNvPr id="697446" name="Line 102"/>
          <p:cNvSpPr>
            <a:spLocks noChangeShapeType="1"/>
          </p:cNvSpPr>
          <p:nvPr/>
        </p:nvSpPr>
        <p:spPr bwMode="auto">
          <a:xfrm flipH="1">
            <a:off x="1338257" y="4486295"/>
            <a:ext cx="1588" cy="290512"/>
          </a:xfrm>
          <a:prstGeom prst="line">
            <a:avLst/>
          </a:prstGeom>
          <a:noFill/>
          <a:ln w="28575">
            <a:solidFill>
              <a:schemeClr val="tx1"/>
            </a:solidFill>
            <a:round/>
            <a:headEnd type="triangle" w="med" len="med"/>
            <a:tailEnd type="triangle" w="med" len="med"/>
          </a:ln>
          <a:effectLst/>
        </p:spPr>
        <p:txBody>
          <a:bodyPr lIns="85725" tIns="42862" rIns="85725" bIns="42862"/>
          <a:lstStyle/>
          <a:p>
            <a:endParaRPr lang="de-CH"/>
          </a:p>
        </p:txBody>
      </p:sp>
      <p:sp>
        <p:nvSpPr>
          <p:cNvPr id="697447" name="Rectangle 103"/>
          <p:cNvSpPr>
            <a:spLocks noChangeArrowheads="1"/>
          </p:cNvSpPr>
          <p:nvPr/>
        </p:nvSpPr>
        <p:spPr bwMode="auto">
          <a:xfrm>
            <a:off x="1409695" y="2973407"/>
            <a:ext cx="576262"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Bus IF</a:t>
            </a:r>
          </a:p>
        </p:txBody>
      </p:sp>
      <p:sp>
        <p:nvSpPr>
          <p:cNvPr id="697440" name="Rectangle 96"/>
          <p:cNvSpPr>
            <a:spLocks noChangeArrowheads="1"/>
          </p:cNvSpPr>
          <p:nvPr/>
        </p:nvSpPr>
        <p:spPr bwMode="auto">
          <a:xfrm>
            <a:off x="546095" y="2327295"/>
            <a:ext cx="1439862" cy="863600"/>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51" name="Text Box 107"/>
          <p:cNvSpPr txBox="1">
            <a:spLocks noChangeArrowheads="1"/>
          </p:cNvSpPr>
          <p:nvPr/>
        </p:nvSpPr>
        <p:spPr bwMode="auto">
          <a:xfrm rot="-5400000">
            <a:off x="-38106" y="3848120"/>
            <a:ext cx="1439863" cy="268288"/>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0000FF"/>
                </a:solidFill>
              </a:rPr>
              <a:t>IKE/IPsec SA Sync</a:t>
            </a:r>
          </a:p>
        </p:txBody>
      </p:sp>
      <p:sp>
        <p:nvSpPr>
          <p:cNvPr id="697452" name="Rectangle 108"/>
          <p:cNvSpPr>
            <a:spLocks noChangeArrowheads="1"/>
          </p:cNvSpPr>
          <p:nvPr/>
        </p:nvSpPr>
        <p:spPr bwMode="auto">
          <a:xfrm>
            <a:off x="5299070" y="3695720"/>
            <a:ext cx="1008062" cy="574675"/>
          </a:xfrm>
          <a:prstGeom prst="rect">
            <a:avLst/>
          </a:prstGeom>
          <a:solidFill>
            <a:srgbClr val="95CDFF"/>
          </a:solidFill>
          <a:ln w="12700" algn="ctr">
            <a:noFill/>
            <a:miter lim="800000"/>
            <a:headEnd/>
            <a:tailEnd/>
          </a:ln>
          <a:effectLst/>
        </p:spPr>
        <p:txBody>
          <a:bodyPr wrap="none" lIns="85725" tIns="42862" rIns="85725" bIns="42862" anchor="ctr"/>
          <a:lstStyle/>
          <a:p>
            <a:endParaRPr lang="de-CH"/>
          </a:p>
        </p:txBody>
      </p:sp>
      <p:sp>
        <p:nvSpPr>
          <p:cNvPr id="697453" name="Text Box 109"/>
          <p:cNvSpPr txBox="1">
            <a:spLocks noChangeArrowheads="1"/>
          </p:cNvSpPr>
          <p:nvPr/>
        </p:nvSpPr>
        <p:spPr bwMode="auto">
          <a:xfrm>
            <a:off x="5264145" y="3702070"/>
            <a:ext cx="1079500" cy="574675"/>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Heartbeat</a:t>
            </a:r>
          </a:p>
          <a:p>
            <a:pPr marL="317500" indent="-317500" algn="ctr" defTabSz="708025">
              <a:spcBef>
                <a:spcPct val="0"/>
              </a:spcBef>
              <a:buFont typeface="Wingdings" pitchFamily="2" charset="2"/>
              <a:buNone/>
            </a:pPr>
            <a:r>
              <a:rPr lang="de-CH" sz="1600"/>
              <a:t>Daemon</a:t>
            </a:r>
          </a:p>
        </p:txBody>
      </p:sp>
      <p:sp>
        <p:nvSpPr>
          <p:cNvPr id="697454" name="Line 110"/>
          <p:cNvSpPr>
            <a:spLocks noChangeShapeType="1"/>
          </p:cNvSpPr>
          <p:nvPr/>
        </p:nvSpPr>
        <p:spPr bwMode="auto">
          <a:xfrm flipH="1">
            <a:off x="5730870" y="4486295"/>
            <a:ext cx="0" cy="290512"/>
          </a:xfrm>
          <a:prstGeom prst="line">
            <a:avLst/>
          </a:prstGeom>
          <a:noFill/>
          <a:ln w="28575">
            <a:solidFill>
              <a:srgbClr val="0000FF"/>
            </a:solidFill>
            <a:round/>
            <a:headEnd type="triangle" w="med" len="med"/>
            <a:tailEnd type="triangle" w="med" len="med"/>
          </a:ln>
          <a:effectLst/>
        </p:spPr>
        <p:txBody>
          <a:bodyPr lIns="85725" tIns="42862" rIns="85725" bIns="42862"/>
          <a:lstStyle/>
          <a:p>
            <a:endParaRPr lang="de-CH"/>
          </a:p>
        </p:txBody>
      </p:sp>
      <p:sp>
        <p:nvSpPr>
          <p:cNvPr id="697456" name="Rectangle 112"/>
          <p:cNvSpPr>
            <a:spLocks noChangeArrowheads="1"/>
          </p:cNvSpPr>
          <p:nvPr/>
        </p:nvSpPr>
        <p:spPr bwMode="auto">
          <a:xfrm>
            <a:off x="5299070" y="3478232"/>
            <a:ext cx="1008062" cy="217488"/>
          </a:xfrm>
          <a:prstGeom prst="rect">
            <a:avLst/>
          </a:prstGeom>
          <a:solidFill>
            <a:srgbClr val="6699FF"/>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57" name="Rectangle 113"/>
          <p:cNvSpPr>
            <a:spLocks noChangeArrowheads="1"/>
          </p:cNvSpPr>
          <p:nvPr/>
        </p:nvSpPr>
        <p:spPr bwMode="auto">
          <a:xfrm>
            <a:off x="5299070" y="4270395"/>
            <a:ext cx="1008062" cy="217487"/>
          </a:xfrm>
          <a:prstGeom prst="rect">
            <a:avLst/>
          </a:prstGeom>
          <a:solidFill>
            <a:srgbClr val="6699FF"/>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58" name="Rectangle 114"/>
          <p:cNvSpPr>
            <a:spLocks noChangeArrowheads="1"/>
          </p:cNvSpPr>
          <p:nvPr/>
        </p:nvSpPr>
        <p:spPr bwMode="auto">
          <a:xfrm>
            <a:off x="5299070" y="3478232"/>
            <a:ext cx="1008062" cy="1008063"/>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59" name="Rectangle 115"/>
          <p:cNvSpPr>
            <a:spLocks noChangeArrowheads="1"/>
          </p:cNvSpPr>
          <p:nvPr/>
        </p:nvSpPr>
        <p:spPr bwMode="auto">
          <a:xfrm>
            <a:off x="5299070" y="2973407"/>
            <a:ext cx="1008062"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60" name="Line 116"/>
          <p:cNvSpPr>
            <a:spLocks noChangeShapeType="1"/>
          </p:cNvSpPr>
          <p:nvPr/>
        </p:nvSpPr>
        <p:spPr bwMode="auto">
          <a:xfrm flipH="1">
            <a:off x="5730870" y="3190895"/>
            <a:ext cx="0"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62" name="Text Box 118"/>
          <p:cNvSpPr txBox="1">
            <a:spLocks noChangeArrowheads="1"/>
          </p:cNvSpPr>
          <p:nvPr/>
        </p:nvSpPr>
        <p:spPr bwMode="auto">
          <a:xfrm>
            <a:off x="5443532" y="2327295"/>
            <a:ext cx="1368425" cy="574675"/>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HA Failover</a:t>
            </a:r>
          </a:p>
          <a:p>
            <a:pPr marL="317500" indent="-317500" algn="ctr" defTabSz="708025">
              <a:spcBef>
                <a:spcPct val="0"/>
              </a:spcBef>
              <a:buFont typeface="Wingdings" pitchFamily="2" charset="2"/>
              <a:buNone/>
            </a:pPr>
            <a:r>
              <a:rPr lang="de-CH" sz="1600"/>
              <a:t>Plugin</a:t>
            </a:r>
          </a:p>
        </p:txBody>
      </p:sp>
      <p:sp>
        <p:nvSpPr>
          <p:cNvPr id="697464" name="Line 120"/>
          <p:cNvSpPr>
            <a:spLocks noChangeShapeType="1"/>
          </p:cNvSpPr>
          <p:nvPr/>
        </p:nvSpPr>
        <p:spPr bwMode="auto">
          <a:xfrm flipH="1">
            <a:off x="6738932" y="3190895"/>
            <a:ext cx="0"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65" name="Rectangle 121"/>
          <p:cNvSpPr>
            <a:spLocks noChangeArrowheads="1"/>
          </p:cNvSpPr>
          <p:nvPr/>
        </p:nvSpPr>
        <p:spPr bwMode="auto">
          <a:xfrm>
            <a:off x="6451595" y="2973407"/>
            <a:ext cx="576262"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Bus IF</a:t>
            </a:r>
          </a:p>
        </p:txBody>
      </p:sp>
      <p:sp>
        <p:nvSpPr>
          <p:cNvPr id="697466" name="Rectangle 122"/>
          <p:cNvSpPr>
            <a:spLocks noChangeArrowheads="1"/>
          </p:cNvSpPr>
          <p:nvPr/>
        </p:nvSpPr>
        <p:spPr bwMode="auto">
          <a:xfrm>
            <a:off x="6451595" y="3695720"/>
            <a:ext cx="1655762" cy="790575"/>
          </a:xfrm>
          <a:prstGeom prst="rect">
            <a:avLst/>
          </a:prstGeom>
          <a:solidFill>
            <a:srgbClr val="99FF99"/>
          </a:solidFill>
          <a:ln w="12700" algn="ctr">
            <a:noFill/>
            <a:miter lim="800000"/>
            <a:headEnd/>
            <a:tailEnd/>
          </a:ln>
          <a:effectLst/>
        </p:spPr>
        <p:txBody>
          <a:bodyPr wrap="none" lIns="85725" tIns="42862" rIns="85725" bIns="42862" anchor="ctr"/>
          <a:lstStyle/>
          <a:p>
            <a:endParaRPr lang="de-CH"/>
          </a:p>
        </p:txBody>
      </p:sp>
      <p:sp>
        <p:nvSpPr>
          <p:cNvPr id="697468" name="Rectangle 124"/>
          <p:cNvSpPr>
            <a:spLocks noChangeArrowheads="1"/>
          </p:cNvSpPr>
          <p:nvPr/>
        </p:nvSpPr>
        <p:spPr bwMode="auto">
          <a:xfrm>
            <a:off x="6451595" y="4270395"/>
            <a:ext cx="865187" cy="217487"/>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Kernel IF</a:t>
            </a:r>
          </a:p>
        </p:txBody>
      </p:sp>
      <p:sp>
        <p:nvSpPr>
          <p:cNvPr id="697469" name="Rectangle 125"/>
          <p:cNvSpPr>
            <a:spLocks noChangeArrowheads="1"/>
          </p:cNvSpPr>
          <p:nvPr/>
        </p:nvSpPr>
        <p:spPr bwMode="auto">
          <a:xfrm>
            <a:off x="6451595" y="3478232"/>
            <a:ext cx="1655762"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Bus IF</a:t>
            </a:r>
          </a:p>
        </p:txBody>
      </p:sp>
      <p:sp>
        <p:nvSpPr>
          <p:cNvPr id="697470" name="Line 126"/>
          <p:cNvSpPr>
            <a:spLocks noChangeShapeType="1"/>
          </p:cNvSpPr>
          <p:nvPr/>
        </p:nvSpPr>
        <p:spPr bwMode="auto">
          <a:xfrm flipH="1">
            <a:off x="6811957" y="4486295"/>
            <a:ext cx="1588"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71" name="Rectangle 127"/>
          <p:cNvSpPr>
            <a:spLocks noChangeArrowheads="1"/>
          </p:cNvSpPr>
          <p:nvPr/>
        </p:nvSpPr>
        <p:spPr bwMode="auto">
          <a:xfrm>
            <a:off x="7459657" y="4270395"/>
            <a:ext cx="649288" cy="217487"/>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72" name="Rectangle 128"/>
          <p:cNvSpPr>
            <a:spLocks noChangeArrowheads="1"/>
          </p:cNvSpPr>
          <p:nvPr/>
        </p:nvSpPr>
        <p:spPr bwMode="auto">
          <a:xfrm>
            <a:off x="6451595" y="3478232"/>
            <a:ext cx="1655762" cy="1008063"/>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73" name="Text Box 129"/>
          <p:cNvSpPr txBox="1">
            <a:spLocks noChangeArrowheads="1"/>
          </p:cNvSpPr>
          <p:nvPr/>
        </p:nvSpPr>
        <p:spPr bwMode="auto">
          <a:xfrm>
            <a:off x="7746995" y="4486295"/>
            <a:ext cx="431800"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t>IKE</a:t>
            </a:r>
          </a:p>
        </p:txBody>
      </p:sp>
      <p:sp>
        <p:nvSpPr>
          <p:cNvPr id="697474" name="Line 130"/>
          <p:cNvSpPr>
            <a:spLocks noChangeShapeType="1"/>
          </p:cNvSpPr>
          <p:nvPr/>
        </p:nvSpPr>
        <p:spPr bwMode="auto">
          <a:xfrm flipH="1">
            <a:off x="7746995" y="4486295"/>
            <a:ext cx="1587" cy="290512"/>
          </a:xfrm>
          <a:prstGeom prst="line">
            <a:avLst/>
          </a:prstGeom>
          <a:noFill/>
          <a:ln w="28575">
            <a:solidFill>
              <a:schemeClr val="tx1"/>
            </a:solidFill>
            <a:round/>
            <a:headEnd type="triangle" w="med" len="med"/>
            <a:tailEnd type="triangle" w="med" len="med"/>
          </a:ln>
          <a:effectLst/>
        </p:spPr>
        <p:txBody>
          <a:bodyPr lIns="85725" tIns="42862" rIns="85725" bIns="42862"/>
          <a:lstStyle/>
          <a:p>
            <a:endParaRPr lang="de-CH"/>
          </a:p>
        </p:txBody>
      </p:sp>
      <p:sp>
        <p:nvSpPr>
          <p:cNvPr id="697475" name="Text Box 131"/>
          <p:cNvSpPr txBox="1">
            <a:spLocks noChangeArrowheads="1"/>
          </p:cNvSpPr>
          <p:nvPr/>
        </p:nvSpPr>
        <p:spPr bwMode="auto">
          <a:xfrm>
            <a:off x="6810370" y="4486295"/>
            <a:ext cx="647700"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009900"/>
                </a:solidFill>
              </a:rPr>
              <a:t>XFRM</a:t>
            </a:r>
          </a:p>
        </p:txBody>
      </p:sp>
      <p:sp>
        <p:nvSpPr>
          <p:cNvPr id="697476" name="Rectangle 132"/>
          <p:cNvSpPr>
            <a:spLocks noChangeArrowheads="1"/>
          </p:cNvSpPr>
          <p:nvPr/>
        </p:nvSpPr>
        <p:spPr bwMode="auto">
          <a:xfrm>
            <a:off x="7170732" y="2327295"/>
            <a:ext cx="1439863" cy="863600"/>
          </a:xfrm>
          <a:prstGeom prst="rect">
            <a:avLst/>
          </a:prstGeom>
          <a:solidFill>
            <a:srgbClr val="99FF99"/>
          </a:solidFill>
          <a:ln w="12700" algn="ctr">
            <a:noFill/>
            <a:miter lim="800000"/>
            <a:headEnd/>
            <a:tailEnd/>
          </a:ln>
          <a:effectLst/>
        </p:spPr>
        <p:txBody>
          <a:bodyPr wrap="none" lIns="85725" tIns="42862" rIns="85725" bIns="42862" anchor="ctr"/>
          <a:lstStyle/>
          <a:p>
            <a:endParaRPr lang="de-CH"/>
          </a:p>
        </p:txBody>
      </p:sp>
      <p:sp>
        <p:nvSpPr>
          <p:cNvPr id="697477" name="Text Box 133"/>
          <p:cNvSpPr txBox="1">
            <a:spLocks noChangeArrowheads="1"/>
          </p:cNvSpPr>
          <p:nvPr/>
        </p:nvSpPr>
        <p:spPr bwMode="auto">
          <a:xfrm>
            <a:off x="7243757" y="2327295"/>
            <a:ext cx="1368425" cy="574675"/>
          </a:xfrm>
          <a:prstGeom prst="rect">
            <a:avLst/>
          </a:prstGeom>
          <a:noFill/>
          <a:ln w="12700" algn="ctr">
            <a:noFill/>
            <a:miter lim="800000"/>
            <a:headEnd/>
            <a:tailEnd/>
          </a:ln>
          <a:effectLst/>
        </p:spPr>
        <p:txBody>
          <a:bodyPr lIns="85725" tIns="42862" rIns="85725" bIns="42862">
            <a:spAutoFit/>
          </a:bodyPr>
          <a:lstStyle/>
          <a:p>
            <a:pPr marL="317500" indent="-317500" algn="ctr" defTabSz="708025">
              <a:spcBef>
                <a:spcPct val="0"/>
              </a:spcBef>
              <a:buFont typeface="Wingdings" pitchFamily="2" charset="2"/>
              <a:buNone/>
            </a:pPr>
            <a:r>
              <a:rPr lang="de-CH" sz="1600"/>
              <a:t>HA Sync</a:t>
            </a:r>
          </a:p>
          <a:p>
            <a:pPr marL="317500" indent="-317500" algn="ctr" defTabSz="708025">
              <a:spcBef>
                <a:spcPct val="0"/>
              </a:spcBef>
              <a:buFont typeface="Wingdings" pitchFamily="2" charset="2"/>
              <a:buNone/>
            </a:pPr>
            <a:r>
              <a:rPr lang="de-CH" sz="1600"/>
              <a:t>Plugin</a:t>
            </a:r>
          </a:p>
        </p:txBody>
      </p:sp>
      <p:sp>
        <p:nvSpPr>
          <p:cNvPr id="697479" name="Line 135"/>
          <p:cNvSpPr>
            <a:spLocks noChangeShapeType="1"/>
          </p:cNvSpPr>
          <p:nvPr/>
        </p:nvSpPr>
        <p:spPr bwMode="auto">
          <a:xfrm flipH="1">
            <a:off x="7459657" y="3190895"/>
            <a:ext cx="0" cy="290512"/>
          </a:xfrm>
          <a:prstGeom prst="line">
            <a:avLst/>
          </a:prstGeom>
          <a:noFill/>
          <a:ln w="28575">
            <a:solidFill>
              <a:srgbClr val="009900"/>
            </a:solidFill>
            <a:round/>
            <a:headEnd type="triangle" w="med" len="med"/>
            <a:tailEnd type="triangle" w="med" len="med"/>
          </a:ln>
          <a:effectLst/>
        </p:spPr>
        <p:txBody>
          <a:bodyPr lIns="85725" tIns="42862" rIns="85725" bIns="42862"/>
          <a:lstStyle/>
          <a:p>
            <a:endParaRPr lang="de-CH"/>
          </a:p>
        </p:txBody>
      </p:sp>
      <p:sp>
        <p:nvSpPr>
          <p:cNvPr id="697480" name="Rectangle 136"/>
          <p:cNvSpPr>
            <a:spLocks noChangeArrowheads="1"/>
          </p:cNvSpPr>
          <p:nvPr/>
        </p:nvSpPr>
        <p:spPr bwMode="auto">
          <a:xfrm>
            <a:off x="7170732" y="2973407"/>
            <a:ext cx="576263"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Bus IF</a:t>
            </a:r>
          </a:p>
        </p:txBody>
      </p:sp>
      <p:sp>
        <p:nvSpPr>
          <p:cNvPr id="697481" name="Rectangle 137"/>
          <p:cNvSpPr>
            <a:spLocks noChangeArrowheads="1"/>
          </p:cNvSpPr>
          <p:nvPr/>
        </p:nvSpPr>
        <p:spPr bwMode="auto">
          <a:xfrm>
            <a:off x="7891457" y="2973407"/>
            <a:ext cx="720725" cy="217488"/>
          </a:xfrm>
          <a:prstGeom prst="rect">
            <a:avLst/>
          </a:prstGeom>
          <a:solidFill>
            <a:srgbClr val="66FF66"/>
          </a:solidFill>
          <a:ln w="12700" algn="ctr">
            <a:noFill/>
            <a:miter lim="800000"/>
            <a:headEnd/>
            <a:tailEnd/>
          </a:ln>
          <a:effectLst/>
        </p:spPr>
        <p:txBody>
          <a:bodyPr wrap="none" lIns="85725" tIns="42862" rIns="85725" bIns="42862" anchor="ctr"/>
          <a:lstStyle/>
          <a:p>
            <a:pPr marL="317500" indent="-317500" algn="ctr" defTabSz="708025">
              <a:buFont typeface="Wingdings" pitchFamily="2" charset="2"/>
              <a:buNone/>
            </a:pPr>
            <a:r>
              <a:rPr lang="de-CH" sz="1400"/>
              <a:t>Socket</a:t>
            </a:r>
          </a:p>
        </p:txBody>
      </p:sp>
      <p:sp>
        <p:nvSpPr>
          <p:cNvPr id="697482" name="Line 138"/>
          <p:cNvSpPr>
            <a:spLocks noChangeShapeType="1"/>
          </p:cNvSpPr>
          <p:nvPr/>
        </p:nvSpPr>
        <p:spPr bwMode="auto">
          <a:xfrm flipH="1">
            <a:off x="8323257" y="3190895"/>
            <a:ext cx="0" cy="1584325"/>
          </a:xfrm>
          <a:prstGeom prst="line">
            <a:avLst/>
          </a:prstGeom>
          <a:noFill/>
          <a:ln w="28575">
            <a:solidFill>
              <a:srgbClr val="0000FF"/>
            </a:solidFill>
            <a:round/>
            <a:headEnd type="triangle" w="med" len="med"/>
            <a:tailEnd type="triangle" w="med" len="med"/>
          </a:ln>
          <a:effectLst/>
        </p:spPr>
        <p:txBody>
          <a:bodyPr lIns="85725" tIns="42862" rIns="85725" bIns="42862"/>
          <a:lstStyle/>
          <a:p>
            <a:endParaRPr lang="de-CH"/>
          </a:p>
        </p:txBody>
      </p:sp>
      <p:sp>
        <p:nvSpPr>
          <p:cNvPr id="697483" name="Text Box 139"/>
          <p:cNvSpPr txBox="1">
            <a:spLocks noChangeArrowheads="1"/>
          </p:cNvSpPr>
          <p:nvPr/>
        </p:nvSpPr>
        <p:spPr bwMode="auto">
          <a:xfrm rot="-5400000">
            <a:off x="7735883" y="3849707"/>
            <a:ext cx="1439862" cy="268287"/>
          </a:xfrm>
          <a:prstGeom prst="rect">
            <a:avLst/>
          </a:prstGeom>
          <a:noFill/>
          <a:ln w="12700" algn="ctr">
            <a:noFill/>
            <a:miter lim="800000"/>
            <a:headEnd/>
            <a:tailEnd/>
          </a:ln>
          <a:effectLst/>
        </p:spPr>
        <p:txBody>
          <a:bodyPr lIns="85725" tIns="42862" rIns="85725" bIns="42862">
            <a:spAutoFit/>
          </a:bodyPr>
          <a:lstStyle/>
          <a:p>
            <a:pPr marL="317500" indent="-317500" defTabSz="708025">
              <a:buFont typeface="Wingdings" pitchFamily="2" charset="2"/>
              <a:buNone/>
            </a:pPr>
            <a:r>
              <a:rPr lang="de-CH" sz="1200">
                <a:solidFill>
                  <a:srgbClr val="0000FF"/>
                </a:solidFill>
              </a:rPr>
              <a:t>IKE/IPsec SA Sync</a:t>
            </a:r>
          </a:p>
        </p:txBody>
      </p:sp>
      <p:sp>
        <p:nvSpPr>
          <p:cNvPr id="697478" name="Rectangle 134"/>
          <p:cNvSpPr>
            <a:spLocks noChangeArrowheads="1"/>
          </p:cNvSpPr>
          <p:nvPr/>
        </p:nvSpPr>
        <p:spPr bwMode="auto">
          <a:xfrm>
            <a:off x="7172320" y="2327295"/>
            <a:ext cx="1439862" cy="863600"/>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63" name="Rectangle 119"/>
          <p:cNvSpPr>
            <a:spLocks noChangeArrowheads="1"/>
          </p:cNvSpPr>
          <p:nvPr/>
        </p:nvSpPr>
        <p:spPr bwMode="auto">
          <a:xfrm>
            <a:off x="5299070" y="2327295"/>
            <a:ext cx="1728787" cy="863600"/>
          </a:xfrm>
          <a:prstGeom prst="rect">
            <a:avLst/>
          </a:prstGeom>
          <a:noFill/>
          <a:ln w="12700" algn="ctr">
            <a:solidFill>
              <a:schemeClr val="tx1"/>
            </a:solidFill>
            <a:miter lim="800000"/>
            <a:headEnd/>
            <a:tailEnd/>
          </a:ln>
          <a:effectLst/>
        </p:spPr>
        <p:txBody>
          <a:bodyPr wrap="none" lIns="85725" tIns="42862" rIns="85725" bIns="42862" anchor="ctr"/>
          <a:lstStyle/>
          <a:p>
            <a:endParaRPr lang="de-CH"/>
          </a:p>
        </p:txBody>
      </p:sp>
      <p:sp>
        <p:nvSpPr>
          <p:cNvPr id="697486" name="Text Box 142"/>
          <p:cNvSpPr txBox="1">
            <a:spLocks noChangeArrowheads="1"/>
          </p:cNvSpPr>
          <p:nvPr/>
        </p:nvSpPr>
        <p:spPr bwMode="auto">
          <a:xfrm>
            <a:off x="7099295" y="5062557"/>
            <a:ext cx="1511300" cy="360363"/>
          </a:xfrm>
          <a:prstGeom prst="rect">
            <a:avLst/>
          </a:prstGeom>
          <a:noFill/>
          <a:ln w="12700" algn="ctr">
            <a:noFill/>
            <a:miter lim="800000"/>
            <a:headEnd/>
            <a:tailEnd/>
          </a:ln>
          <a:effectLst/>
        </p:spPr>
        <p:txBody>
          <a:bodyPr wrap="none" lIns="85725" tIns="42862" rIns="85725" bIns="42862"/>
          <a:lstStyle/>
          <a:p>
            <a:pPr marL="317500" indent="-317500" algn="ctr" defTabSz="708025">
              <a:spcBef>
                <a:spcPct val="0"/>
              </a:spcBef>
              <a:buFont typeface="Wingdings" pitchFamily="2" charset="2"/>
              <a:buNone/>
            </a:pPr>
            <a:r>
              <a:rPr lang="de-CH" sz="1800"/>
              <a:t>Linux Netlink</a:t>
            </a:r>
          </a:p>
        </p:txBody>
      </p:sp>
      <p:sp>
        <p:nvSpPr>
          <p:cNvPr id="697487" name="Rectangle 143"/>
          <p:cNvSpPr>
            <a:spLocks noChangeArrowheads="1"/>
          </p:cNvSpPr>
          <p:nvPr/>
        </p:nvSpPr>
        <p:spPr bwMode="auto">
          <a:xfrm>
            <a:off x="401632" y="1822470"/>
            <a:ext cx="3887788" cy="4032250"/>
          </a:xfrm>
          <a:prstGeom prst="rect">
            <a:avLst/>
          </a:prstGeom>
          <a:noFill/>
          <a:ln w="12700" algn="ctr">
            <a:solidFill>
              <a:schemeClr val="tx1"/>
            </a:solidFill>
            <a:prstDash val="sysDot"/>
            <a:miter lim="800000"/>
            <a:headEnd/>
            <a:tailEnd/>
          </a:ln>
          <a:effectLst/>
        </p:spPr>
        <p:txBody>
          <a:bodyPr wrap="none" lIns="85725" tIns="42862" rIns="85725" bIns="42862" anchor="ctr"/>
          <a:lstStyle/>
          <a:p>
            <a:endParaRPr lang="de-CH"/>
          </a:p>
        </p:txBody>
      </p:sp>
      <p:sp>
        <p:nvSpPr>
          <p:cNvPr id="697488" name="Rectangle 144"/>
          <p:cNvSpPr>
            <a:spLocks noChangeArrowheads="1"/>
          </p:cNvSpPr>
          <p:nvPr/>
        </p:nvSpPr>
        <p:spPr bwMode="auto">
          <a:xfrm>
            <a:off x="4865682" y="1822470"/>
            <a:ext cx="3887788" cy="4032250"/>
          </a:xfrm>
          <a:prstGeom prst="rect">
            <a:avLst/>
          </a:prstGeom>
          <a:noFill/>
          <a:ln w="12700" algn="ctr">
            <a:solidFill>
              <a:schemeClr val="tx1"/>
            </a:solidFill>
            <a:prstDash val="sysDot"/>
            <a:miter lim="800000"/>
            <a:headEnd/>
            <a:tailEnd/>
          </a:ln>
          <a:effectLst/>
        </p:spPr>
        <p:txBody>
          <a:bodyPr wrap="none" lIns="85725" tIns="42862" rIns="85725" bIns="42862" anchor="ctr"/>
          <a:lstStyle/>
          <a:p>
            <a:endParaRPr lang="de-CH"/>
          </a:p>
        </p:txBody>
      </p:sp>
      <p:sp>
        <p:nvSpPr>
          <p:cNvPr id="697489" name="Text Box 145"/>
          <p:cNvSpPr txBox="1">
            <a:spLocks noChangeArrowheads="1"/>
          </p:cNvSpPr>
          <p:nvPr/>
        </p:nvSpPr>
        <p:spPr bwMode="auto">
          <a:xfrm>
            <a:off x="6594470" y="3695720"/>
            <a:ext cx="1366837" cy="574675"/>
          </a:xfrm>
          <a:prstGeom prst="rect">
            <a:avLst/>
          </a:prstGeom>
          <a:noFill/>
          <a:ln w="12700" algn="ctr">
            <a:noFill/>
            <a:miter lim="800000"/>
            <a:headEnd/>
            <a:tailEnd/>
          </a:ln>
          <a:effectLst/>
        </p:spPr>
        <p:txBody>
          <a:bodyPr wrap="none" lIns="85725" tIns="42862" rIns="85725" bIns="42862">
            <a:spAutoFit/>
          </a:bodyPr>
          <a:lstStyle/>
          <a:p>
            <a:pPr marL="317500" indent="-317500" algn="ctr" defTabSz="708025">
              <a:spcBef>
                <a:spcPct val="0"/>
              </a:spcBef>
              <a:buFont typeface="Wingdings" pitchFamily="2" charset="2"/>
              <a:buNone/>
            </a:pPr>
            <a:r>
              <a:rPr lang="de-CH" sz="1600"/>
              <a:t>IKEv2 charon</a:t>
            </a:r>
          </a:p>
          <a:p>
            <a:pPr marL="317500" indent="-317500" algn="ctr" defTabSz="708025">
              <a:spcBef>
                <a:spcPct val="0"/>
              </a:spcBef>
              <a:buFont typeface="Wingdings" pitchFamily="2" charset="2"/>
              <a:buNone/>
            </a:pPr>
            <a:r>
              <a:rPr lang="de-CH" sz="1600"/>
              <a:t>Daemon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9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5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r>
              <a:rPr lang="de-DE" dirty="0" err="1" smtClean="0"/>
              <a:t>Linux</a:t>
            </a:r>
            <a:r>
              <a:rPr lang="de-DE" dirty="0" smtClean="0"/>
              <a:t> Kongress 2009 Dresden</a:t>
            </a:r>
            <a:endParaRPr lang="de-DE" dirty="0"/>
          </a:p>
        </p:txBody>
      </p:sp>
      <p:sp>
        <p:nvSpPr>
          <p:cNvPr id="859139"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59140" name="Picture 4"/>
          <p:cNvPicPr>
            <a:picLocks noChangeAspect="1" noChangeArrowheads="1"/>
          </p:cNvPicPr>
          <p:nvPr/>
        </p:nvPicPr>
        <p:blipFill>
          <a:blip r:embed="rId3" cstate="print"/>
          <a:srcRect t="33115" b="33765"/>
          <a:stretch>
            <a:fillRect/>
          </a:stretch>
        </p:blipFill>
        <p:spPr bwMode="auto">
          <a:xfrm>
            <a:off x="684213" y="5516563"/>
            <a:ext cx="2519362" cy="714375"/>
          </a:xfrm>
          <a:prstGeom prst="rect">
            <a:avLst/>
          </a:prstGeom>
          <a:noFill/>
          <a:ln w="12700" algn="ctr">
            <a:noFill/>
            <a:miter lim="800000"/>
            <a:headEnd/>
            <a:tailEnd/>
          </a:ln>
          <a:effectLst/>
        </p:spPr>
      </p:pic>
      <p:sp>
        <p:nvSpPr>
          <p:cNvPr id="859142" name="Text Box 6"/>
          <p:cNvSpPr txBox="1">
            <a:spLocks noChangeArrowheads="1"/>
          </p:cNvSpPr>
          <p:nvPr/>
        </p:nvSpPr>
        <p:spPr bwMode="auto">
          <a:xfrm>
            <a:off x="611188" y="2276475"/>
            <a:ext cx="7921625" cy="936625"/>
          </a:xfrm>
          <a:prstGeom prst="rect">
            <a:avLst/>
          </a:prstGeom>
          <a:noFill/>
          <a:ln w="12700">
            <a:noFill/>
            <a:miter lim="800000"/>
            <a:headEnd/>
            <a:tailEnd/>
          </a:ln>
          <a:effectLst/>
        </p:spPr>
        <p:txBody>
          <a:bodyPr tIns="108000" bIns="108000"/>
          <a:lstStyle/>
          <a:p>
            <a:pPr algn="ctr">
              <a:spcBef>
                <a:spcPct val="30000"/>
              </a:spcBef>
              <a:buClrTx/>
              <a:buSzTx/>
              <a:buFontTx/>
              <a:buNone/>
            </a:pPr>
            <a:r>
              <a:rPr lang="de-CH" sz="4400"/>
              <a:t>IKEv2 Mediation Extension</a:t>
            </a:r>
            <a:endParaRPr lang="de-CH" sz="2400">
              <a:solidFill>
                <a:srgbClr val="005B99"/>
              </a:solidFill>
            </a:endParaRPr>
          </a:p>
        </p:txBody>
      </p:sp>
      <p:pic>
        <p:nvPicPr>
          <p:cNvPr id="859143" name="Picture 7" descr="strongswan_1200_white"/>
          <p:cNvPicPr>
            <a:picLocks noChangeAspect="1" noChangeArrowheads="1"/>
          </p:cNvPicPr>
          <p:nvPr/>
        </p:nvPicPr>
        <p:blipFill>
          <a:blip r:embed="rId4" cstate="print"/>
          <a:srcRect l="4921" t="7504" r="3937" b="10506"/>
          <a:stretch>
            <a:fillRect/>
          </a:stretch>
        </p:blipFill>
        <p:spPr bwMode="auto">
          <a:xfrm>
            <a:off x="6157913" y="4868863"/>
            <a:ext cx="23749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143" name="AutoShape 55"/>
          <p:cNvSpPr>
            <a:spLocks noChangeArrowheads="1"/>
          </p:cNvSpPr>
          <p:nvPr/>
        </p:nvSpPr>
        <p:spPr bwMode="auto">
          <a:xfrm>
            <a:off x="2268538" y="1052513"/>
            <a:ext cx="5040312" cy="4392612"/>
          </a:xfrm>
          <a:prstGeom prst="cloudCallout">
            <a:avLst>
              <a:gd name="adj1" fmla="val -86787"/>
              <a:gd name="adj2" fmla="val -44653"/>
            </a:avLst>
          </a:prstGeom>
          <a:solidFill>
            <a:srgbClr val="FFFF99"/>
          </a:solidFill>
          <a:ln w="12700">
            <a:solidFill>
              <a:schemeClr val="tx1"/>
            </a:solidFill>
            <a:round/>
            <a:headEnd/>
            <a:tailEnd/>
          </a:ln>
          <a:effectLst/>
        </p:spPr>
        <p:txBody>
          <a:bodyPr lIns="85725" tIns="42862" rIns="85725" bIns="42862"/>
          <a:lstStyle/>
          <a:p>
            <a:pPr marL="317500" indent="-317500" algn="ctr" defTabSz="708025">
              <a:buFont typeface="Wingdings" pitchFamily="2" charset="2"/>
              <a:buNone/>
            </a:pPr>
            <a:endParaRPr lang="de-CH"/>
          </a:p>
        </p:txBody>
      </p:sp>
      <p:grpSp>
        <p:nvGrpSpPr>
          <p:cNvPr id="2" name="Group 42"/>
          <p:cNvGrpSpPr>
            <a:grpSpLocks/>
          </p:cNvGrpSpPr>
          <p:nvPr/>
        </p:nvGrpSpPr>
        <p:grpSpPr bwMode="auto">
          <a:xfrm>
            <a:off x="3132138" y="4005263"/>
            <a:ext cx="3203575" cy="792162"/>
            <a:chOff x="1983" y="2614"/>
            <a:chExt cx="2018" cy="499"/>
          </a:xfrm>
        </p:grpSpPr>
        <p:sp>
          <p:nvSpPr>
            <p:cNvPr id="857097" name="Line 9"/>
            <p:cNvSpPr>
              <a:spLocks noChangeAspect="1" noChangeShapeType="1"/>
            </p:cNvSpPr>
            <p:nvPr/>
          </p:nvSpPr>
          <p:spPr bwMode="auto">
            <a:xfrm>
              <a:off x="1983" y="2853"/>
              <a:ext cx="2018" cy="1"/>
            </a:xfrm>
            <a:prstGeom prst="line">
              <a:avLst/>
            </a:prstGeom>
            <a:noFill/>
            <a:ln w="57150">
              <a:solidFill>
                <a:srgbClr val="003399"/>
              </a:solidFill>
              <a:round/>
              <a:headEnd type="triangle" w="med" len="med"/>
              <a:tailEnd type="triangle" w="med" len="med"/>
            </a:ln>
            <a:effectLst/>
          </p:spPr>
          <p:txBody>
            <a:bodyPr/>
            <a:lstStyle/>
            <a:p>
              <a:endParaRPr lang="de-CH"/>
            </a:p>
          </p:txBody>
        </p:sp>
        <p:sp>
          <p:nvSpPr>
            <p:cNvPr id="857112" name="Text Box 24"/>
            <p:cNvSpPr txBox="1">
              <a:spLocks noChangeArrowheads="1"/>
            </p:cNvSpPr>
            <p:nvPr/>
          </p:nvSpPr>
          <p:spPr bwMode="auto">
            <a:xfrm>
              <a:off x="2303" y="2886"/>
              <a:ext cx="1438" cy="227"/>
            </a:xfrm>
            <a:prstGeom prst="rect">
              <a:avLst/>
            </a:prstGeom>
            <a:noFill/>
            <a:ln w="12700" algn="ctr">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solidFill>
                    <a:srgbClr val="003399"/>
                  </a:solidFill>
                </a:rPr>
                <a:t>Mediated Connection</a:t>
              </a:r>
              <a:endParaRPr lang="de-DE" sz="1800">
                <a:solidFill>
                  <a:srgbClr val="003399"/>
                </a:solidFill>
              </a:endParaRPr>
            </a:p>
          </p:txBody>
        </p:sp>
        <p:sp>
          <p:nvSpPr>
            <p:cNvPr id="857127" name="Text Box 39"/>
            <p:cNvSpPr txBox="1">
              <a:spLocks noChangeArrowheads="1"/>
            </p:cNvSpPr>
            <p:nvPr/>
          </p:nvSpPr>
          <p:spPr bwMode="auto">
            <a:xfrm>
              <a:off x="2699" y="2614"/>
              <a:ext cx="479" cy="227"/>
            </a:xfrm>
            <a:prstGeom prst="rect">
              <a:avLst/>
            </a:prstGeom>
            <a:noFill/>
            <a:ln w="12700" algn="ctr">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solidFill>
                    <a:srgbClr val="003399"/>
                  </a:solidFill>
                </a:rPr>
                <a:t>IKEv2</a:t>
              </a:r>
              <a:endParaRPr lang="de-DE" sz="1800">
                <a:solidFill>
                  <a:srgbClr val="003399"/>
                </a:solidFill>
              </a:endParaRPr>
            </a:p>
          </p:txBody>
        </p:sp>
      </p:grpSp>
      <p:sp>
        <p:nvSpPr>
          <p:cNvPr id="857133" name="Line 45"/>
          <p:cNvSpPr>
            <a:spLocks noChangeShapeType="1"/>
          </p:cNvSpPr>
          <p:nvPr/>
        </p:nvSpPr>
        <p:spPr bwMode="auto">
          <a:xfrm flipV="1">
            <a:off x="1692275" y="4483100"/>
            <a:ext cx="746125" cy="690563"/>
          </a:xfrm>
          <a:prstGeom prst="line">
            <a:avLst/>
          </a:prstGeom>
          <a:noFill/>
          <a:ln w="38100">
            <a:solidFill>
              <a:schemeClr val="tx1"/>
            </a:solidFill>
            <a:round/>
            <a:headEnd/>
            <a:tailEnd/>
          </a:ln>
          <a:effectLst/>
        </p:spPr>
        <p:txBody>
          <a:bodyPr lIns="85725" tIns="42862" rIns="85725" bIns="42862"/>
          <a:lstStyle/>
          <a:p>
            <a:endParaRPr lang="de-CH"/>
          </a:p>
        </p:txBody>
      </p:sp>
      <p:sp>
        <p:nvSpPr>
          <p:cNvPr id="857135" name="Line 47"/>
          <p:cNvSpPr>
            <a:spLocks noChangeShapeType="1"/>
          </p:cNvSpPr>
          <p:nvPr/>
        </p:nvSpPr>
        <p:spPr bwMode="auto">
          <a:xfrm>
            <a:off x="7215188" y="4581525"/>
            <a:ext cx="576262" cy="431800"/>
          </a:xfrm>
          <a:prstGeom prst="line">
            <a:avLst/>
          </a:prstGeom>
          <a:noFill/>
          <a:ln w="38100">
            <a:solidFill>
              <a:schemeClr val="tx1"/>
            </a:solidFill>
            <a:round/>
            <a:headEnd/>
            <a:tailEnd/>
          </a:ln>
          <a:effectLst/>
        </p:spPr>
        <p:txBody>
          <a:bodyPr lIns="85725" tIns="42862" rIns="85725" bIns="42862"/>
          <a:lstStyle/>
          <a:p>
            <a:endParaRPr lang="de-CH"/>
          </a:p>
        </p:txBody>
      </p:sp>
      <p:sp>
        <p:nvSpPr>
          <p:cNvPr id="857090" name="Rectangle 2"/>
          <p:cNvSpPr>
            <a:spLocks noGrp="1" noChangeArrowheads="1"/>
          </p:cNvSpPr>
          <p:nvPr>
            <p:ph type="title"/>
          </p:nvPr>
        </p:nvSpPr>
        <p:spPr/>
        <p:txBody>
          <a:bodyPr/>
          <a:lstStyle/>
          <a:p>
            <a:r>
              <a:rPr lang="de-DE"/>
              <a:t>Peer-to-Peer NAT-Traversal for IPsec</a:t>
            </a:r>
          </a:p>
        </p:txBody>
      </p:sp>
      <p:sp>
        <p:nvSpPr>
          <p:cNvPr id="857091"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
        <p:nvSpPr>
          <p:cNvPr id="857106" name="Line 18"/>
          <p:cNvSpPr>
            <a:spLocks noChangeShapeType="1"/>
          </p:cNvSpPr>
          <p:nvPr/>
        </p:nvSpPr>
        <p:spPr bwMode="auto">
          <a:xfrm flipH="1">
            <a:off x="2149475" y="4678363"/>
            <a:ext cx="288925" cy="288925"/>
          </a:xfrm>
          <a:prstGeom prst="line">
            <a:avLst/>
          </a:prstGeom>
          <a:noFill/>
          <a:ln w="57150">
            <a:solidFill>
              <a:srgbClr val="003399"/>
            </a:solidFill>
            <a:round/>
            <a:headEnd type="triangle" w="med" len="med"/>
            <a:tailEnd type="triangle" w="med" len="med"/>
          </a:ln>
          <a:effectLst/>
        </p:spPr>
        <p:txBody>
          <a:bodyPr wrap="none" lIns="85725" tIns="42862" rIns="85725" bIns="42862" anchor="ctr"/>
          <a:lstStyle/>
          <a:p>
            <a:endParaRPr lang="de-CH"/>
          </a:p>
        </p:txBody>
      </p:sp>
      <p:sp>
        <p:nvSpPr>
          <p:cNvPr id="857107" name="Line 19"/>
          <p:cNvSpPr>
            <a:spLocks noChangeShapeType="1"/>
          </p:cNvSpPr>
          <p:nvPr/>
        </p:nvSpPr>
        <p:spPr bwMode="auto">
          <a:xfrm>
            <a:off x="7177088" y="4733925"/>
            <a:ext cx="358775" cy="287338"/>
          </a:xfrm>
          <a:prstGeom prst="line">
            <a:avLst/>
          </a:prstGeom>
          <a:noFill/>
          <a:ln w="57150">
            <a:solidFill>
              <a:srgbClr val="003399"/>
            </a:solidFill>
            <a:round/>
            <a:headEnd type="triangle" w="med" len="med"/>
            <a:tailEnd type="triangle" w="med" len="med"/>
          </a:ln>
          <a:effectLst/>
        </p:spPr>
        <p:txBody>
          <a:bodyPr wrap="none" lIns="85725" tIns="42862" rIns="85725" bIns="42862" anchor="ctr"/>
          <a:lstStyle/>
          <a:p>
            <a:endParaRPr lang="de-CH"/>
          </a:p>
        </p:txBody>
      </p:sp>
      <p:sp>
        <p:nvSpPr>
          <p:cNvPr id="857108" name="Text Box 20"/>
          <p:cNvSpPr txBox="1">
            <a:spLocks noChangeArrowheads="1"/>
          </p:cNvSpPr>
          <p:nvPr/>
        </p:nvSpPr>
        <p:spPr bwMode="auto">
          <a:xfrm>
            <a:off x="5076825" y="3500438"/>
            <a:ext cx="1465263" cy="635000"/>
          </a:xfrm>
          <a:prstGeom prst="rect">
            <a:avLst/>
          </a:prstGeom>
          <a:noFill/>
          <a:ln w="12700" algn="ctr">
            <a:noFill/>
            <a:miter lim="800000"/>
            <a:headEnd/>
            <a:tailEnd/>
          </a:ln>
          <a:effectLst/>
        </p:spPr>
        <p:txBody>
          <a:bodyPr wrap="none" lIns="85725" tIns="42862" rIns="85725" bIns="42862">
            <a:spAutoFit/>
          </a:bodyPr>
          <a:lstStyle/>
          <a:p>
            <a:pPr algn="r">
              <a:spcBef>
                <a:spcPct val="0"/>
              </a:spcBef>
              <a:buClr>
                <a:srgbClr val="0099CC"/>
              </a:buClr>
              <a:buSzPct val="70000"/>
              <a:buFont typeface="Wingdings" pitchFamily="2" charset="2"/>
              <a:buNone/>
            </a:pPr>
            <a:r>
              <a:rPr lang="de-CH" sz="1800"/>
              <a:t>NAT Router</a:t>
            </a:r>
          </a:p>
          <a:p>
            <a:pPr algn="r">
              <a:spcBef>
                <a:spcPct val="0"/>
              </a:spcBef>
              <a:buClr>
                <a:srgbClr val="0099CC"/>
              </a:buClr>
              <a:buSzPct val="70000"/>
              <a:buFont typeface="Wingdings" pitchFamily="2" charset="2"/>
              <a:buNone/>
            </a:pPr>
            <a:r>
              <a:rPr lang="de-CH" sz="1800"/>
              <a:t>5.6.7.8</a:t>
            </a:r>
            <a:r>
              <a:rPr lang="de-CH" sz="1800">
                <a:solidFill>
                  <a:srgbClr val="FF0000"/>
                </a:solidFill>
              </a:rPr>
              <a:t>:3001</a:t>
            </a:r>
            <a:endParaRPr lang="de-DE" sz="1800">
              <a:solidFill>
                <a:srgbClr val="FF0000"/>
              </a:solidFill>
            </a:endParaRPr>
          </a:p>
        </p:txBody>
      </p:sp>
      <p:grpSp>
        <p:nvGrpSpPr>
          <p:cNvPr id="3" name="Group 62"/>
          <p:cNvGrpSpPr>
            <a:grpSpLocks/>
          </p:cNvGrpSpPr>
          <p:nvPr/>
        </p:nvGrpSpPr>
        <p:grpSpPr bwMode="auto">
          <a:xfrm>
            <a:off x="2268538" y="5589588"/>
            <a:ext cx="4967287" cy="669925"/>
            <a:chOff x="1429" y="3521"/>
            <a:chExt cx="3129" cy="422"/>
          </a:xfrm>
        </p:grpSpPr>
        <p:sp>
          <p:nvSpPr>
            <p:cNvPr id="857110" name="Line 22"/>
            <p:cNvSpPr>
              <a:spLocks noChangeAspect="1" noChangeShapeType="1"/>
            </p:cNvSpPr>
            <p:nvPr/>
          </p:nvSpPr>
          <p:spPr bwMode="auto">
            <a:xfrm>
              <a:off x="1429" y="3521"/>
              <a:ext cx="3129" cy="1"/>
            </a:xfrm>
            <a:prstGeom prst="line">
              <a:avLst/>
            </a:prstGeom>
            <a:noFill/>
            <a:ln w="57150">
              <a:solidFill>
                <a:srgbClr val="008000"/>
              </a:solidFill>
              <a:round/>
              <a:headEnd type="triangle" w="med" len="med"/>
              <a:tailEnd type="triangle" w="med" len="med"/>
            </a:ln>
            <a:effectLst/>
          </p:spPr>
          <p:txBody>
            <a:bodyPr/>
            <a:lstStyle/>
            <a:p>
              <a:endParaRPr lang="de-CH"/>
            </a:p>
          </p:txBody>
        </p:sp>
        <p:sp>
          <p:nvSpPr>
            <p:cNvPr id="857111" name="Text Box 23"/>
            <p:cNvSpPr txBox="1">
              <a:spLocks noChangeArrowheads="1"/>
            </p:cNvSpPr>
            <p:nvPr/>
          </p:nvSpPr>
          <p:spPr bwMode="auto">
            <a:xfrm>
              <a:off x="2307" y="3543"/>
              <a:ext cx="1393" cy="400"/>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008000"/>
                  </a:solidFill>
                </a:rPr>
                <a:t>Direct ESP Tunnel</a:t>
              </a:r>
              <a:br>
                <a:rPr lang="de-CH" sz="1800">
                  <a:solidFill>
                    <a:srgbClr val="008000"/>
                  </a:solidFill>
                </a:rPr>
              </a:br>
              <a:r>
                <a:rPr lang="de-CH" sz="1800">
                  <a:solidFill>
                    <a:srgbClr val="008000"/>
                  </a:solidFill>
                </a:rPr>
                <a:t>using NAT-Traversal</a:t>
              </a:r>
              <a:endParaRPr lang="de-DE" sz="1800">
                <a:solidFill>
                  <a:srgbClr val="008000"/>
                </a:solidFill>
              </a:endParaRPr>
            </a:p>
          </p:txBody>
        </p:sp>
        <p:sp>
          <p:nvSpPr>
            <p:cNvPr id="857118" name="Text Box 30"/>
            <p:cNvSpPr txBox="1">
              <a:spLocks noChangeArrowheads="1"/>
            </p:cNvSpPr>
            <p:nvPr/>
          </p:nvSpPr>
          <p:spPr bwMode="auto">
            <a:xfrm>
              <a:off x="1519" y="3543"/>
              <a:ext cx="714" cy="227"/>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008000"/>
                  </a:solidFill>
                </a:rPr>
                <a:t>10.1.0.10</a:t>
              </a:r>
              <a:endParaRPr lang="de-DE" sz="1800">
                <a:solidFill>
                  <a:srgbClr val="008000"/>
                </a:solidFill>
              </a:endParaRPr>
            </a:p>
          </p:txBody>
        </p:sp>
        <p:sp>
          <p:nvSpPr>
            <p:cNvPr id="857119" name="Text Box 31"/>
            <p:cNvSpPr txBox="1">
              <a:spLocks noChangeArrowheads="1"/>
            </p:cNvSpPr>
            <p:nvPr/>
          </p:nvSpPr>
          <p:spPr bwMode="auto">
            <a:xfrm>
              <a:off x="3742" y="3543"/>
              <a:ext cx="714" cy="227"/>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008000"/>
                  </a:solidFill>
                </a:rPr>
                <a:t>10.2.0.10</a:t>
              </a:r>
              <a:endParaRPr lang="de-DE" sz="1800">
                <a:solidFill>
                  <a:srgbClr val="008000"/>
                </a:solidFill>
              </a:endParaRPr>
            </a:p>
          </p:txBody>
        </p:sp>
      </p:grpSp>
      <p:sp>
        <p:nvSpPr>
          <p:cNvPr id="857120" name="Text Box 32"/>
          <p:cNvSpPr txBox="1">
            <a:spLocks noChangeArrowheads="1"/>
          </p:cNvSpPr>
          <p:nvPr/>
        </p:nvSpPr>
        <p:spPr bwMode="auto">
          <a:xfrm>
            <a:off x="1835150" y="5084763"/>
            <a:ext cx="1716088" cy="360362"/>
          </a:xfrm>
          <a:prstGeom prst="rect">
            <a:avLst/>
          </a:prstGeom>
          <a:noFill/>
          <a:ln w="12700" algn="ctr">
            <a:noFill/>
            <a:miter lim="800000"/>
            <a:headEnd/>
            <a:tailEnd/>
          </a:ln>
          <a:effectLst/>
        </p:spPr>
        <p:txBody>
          <a:bodyPr wrap="none" lIns="85725" tIns="42862" rIns="85725" bIns="42862">
            <a:spAutoFit/>
          </a:bodyPr>
          <a:lstStyle/>
          <a:p>
            <a:pPr>
              <a:buClr>
                <a:srgbClr val="0099CC"/>
              </a:buClr>
              <a:buSzPct val="70000"/>
              <a:buFont typeface="Wingdings" pitchFamily="2" charset="2"/>
              <a:buNone/>
            </a:pPr>
            <a:r>
              <a:rPr lang="de-CH" sz="1800"/>
              <a:t>10.1.0.10</a:t>
            </a:r>
            <a:r>
              <a:rPr lang="de-CH" sz="1800">
                <a:solidFill>
                  <a:srgbClr val="FF0000"/>
                </a:solidFill>
              </a:rPr>
              <a:t>:4500</a:t>
            </a:r>
            <a:endParaRPr lang="de-DE" sz="1800">
              <a:solidFill>
                <a:srgbClr val="FF0000"/>
              </a:solidFill>
            </a:endParaRPr>
          </a:p>
        </p:txBody>
      </p:sp>
      <p:sp>
        <p:nvSpPr>
          <p:cNvPr id="857121" name="Text Box 33"/>
          <p:cNvSpPr txBox="1">
            <a:spLocks noChangeArrowheads="1"/>
          </p:cNvSpPr>
          <p:nvPr/>
        </p:nvSpPr>
        <p:spPr bwMode="auto">
          <a:xfrm>
            <a:off x="5651500" y="5084763"/>
            <a:ext cx="1716088" cy="360362"/>
          </a:xfrm>
          <a:prstGeom prst="rect">
            <a:avLst/>
          </a:prstGeom>
          <a:noFill/>
          <a:ln w="12700" algn="ctr">
            <a:noFill/>
            <a:miter lim="800000"/>
            <a:headEnd/>
            <a:tailEnd/>
          </a:ln>
          <a:effectLst/>
        </p:spPr>
        <p:txBody>
          <a:bodyPr wrap="none" lIns="85725" tIns="42862" rIns="85725" bIns="42862">
            <a:spAutoFit/>
          </a:bodyPr>
          <a:lstStyle/>
          <a:p>
            <a:pPr algn="r">
              <a:buClr>
                <a:srgbClr val="0099CC"/>
              </a:buClr>
              <a:buSzPct val="70000"/>
              <a:buFont typeface="Wingdings" pitchFamily="2" charset="2"/>
              <a:buNone/>
            </a:pPr>
            <a:r>
              <a:rPr lang="de-CH" sz="1800"/>
              <a:t>10.2.0.10</a:t>
            </a:r>
            <a:r>
              <a:rPr lang="de-CH" sz="1800">
                <a:solidFill>
                  <a:srgbClr val="FF0000"/>
                </a:solidFill>
              </a:rPr>
              <a:t>:4500</a:t>
            </a:r>
            <a:endParaRPr lang="de-DE" sz="1800">
              <a:solidFill>
                <a:srgbClr val="FF0000"/>
              </a:solidFill>
            </a:endParaRPr>
          </a:p>
        </p:txBody>
      </p:sp>
      <p:sp>
        <p:nvSpPr>
          <p:cNvPr id="857122" name="Text Box 34"/>
          <p:cNvSpPr txBox="1">
            <a:spLocks noChangeArrowheads="1"/>
          </p:cNvSpPr>
          <p:nvPr/>
        </p:nvSpPr>
        <p:spPr bwMode="auto">
          <a:xfrm>
            <a:off x="2587625" y="3500438"/>
            <a:ext cx="1465263" cy="635000"/>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t>NAT Router</a:t>
            </a:r>
          </a:p>
          <a:p>
            <a:pPr algn="ctr">
              <a:spcBef>
                <a:spcPct val="0"/>
              </a:spcBef>
              <a:buClr>
                <a:srgbClr val="0099CC"/>
              </a:buClr>
              <a:buSzPct val="70000"/>
              <a:buFont typeface="Wingdings" pitchFamily="2" charset="2"/>
              <a:buNone/>
            </a:pPr>
            <a:r>
              <a:rPr lang="de-CH" sz="1800"/>
              <a:t>1.2.3.4</a:t>
            </a:r>
            <a:r>
              <a:rPr lang="de-CH" sz="1800">
                <a:solidFill>
                  <a:srgbClr val="FF0000"/>
                </a:solidFill>
              </a:rPr>
              <a:t>:1025</a:t>
            </a:r>
            <a:endParaRPr lang="de-DE" sz="1800">
              <a:solidFill>
                <a:srgbClr val="FF0000"/>
              </a:solidFill>
            </a:endParaRPr>
          </a:p>
        </p:txBody>
      </p:sp>
      <p:grpSp>
        <p:nvGrpSpPr>
          <p:cNvPr id="4" name="Group 60"/>
          <p:cNvGrpSpPr>
            <a:grpSpLocks/>
          </p:cNvGrpSpPr>
          <p:nvPr/>
        </p:nvGrpSpPr>
        <p:grpSpPr bwMode="auto">
          <a:xfrm>
            <a:off x="1909763" y="1700213"/>
            <a:ext cx="2098675" cy="3049587"/>
            <a:chOff x="1203" y="1071"/>
            <a:chExt cx="1322" cy="1921"/>
          </a:xfrm>
        </p:grpSpPr>
        <p:sp>
          <p:nvSpPr>
            <p:cNvPr id="857099" name="Arc 11"/>
            <p:cNvSpPr>
              <a:spLocks noChangeAspect="1"/>
            </p:cNvSpPr>
            <p:nvPr/>
          </p:nvSpPr>
          <p:spPr bwMode="auto">
            <a:xfrm flipH="1">
              <a:off x="1572" y="1184"/>
              <a:ext cx="953" cy="1314"/>
            </a:xfrm>
            <a:custGeom>
              <a:avLst/>
              <a:gdLst>
                <a:gd name="G0" fmla="+- 55 0 0"/>
                <a:gd name="G1" fmla="+- 21600 0 0"/>
                <a:gd name="G2" fmla="+- 21600 0 0"/>
                <a:gd name="T0" fmla="*/ 0 w 21652"/>
                <a:gd name="T1" fmla="*/ 0 h 21600"/>
                <a:gd name="T2" fmla="*/ 21652 w 21652"/>
                <a:gd name="T3" fmla="*/ 21215 h 21600"/>
                <a:gd name="T4" fmla="*/ 55 w 21652"/>
                <a:gd name="T5" fmla="*/ 21600 h 21600"/>
              </a:gdLst>
              <a:ahLst/>
              <a:cxnLst>
                <a:cxn ang="0">
                  <a:pos x="T0" y="T1"/>
                </a:cxn>
                <a:cxn ang="0">
                  <a:pos x="T2" y="T3"/>
                </a:cxn>
                <a:cxn ang="0">
                  <a:pos x="T4" y="T5"/>
                </a:cxn>
              </a:cxnLst>
              <a:rect l="0" t="0" r="r" b="b"/>
              <a:pathLst>
                <a:path w="21652" h="21600" fill="none" extrusionOk="0">
                  <a:moveTo>
                    <a:pt x="0" y="0"/>
                  </a:moveTo>
                  <a:cubicBezTo>
                    <a:pt x="18" y="0"/>
                    <a:pt x="36" y="-1"/>
                    <a:pt x="55" y="0"/>
                  </a:cubicBezTo>
                  <a:cubicBezTo>
                    <a:pt x="11834" y="0"/>
                    <a:pt x="21441" y="9437"/>
                    <a:pt x="21651" y="21215"/>
                  </a:cubicBezTo>
                </a:path>
                <a:path w="21652" h="21600" stroke="0" extrusionOk="0">
                  <a:moveTo>
                    <a:pt x="0" y="0"/>
                  </a:moveTo>
                  <a:cubicBezTo>
                    <a:pt x="18" y="0"/>
                    <a:pt x="36" y="-1"/>
                    <a:pt x="55" y="0"/>
                  </a:cubicBezTo>
                  <a:cubicBezTo>
                    <a:pt x="11834" y="0"/>
                    <a:pt x="21441" y="9437"/>
                    <a:pt x="21651" y="21215"/>
                  </a:cubicBezTo>
                  <a:lnTo>
                    <a:pt x="55" y="21600"/>
                  </a:lnTo>
                  <a:close/>
                </a:path>
              </a:pathLst>
            </a:custGeom>
            <a:noFill/>
            <a:ln w="57150">
              <a:solidFill>
                <a:srgbClr val="FF0000"/>
              </a:solidFill>
              <a:round/>
              <a:headEnd type="triangle" w="med" len="med"/>
              <a:tailEnd type="triangle" w="med" len="med"/>
            </a:ln>
            <a:effectLst/>
          </p:spPr>
          <p:txBody>
            <a:bodyPr wrap="none" lIns="80147" tIns="40074" rIns="80147" bIns="40074" anchor="ctr"/>
            <a:lstStyle/>
            <a:p>
              <a:pPr algn="ctr" defTabSz="801688" eaLnBrk="1" hangingPunct="1">
                <a:spcBef>
                  <a:spcPct val="0"/>
                </a:spcBef>
                <a:buClrTx/>
                <a:buSzTx/>
                <a:buFontTx/>
                <a:buNone/>
              </a:pPr>
              <a:endParaRPr lang="de-CH" sz="1600">
                <a:latin typeface="Arial" charset="0"/>
              </a:endParaRPr>
            </a:p>
          </p:txBody>
        </p:sp>
        <p:sp>
          <p:nvSpPr>
            <p:cNvPr id="857114" name="Text Box 26"/>
            <p:cNvSpPr txBox="1">
              <a:spLocks noChangeArrowheads="1"/>
            </p:cNvSpPr>
            <p:nvPr/>
          </p:nvSpPr>
          <p:spPr bwMode="auto">
            <a:xfrm>
              <a:off x="1635" y="1071"/>
              <a:ext cx="614" cy="227"/>
            </a:xfrm>
            <a:prstGeom prst="rect">
              <a:avLst/>
            </a:prstGeom>
            <a:noFill/>
            <a:ln w="12700" algn="ctr">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solidFill>
                    <a:srgbClr val="FF0000"/>
                  </a:solidFill>
                </a:rPr>
                <a:t>   IKEv2</a:t>
              </a:r>
              <a:endParaRPr lang="de-DE" sz="1800">
                <a:solidFill>
                  <a:srgbClr val="FF0000"/>
                </a:solidFill>
              </a:endParaRPr>
            </a:p>
          </p:txBody>
        </p:sp>
        <p:sp>
          <p:nvSpPr>
            <p:cNvPr id="857116" name="Text Box 28"/>
            <p:cNvSpPr txBox="1">
              <a:spLocks noChangeArrowheads="1"/>
            </p:cNvSpPr>
            <p:nvPr/>
          </p:nvSpPr>
          <p:spPr bwMode="auto">
            <a:xfrm>
              <a:off x="1701" y="1706"/>
              <a:ext cx="813" cy="400"/>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FF0000"/>
                  </a:solidFill>
                </a:rPr>
                <a:t>Mediation</a:t>
              </a:r>
            </a:p>
            <a:p>
              <a:pPr algn="ctr">
                <a:spcBef>
                  <a:spcPct val="0"/>
                </a:spcBef>
                <a:buClr>
                  <a:srgbClr val="0099CC"/>
                </a:buClr>
                <a:buSzPct val="70000"/>
                <a:buFont typeface="Wingdings" pitchFamily="2" charset="2"/>
                <a:buNone/>
              </a:pPr>
              <a:r>
                <a:rPr lang="de-CH" sz="1800">
                  <a:solidFill>
                    <a:srgbClr val="FF0000"/>
                  </a:solidFill>
                </a:rPr>
                <a:t>Connection</a:t>
              </a:r>
              <a:endParaRPr lang="de-DE" sz="1800">
                <a:solidFill>
                  <a:srgbClr val="FF0000"/>
                </a:solidFill>
              </a:endParaRPr>
            </a:p>
          </p:txBody>
        </p:sp>
        <p:sp>
          <p:nvSpPr>
            <p:cNvPr id="857123" name="Line 35"/>
            <p:cNvSpPr>
              <a:spLocks noChangeShapeType="1"/>
            </p:cNvSpPr>
            <p:nvPr/>
          </p:nvSpPr>
          <p:spPr bwMode="auto">
            <a:xfrm flipH="1">
              <a:off x="1203" y="2810"/>
              <a:ext cx="182" cy="182"/>
            </a:xfrm>
            <a:prstGeom prst="line">
              <a:avLst/>
            </a:prstGeom>
            <a:noFill/>
            <a:ln w="57150">
              <a:solidFill>
                <a:srgbClr val="FF0000"/>
              </a:solidFill>
              <a:round/>
              <a:headEnd type="triangle" w="med" len="med"/>
              <a:tailEnd type="triangle" w="med" len="med"/>
            </a:ln>
            <a:effectLst/>
          </p:spPr>
          <p:txBody>
            <a:bodyPr wrap="none" lIns="85725" tIns="42862" rIns="85725" bIns="42862" anchor="ctr"/>
            <a:lstStyle/>
            <a:p>
              <a:endParaRPr lang="de-CH"/>
            </a:p>
          </p:txBody>
        </p:sp>
      </p:grpSp>
      <p:grpSp>
        <p:nvGrpSpPr>
          <p:cNvPr id="5" name="Group 61"/>
          <p:cNvGrpSpPr>
            <a:grpSpLocks/>
          </p:cNvGrpSpPr>
          <p:nvPr/>
        </p:nvGrpSpPr>
        <p:grpSpPr bwMode="auto">
          <a:xfrm>
            <a:off x="5148263" y="1700213"/>
            <a:ext cx="2570162" cy="3049587"/>
            <a:chOff x="3243" y="1071"/>
            <a:chExt cx="1619" cy="1921"/>
          </a:xfrm>
        </p:grpSpPr>
        <p:sp>
          <p:nvSpPr>
            <p:cNvPr id="857098" name="Arc 10"/>
            <p:cNvSpPr>
              <a:spLocks noChangeAspect="1"/>
            </p:cNvSpPr>
            <p:nvPr/>
          </p:nvSpPr>
          <p:spPr bwMode="auto">
            <a:xfrm>
              <a:off x="3243" y="1164"/>
              <a:ext cx="975" cy="1314"/>
            </a:xfrm>
            <a:custGeom>
              <a:avLst/>
              <a:gdLst>
                <a:gd name="G0" fmla="+- 542 0 0"/>
                <a:gd name="G1" fmla="+- 21600 0 0"/>
                <a:gd name="G2" fmla="+- 21600 0 0"/>
                <a:gd name="T0" fmla="*/ 0 w 22139"/>
                <a:gd name="T1" fmla="*/ 7 h 21600"/>
                <a:gd name="T2" fmla="*/ 22139 w 22139"/>
                <a:gd name="T3" fmla="*/ 21215 h 21600"/>
                <a:gd name="T4" fmla="*/ 542 w 22139"/>
                <a:gd name="T5" fmla="*/ 21600 h 21600"/>
              </a:gdLst>
              <a:ahLst/>
              <a:cxnLst>
                <a:cxn ang="0">
                  <a:pos x="T0" y="T1"/>
                </a:cxn>
                <a:cxn ang="0">
                  <a:pos x="T2" y="T3"/>
                </a:cxn>
                <a:cxn ang="0">
                  <a:pos x="T4" y="T5"/>
                </a:cxn>
              </a:cxnLst>
              <a:rect l="0" t="0" r="r" b="b"/>
              <a:pathLst>
                <a:path w="22139" h="21600" fill="none" extrusionOk="0">
                  <a:moveTo>
                    <a:pt x="-1" y="6"/>
                  </a:moveTo>
                  <a:cubicBezTo>
                    <a:pt x="180" y="2"/>
                    <a:pt x="361" y="-1"/>
                    <a:pt x="542" y="0"/>
                  </a:cubicBezTo>
                  <a:cubicBezTo>
                    <a:pt x="12321" y="0"/>
                    <a:pt x="21928" y="9437"/>
                    <a:pt x="22138" y="21215"/>
                  </a:cubicBezTo>
                </a:path>
                <a:path w="22139" h="21600" stroke="0" extrusionOk="0">
                  <a:moveTo>
                    <a:pt x="-1" y="6"/>
                  </a:moveTo>
                  <a:cubicBezTo>
                    <a:pt x="180" y="2"/>
                    <a:pt x="361" y="-1"/>
                    <a:pt x="542" y="0"/>
                  </a:cubicBezTo>
                  <a:cubicBezTo>
                    <a:pt x="12321" y="0"/>
                    <a:pt x="21928" y="9437"/>
                    <a:pt x="22138" y="21215"/>
                  </a:cubicBezTo>
                  <a:lnTo>
                    <a:pt x="542" y="21600"/>
                  </a:lnTo>
                  <a:close/>
                </a:path>
              </a:pathLst>
            </a:custGeom>
            <a:noFill/>
            <a:ln w="57150">
              <a:solidFill>
                <a:srgbClr val="FF0000"/>
              </a:solidFill>
              <a:round/>
              <a:headEnd type="triangle" w="med" len="med"/>
              <a:tailEnd type="triangle" w="med" len="med"/>
            </a:ln>
            <a:effectLst/>
          </p:spPr>
          <p:txBody>
            <a:bodyPr wrap="none" lIns="80147" tIns="40074" rIns="80147" bIns="40074" anchor="ctr"/>
            <a:lstStyle/>
            <a:p>
              <a:pPr algn="ctr" defTabSz="801688" eaLnBrk="1" hangingPunct="1">
                <a:spcBef>
                  <a:spcPct val="0"/>
                </a:spcBef>
                <a:buClrTx/>
                <a:buSzTx/>
                <a:buFontTx/>
                <a:buNone/>
              </a:pPr>
              <a:endParaRPr lang="de-CH" sz="1600">
                <a:latin typeface="Arial" charset="0"/>
              </a:endParaRPr>
            </a:p>
          </p:txBody>
        </p:sp>
        <p:sp>
          <p:nvSpPr>
            <p:cNvPr id="857113" name="Text Box 25"/>
            <p:cNvSpPr txBox="1">
              <a:spLocks noChangeArrowheads="1"/>
            </p:cNvSpPr>
            <p:nvPr/>
          </p:nvSpPr>
          <p:spPr bwMode="auto">
            <a:xfrm>
              <a:off x="3696" y="1071"/>
              <a:ext cx="479" cy="227"/>
            </a:xfrm>
            <a:prstGeom prst="rect">
              <a:avLst/>
            </a:prstGeom>
            <a:noFill/>
            <a:ln w="12700" algn="ctr">
              <a:noFill/>
              <a:miter lim="800000"/>
              <a:headEnd/>
              <a:tailEnd/>
            </a:ln>
            <a:effectLst/>
          </p:spPr>
          <p:txBody>
            <a:bodyPr wrap="none" lIns="85725" tIns="42862" rIns="85725" bIns="42862">
              <a:spAutoFit/>
            </a:bodyPr>
            <a:lstStyle/>
            <a:p>
              <a:pPr algn="ctr">
                <a:buClr>
                  <a:srgbClr val="0099CC"/>
                </a:buClr>
                <a:buSzPct val="70000"/>
                <a:buFont typeface="Wingdings" pitchFamily="2" charset="2"/>
                <a:buNone/>
              </a:pPr>
              <a:r>
                <a:rPr lang="de-CH" sz="1800">
                  <a:solidFill>
                    <a:srgbClr val="FF0000"/>
                  </a:solidFill>
                </a:rPr>
                <a:t>IKEv2</a:t>
              </a:r>
              <a:endParaRPr lang="de-DE" sz="1800">
                <a:solidFill>
                  <a:srgbClr val="FF0000"/>
                </a:solidFill>
              </a:endParaRPr>
            </a:p>
          </p:txBody>
        </p:sp>
        <p:sp>
          <p:nvSpPr>
            <p:cNvPr id="857117" name="Text Box 29"/>
            <p:cNvSpPr txBox="1">
              <a:spLocks noChangeArrowheads="1"/>
            </p:cNvSpPr>
            <p:nvPr/>
          </p:nvSpPr>
          <p:spPr bwMode="auto">
            <a:xfrm>
              <a:off x="3288" y="1706"/>
              <a:ext cx="813" cy="400"/>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FF0000"/>
                  </a:solidFill>
                </a:rPr>
                <a:t>Mediation</a:t>
              </a:r>
            </a:p>
            <a:p>
              <a:pPr algn="ctr">
                <a:spcBef>
                  <a:spcPct val="0"/>
                </a:spcBef>
                <a:buClr>
                  <a:srgbClr val="0099CC"/>
                </a:buClr>
                <a:buSzPct val="70000"/>
                <a:buFont typeface="Wingdings" pitchFamily="2" charset="2"/>
                <a:buNone/>
              </a:pPr>
              <a:r>
                <a:rPr lang="de-CH" sz="1800">
                  <a:solidFill>
                    <a:srgbClr val="FF0000"/>
                  </a:solidFill>
                </a:rPr>
                <a:t>Connection</a:t>
              </a:r>
              <a:endParaRPr lang="de-DE" sz="1800">
                <a:solidFill>
                  <a:srgbClr val="FF0000"/>
                </a:solidFill>
              </a:endParaRPr>
            </a:p>
          </p:txBody>
        </p:sp>
        <p:sp>
          <p:nvSpPr>
            <p:cNvPr id="857124" name="Line 36"/>
            <p:cNvSpPr>
              <a:spLocks noChangeShapeType="1"/>
            </p:cNvSpPr>
            <p:nvPr/>
          </p:nvSpPr>
          <p:spPr bwMode="auto">
            <a:xfrm>
              <a:off x="4636" y="2811"/>
              <a:ext cx="226" cy="181"/>
            </a:xfrm>
            <a:prstGeom prst="line">
              <a:avLst/>
            </a:prstGeom>
            <a:noFill/>
            <a:ln w="57150">
              <a:solidFill>
                <a:srgbClr val="FF0000"/>
              </a:solidFill>
              <a:round/>
              <a:headEnd type="triangle" w="med" len="med"/>
              <a:tailEnd type="triangle" w="med" len="med"/>
            </a:ln>
            <a:effectLst/>
          </p:spPr>
          <p:txBody>
            <a:bodyPr wrap="none" lIns="85725" tIns="42862" rIns="85725" bIns="42862" anchor="ctr"/>
            <a:lstStyle/>
            <a:p>
              <a:endParaRPr lang="de-CH"/>
            </a:p>
          </p:txBody>
        </p:sp>
      </p:grpSp>
      <p:sp>
        <p:nvSpPr>
          <p:cNvPr id="857144" name="Text Box 56"/>
          <p:cNvSpPr txBox="1">
            <a:spLocks noChangeArrowheads="1"/>
          </p:cNvSpPr>
          <p:nvPr/>
        </p:nvSpPr>
        <p:spPr bwMode="auto">
          <a:xfrm>
            <a:off x="1258888" y="5805488"/>
            <a:ext cx="1158875" cy="360362"/>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t>Peer Alice</a:t>
            </a:r>
            <a:endParaRPr lang="de-DE" sz="1800"/>
          </a:p>
        </p:txBody>
      </p:sp>
      <p:sp>
        <p:nvSpPr>
          <p:cNvPr id="857145" name="Text Box 57"/>
          <p:cNvSpPr txBox="1">
            <a:spLocks noChangeArrowheads="1"/>
          </p:cNvSpPr>
          <p:nvPr/>
        </p:nvSpPr>
        <p:spPr bwMode="auto">
          <a:xfrm>
            <a:off x="7454900" y="5805488"/>
            <a:ext cx="1077913" cy="360362"/>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t>Peer Bob</a:t>
            </a:r>
            <a:endParaRPr lang="de-DE" sz="1800"/>
          </a:p>
        </p:txBody>
      </p:sp>
      <p:sp>
        <p:nvSpPr>
          <p:cNvPr id="857146" name="Rectangle 58"/>
          <p:cNvSpPr>
            <a:spLocks noChangeArrowheads="1"/>
          </p:cNvSpPr>
          <p:nvPr/>
        </p:nvSpPr>
        <p:spPr bwMode="auto">
          <a:xfrm>
            <a:off x="179388" y="981075"/>
            <a:ext cx="2376487" cy="1439863"/>
          </a:xfrm>
          <a:prstGeom prst="rect">
            <a:avLst/>
          </a:prstGeom>
          <a:solidFill>
            <a:schemeClr val="bg1"/>
          </a:solidFill>
          <a:ln w="12700" algn="ctr">
            <a:noFill/>
            <a:miter lim="800000"/>
            <a:headEnd/>
            <a:tailEnd/>
          </a:ln>
          <a:effectLst/>
        </p:spPr>
        <p:txBody>
          <a:bodyPr wrap="none" lIns="85725" tIns="42862" rIns="85725" bIns="42862" anchor="ctr"/>
          <a:lstStyle/>
          <a:p>
            <a:endParaRPr lang="de-CH"/>
          </a:p>
        </p:txBody>
      </p:sp>
      <p:sp>
        <p:nvSpPr>
          <p:cNvPr id="857151" name="Rectangle 63"/>
          <p:cNvSpPr>
            <a:spLocks noGrp="1" noChangeArrowheads="1"/>
          </p:cNvSpPr>
          <p:nvPr>
            <p:ph type="body" idx="1"/>
          </p:nvPr>
        </p:nvSpPr>
        <p:spPr>
          <a:xfrm>
            <a:off x="539750" y="908050"/>
            <a:ext cx="2590800" cy="1008063"/>
          </a:xfrm>
          <a:noFill/>
          <a:ln/>
        </p:spPr>
        <p:txBody>
          <a:bodyPr/>
          <a:lstStyle/>
          <a:p>
            <a:pPr>
              <a:lnSpc>
                <a:spcPct val="90000"/>
              </a:lnSpc>
            </a:pPr>
            <a:r>
              <a:rPr lang="de-CH" sz="1800"/>
              <a:t>Client registration</a:t>
            </a:r>
          </a:p>
          <a:p>
            <a:r>
              <a:rPr lang="de-CH" sz="1800"/>
              <a:t>Endpoint discovery</a:t>
            </a:r>
            <a:br>
              <a:rPr lang="de-CH" sz="1800"/>
            </a:br>
            <a:r>
              <a:rPr lang="de-CH" sz="1800"/>
              <a:t>1.2.3.4</a:t>
            </a:r>
            <a:r>
              <a:rPr lang="de-CH" sz="1800">
                <a:solidFill>
                  <a:srgbClr val="FF0000"/>
                </a:solidFill>
              </a:rPr>
              <a:t>:1025</a:t>
            </a:r>
          </a:p>
        </p:txBody>
      </p:sp>
      <p:sp>
        <p:nvSpPr>
          <p:cNvPr id="857152" name="Rectangle 64"/>
          <p:cNvSpPr>
            <a:spLocks noChangeArrowheads="1"/>
          </p:cNvSpPr>
          <p:nvPr/>
        </p:nvSpPr>
        <p:spPr bwMode="auto">
          <a:xfrm>
            <a:off x="539750" y="2349500"/>
            <a:ext cx="2016125" cy="574675"/>
          </a:xfrm>
          <a:prstGeom prst="rect">
            <a:avLst/>
          </a:prstGeom>
          <a:noFill/>
          <a:ln w="12700">
            <a:noFill/>
            <a:miter lim="800000"/>
            <a:headEnd/>
            <a:tailEnd/>
          </a:ln>
          <a:effectLst/>
        </p:spPr>
        <p:txBody>
          <a:bodyPr lIns="85725" tIns="42862" rIns="85725" bIns="42862"/>
          <a:lstStyle/>
          <a:p>
            <a:pPr marL="317500" indent="-317500" defTabSz="708025">
              <a:lnSpc>
                <a:spcPct val="90000"/>
              </a:lnSpc>
              <a:buClr>
                <a:srgbClr val="003399"/>
              </a:buClr>
              <a:buSzPct val="140000"/>
              <a:buFontTx/>
              <a:buChar char="•"/>
            </a:pPr>
            <a:r>
              <a:rPr lang="de-CH" sz="1800"/>
              <a:t>Hole punching</a:t>
            </a:r>
            <a:br>
              <a:rPr lang="de-CH" sz="1800"/>
            </a:br>
            <a:r>
              <a:rPr lang="de-CH" sz="1800"/>
              <a:t>(ICE, etc.)</a:t>
            </a:r>
          </a:p>
        </p:txBody>
      </p:sp>
      <p:sp>
        <p:nvSpPr>
          <p:cNvPr id="857153" name="Text Box 65"/>
          <p:cNvSpPr txBox="1">
            <a:spLocks noChangeArrowheads="1"/>
          </p:cNvSpPr>
          <p:nvPr/>
        </p:nvSpPr>
        <p:spPr bwMode="auto">
          <a:xfrm>
            <a:off x="2700338" y="887413"/>
            <a:ext cx="1706562" cy="360362"/>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FF0000"/>
                </a:solidFill>
              </a:rPr>
              <a:t>aZ9ch2@m.org</a:t>
            </a:r>
            <a:endParaRPr lang="de-DE" sz="1800">
              <a:solidFill>
                <a:srgbClr val="FF0000"/>
              </a:solidFill>
            </a:endParaRPr>
          </a:p>
        </p:txBody>
      </p:sp>
      <p:sp>
        <p:nvSpPr>
          <p:cNvPr id="857154" name="Text Box 66"/>
          <p:cNvSpPr txBox="1">
            <a:spLocks noChangeArrowheads="1"/>
          </p:cNvSpPr>
          <p:nvPr/>
        </p:nvSpPr>
        <p:spPr bwMode="auto">
          <a:xfrm>
            <a:off x="4932363" y="1341438"/>
            <a:ext cx="1743075" cy="360362"/>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FF0000"/>
                </a:solidFill>
              </a:rPr>
              <a:t>7vnU3b@m.org</a:t>
            </a:r>
            <a:endParaRPr lang="de-DE" sz="1800">
              <a:solidFill>
                <a:srgbClr val="FF0000"/>
              </a:solidFill>
            </a:endParaRPr>
          </a:p>
        </p:txBody>
      </p:sp>
      <p:grpSp>
        <p:nvGrpSpPr>
          <p:cNvPr id="6" name="Group 72"/>
          <p:cNvGrpSpPr>
            <a:grpSpLocks/>
          </p:cNvGrpSpPr>
          <p:nvPr/>
        </p:nvGrpSpPr>
        <p:grpSpPr bwMode="auto">
          <a:xfrm>
            <a:off x="755650" y="981075"/>
            <a:ext cx="8132763" cy="3659188"/>
            <a:chOff x="476" y="618"/>
            <a:chExt cx="5123" cy="2305"/>
          </a:xfrm>
        </p:grpSpPr>
        <p:sp>
          <p:nvSpPr>
            <p:cNvPr id="857100" name="Text Box 12"/>
            <p:cNvSpPr txBox="1">
              <a:spLocks noChangeAspect="1" noChangeArrowheads="1"/>
            </p:cNvSpPr>
            <p:nvPr/>
          </p:nvSpPr>
          <p:spPr bwMode="auto">
            <a:xfrm>
              <a:off x="1927" y="1434"/>
              <a:ext cx="2010" cy="223"/>
            </a:xfrm>
            <a:prstGeom prst="rect">
              <a:avLst/>
            </a:prstGeom>
            <a:noFill/>
            <a:ln w="9525">
              <a:noFill/>
              <a:miter lim="800000"/>
              <a:headEnd/>
              <a:tailEnd/>
            </a:ln>
            <a:effectLst/>
          </p:spPr>
          <p:txBody>
            <a:bodyPr lIns="80147" tIns="40074" rIns="80147" bIns="40074">
              <a:spAutoFit/>
            </a:bodyPr>
            <a:lstStyle/>
            <a:p>
              <a:pPr algn="ctr" defTabSz="801688" eaLnBrk="1" hangingPunct="1">
                <a:spcBef>
                  <a:spcPct val="0"/>
                </a:spcBef>
                <a:buClrTx/>
                <a:buSzTx/>
                <a:buFontTx/>
                <a:buNone/>
              </a:pPr>
              <a:r>
                <a:rPr lang="en-US" sz="1800">
                  <a:solidFill>
                    <a:srgbClr val="FF0000"/>
                  </a:solidFill>
                </a:rPr>
                <a:t>Mediation Server</a:t>
              </a:r>
            </a:p>
          </p:txBody>
        </p:sp>
        <p:sp>
          <p:nvSpPr>
            <p:cNvPr id="857109" name="Text Box 21"/>
            <p:cNvSpPr txBox="1">
              <a:spLocks noChangeArrowheads="1"/>
            </p:cNvSpPr>
            <p:nvPr/>
          </p:nvSpPr>
          <p:spPr bwMode="auto">
            <a:xfrm>
              <a:off x="476" y="2523"/>
              <a:ext cx="723" cy="400"/>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FF0000"/>
                  </a:solidFill>
                </a:rPr>
                <a:t>Mediation</a:t>
              </a:r>
            </a:p>
            <a:p>
              <a:pPr algn="ctr">
                <a:spcBef>
                  <a:spcPct val="0"/>
                </a:spcBef>
                <a:buClr>
                  <a:srgbClr val="0099CC"/>
                </a:buClr>
                <a:buSzPct val="70000"/>
                <a:buFont typeface="Wingdings" pitchFamily="2" charset="2"/>
                <a:buNone/>
              </a:pPr>
              <a:r>
                <a:rPr lang="de-CH" sz="1800">
                  <a:solidFill>
                    <a:srgbClr val="FF0000"/>
                  </a:solidFill>
                </a:rPr>
                <a:t>Client</a:t>
              </a:r>
              <a:endParaRPr lang="de-DE" sz="1800">
                <a:solidFill>
                  <a:srgbClr val="FF0000"/>
                </a:solidFill>
              </a:endParaRPr>
            </a:p>
          </p:txBody>
        </p:sp>
        <p:sp>
          <p:nvSpPr>
            <p:cNvPr id="857115" name="Text Box 27"/>
            <p:cNvSpPr txBox="1">
              <a:spLocks noChangeArrowheads="1"/>
            </p:cNvSpPr>
            <p:nvPr/>
          </p:nvSpPr>
          <p:spPr bwMode="auto">
            <a:xfrm>
              <a:off x="4876" y="2523"/>
              <a:ext cx="723" cy="400"/>
            </a:xfrm>
            <a:prstGeom prst="rect">
              <a:avLst/>
            </a:prstGeom>
            <a:noFill/>
            <a:ln w="12700" algn="ctr">
              <a:noFill/>
              <a:miter lim="800000"/>
              <a:headEnd/>
              <a:tailEnd/>
            </a:ln>
            <a:effectLst/>
          </p:spPr>
          <p:txBody>
            <a:bodyPr wrap="none" lIns="85725" tIns="42862" rIns="85725" bIns="42862">
              <a:spAutoFit/>
            </a:bodyPr>
            <a:lstStyle/>
            <a:p>
              <a:pPr algn="ctr">
                <a:spcBef>
                  <a:spcPct val="0"/>
                </a:spcBef>
                <a:buClr>
                  <a:srgbClr val="0099CC"/>
                </a:buClr>
                <a:buSzPct val="70000"/>
                <a:buFont typeface="Wingdings" pitchFamily="2" charset="2"/>
                <a:buNone/>
              </a:pPr>
              <a:r>
                <a:rPr lang="de-CH" sz="1800">
                  <a:solidFill>
                    <a:srgbClr val="FF0000"/>
                  </a:solidFill>
                </a:rPr>
                <a:t>Mediation</a:t>
              </a:r>
            </a:p>
            <a:p>
              <a:pPr algn="ctr">
                <a:spcBef>
                  <a:spcPct val="0"/>
                </a:spcBef>
                <a:buClr>
                  <a:srgbClr val="0099CC"/>
                </a:buClr>
                <a:buSzPct val="70000"/>
                <a:buFont typeface="Wingdings" pitchFamily="2" charset="2"/>
                <a:buNone/>
              </a:pPr>
              <a:r>
                <a:rPr lang="de-CH" sz="1800">
                  <a:solidFill>
                    <a:srgbClr val="FF0000"/>
                  </a:solidFill>
                </a:rPr>
                <a:t>Client</a:t>
              </a:r>
              <a:endParaRPr lang="de-DE" sz="1800">
                <a:solidFill>
                  <a:srgbClr val="FF0000"/>
                </a:solidFill>
              </a:endParaRPr>
            </a:p>
          </p:txBody>
        </p:sp>
        <p:pic>
          <p:nvPicPr>
            <p:cNvPr id="857156" name="Picture 68" descr="host_medium"/>
            <p:cNvPicPr>
              <a:picLocks noChangeAspect="1" noChangeArrowheads="1"/>
            </p:cNvPicPr>
            <p:nvPr/>
          </p:nvPicPr>
          <p:blipFill>
            <a:blip r:embed="rId3" cstate="print"/>
            <a:srcRect/>
            <a:stretch>
              <a:fillRect/>
            </a:stretch>
          </p:blipFill>
          <p:spPr bwMode="auto">
            <a:xfrm>
              <a:off x="2608" y="618"/>
              <a:ext cx="560" cy="759"/>
            </a:xfrm>
            <a:prstGeom prst="rect">
              <a:avLst/>
            </a:prstGeom>
            <a:noFill/>
          </p:spPr>
        </p:pic>
      </p:grpSp>
      <p:pic>
        <p:nvPicPr>
          <p:cNvPr id="857157" name="Picture 69" descr="router_medium"/>
          <p:cNvPicPr>
            <a:picLocks noChangeAspect="1" noChangeArrowheads="1"/>
          </p:cNvPicPr>
          <p:nvPr/>
        </p:nvPicPr>
        <p:blipFill>
          <a:blip r:embed="rId4" cstate="print"/>
          <a:srcRect/>
          <a:stretch>
            <a:fillRect/>
          </a:stretch>
        </p:blipFill>
        <p:spPr bwMode="auto">
          <a:xfrm>
            <a:off x="2195513" y="3933825"/>
            <a:ext cx="935037" cy="798513"/>
          </a:xfrm>
          <a:prstGeom prst="rect">
            <a:avLst/>
          </a:prstGeom>
          <a:noFill/>
        </p:spPr>
      </p:pic>
      <p:pic>
        <p:nvPicPr>
          <p:cNvPr id="857158" name="Picture 70" descr="laptop_medium"/>
          <p:cNvPicPr>
            <a:picLocks noChangeAspect="1" noChangeArrowheads="1"/>
          </p:cNvPicPr>
          <p:nvPr/>
        </p:nvPicPr>
        <p:blipFill>
          <a:blip r:embed="rId5" cstate="print"/>
          <a:srcRect/>
          <a:stretch>
            <a:fillRect/>
          </a:stretch>
        </p:blipFill>
        <p:spPr bwMode="auto">
          <a:xfrm>
            <a:off x="7348538" y="4641850"/>
            <a:ext cx="1184275" cy="1163638"/>
          </a:xfrm>
          <a:prstGeom prst="rect">
            <a:avLst/>
          </a:prstGeom>
          <a:noFill/>
        </p:spPr>
      </p:pic>
      <p:pic>
        <p:nvPicPr>
          <p:cNvPr id="857159" name="Picture 71" descr="router_medium"/>
          <p:cNvPicPr>
            <a:picLocks noChangeAspect="1" noChangeArrowheads="1"/>
          </p:cNvPicPr>
          <p:nvPr/>
        </p:nvPicPr>
        <p:blipFill>
          <a:blip r:embed="rId4" cstate="print"/>
          <a:srcRect/>
          <a:stretch>
            <a:fillRect/>
          </a:stretch>
        </p:blipFill>
        <p:spPr bwMode="auto">
          <a:xfrm>
            <a:off x="6443663" y="3933825"/>
            <a:ext cx="935037" cy="798513"/>
          </a:xfrm>
          <a:prstGeom prst="rect">
            <a:avLst/>
          </a:prstGeom>
          <a:noFill/>
        </p:spPr>
      </p:pic>
      <p:pic>
        <p:nvPicPr>
          <p:cNvPr id="857162" name="Picture 74" descr="Zeichnung1"/>
          <p:cNvPicPr>
            <a:picLocks noChangeAspect="1" noChangeArrowheads="1"/>
          </p:cNvPicPr>
          <p:nvPr/>
        </p:nvPicPr>
        <p:blipFill>
          <a:blip r:embed="rId6" cstate="print"/>
          <a:srcRect/>
          <a:stretch>
            <a:fillRect/>
          </a:stretch>
        </p:blipFill>
        <p:spPr bwMode="auto">
          <a:xfrm>
            <a:off x="468313" y="4652963"/>
            <a:ext cx="1511300" cy="1382712"/>
          </a:xfrm>
          <a:prstGeom prst="rect">
            <a:avLst/>
          </a:prstGeom>
          <a:noFill/>
        </p:spPr>
      </p:pic>
      <p:sp>
        <p:nvSpPr>
          <p:cNvPr id="857163" name="Rectangle 75"/>
          <p:cNvSpPr>
            <a:spLocks noChangeArrowheads="1"/>
          </p:cNvSpPr>
          <p:nvPr/>
        </p:nvSpPr>
        <p:spPr bwMode="auto">
          <a:xfrm>
            <a:off x="539750" y="1916113"/>
            <a:ext cx="2303463" cy="431800"/>
          </a:xfrm>
          <a:prstGeom prst="rect">
            <a:avLst/>
          </a:prstGeom>
          <a:noFill/>
          <a:ln w="12700">
            <a:noFill/>
            <a:miter lim="800000"/>
            <a:headEnd/>
            <a:tailEnd/>
          </a:ln>
          <a:effectLst/>
        </p:spPr>
        <p:txBody>
          <a:bodyPr lIns="85725" tIns="42862" rIns="85725" bIns="42862"/>
          <a:lstStyle/>
          <a:p>
            <a:pPr marL="317500" indent="-317500" defTabSz="708025">
              <a:lnSpc>
                <a:spcPct val="90000"/>
              </a:lnSpc>
              <a:buClr>
                <a:srgbClr val="FF0000"/>
              </a:buClr>
              <a:buSzPct val="140000"/>
              <a:buFontTx/>
              <a:buChar char="•"/>
            </a:pPr>
            <a:r>
              <a:rPr lang="de-CH" sz="1800"/>
              <a:t>Endpoint relaying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57151">
                                            <p:txEl>
                                              <p:pRg st="0" end="0"/>
                                            </p:txEl>
                                          </p:spTgt>
                                        </p:tgtEl>
                                        <p:attrNameLst>
                                          <p:attrName>style.visibility</p:attrName>
                                        </p:attrNameLst>
                                      </p:cBhvr>
                                      <p:to>
                                        <p:strVal val="visible"/>
                                      </p:to>
                                    </p:set>
                                    <p:animEffect transition="in" filter="wipe(left)">
                                      <p:cBhvr>
                                        <p:cTn id="24" dur="500"/>
                                        <p:tgtEl>
                                          <p:spTgt spid="857151">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57151">
                                            <p:txEl>
                                              <p:pRg st="1" end="1"/>
                                            </p:txEl>
                                          </p:spTgt>
                                        </p:tgtEl>
                                        <p:attrNameLst>
                                          <p:attrName>style.visibility</p:attrName>
                                        </p:attrNameLst>
                                      </p:cBhvr>
                                      <p:to>
                                        <p:strVal val="visible"/>
                                      </p:to>
                                    </p:set>
                                    <p:animEffect transition="in" filter="wipe(left)">
                                      <p:cBhvr>
                                        <p:cTn id="27" dur="500"/>
                                        <p:tgtEl>
                                          <p:spTgt spid="857151">
                                            <p:txEl>
                                              <p:pRg st="1" end="1"/>
                                            </p:txEl>
                                          </p:spTgt>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8571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857154"/>
                                        </p:tgtEl>
                                        <p:attrNameLst>
                                          <p:attrName>style.visibility</p:attrName>
                                        </p:attrNameLst>
                                      </p:cBhvr>
                                      <p:to>
                                        <p:strVal val="visible"/>
                                      </p:to>
                                    </p:se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57163">
                                            <p:txEl>
                                              <p:pRg st="0" end="0"/>
                                            </p:txEl>
                                          </p:spTgt>
                                        </p:tgtEl>
                                        <p:attrNameLst>
                                          <p:attrName>style.visibility</p:attrName>
                                        </p:attrNameLst>
                                      </p:cBhvr>
                                      <p:to>
                                        <p:strVal val="visible"/>
                                      </p:to>
                                    </p:set>
                                    <p:animEffect transition="in" filter="wipe(left)">
                                      <p:cBhvr>
                                        <p:cTn id="42" dur="500"/>
                                        <p:tgtEl>
                                          <p:spTgt spid="85716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57106"/>
                                        </p:tgtEl>
                                        <p:attrNameLst>
                                          <p:attrName>style.visibility</p:attrName>
                                        </p:attrNameLst>
                                      </p:cBhvr>
                                      <p:to>
                                        <p:strVal val="visible"/>
                                      </p:to>
                                    </p:set>
                                    <p:animEffect transition="in" filter="wipe(down)">
                                      <p:cBhvr>
                                        <p:cTn id="47" dur="500"/>
                                        <p:tgtEl>
                                          <p:spTgt spid="857106"/>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857107"/>
                                        </p:tgtEl>
                                        <p:attrNameLst>
                                          <p:attrName>style.visibility</p:attrName>
                                        </p:attrNameLst>
                                      </p:cBhvr>
                                      <p:to>
                                        <p:strVal val="visible"/>
                                      </p:to>
                                    </p:set>
                                    <p:animEffect transition="in" filter="wipe(down)">
                                      <p:cBhvr>
                                        <p:cTn id="51" dur="500"/>
                                        <p:tgtEl>
                                          <p:spTgt spid="857107"/>
                                        </p:tgtEl>
                                      </p:cBhvr>
                                    </p:animEffect>
                                  </p:childTnLst>
                                </p:cTn>
                              </p:par>
                            </p:childTnLst>
                          </p:cTn>
                        </p:par>
                        <p:par>
                          <p:cTn id="52" fill="hold">
                            <p:stCondLst>
                              <p:cond delay="1000"/>
                            </p:stCondLst>
                            <p:childTnLst>
                              <p:par>
                                <p:cTn id="53" presetID="3" presetClass="entr" presetSubtype="5"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linds(vertical)">
                                      <p:cBhvr>
                                        <p:cTn id="55" dur="500"/>
                                        <p:tgtEl>
                                          <p:spTgt spid="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857152">
                                            <p:txEl>
                                              <p:pRg st="0" end="0"/>
                                            </p:txEl>
                                          </p:spTgt>
                                        </p:tgtEl>
                                        <p:attrNameLst>
                                          <p:attrName>style.visibility</p:attrName>
                                        </p:attrNameLst>
                                      </p:cBhvr>
                                      <p:to>
                                        <p:strVal val="visible"/>
                                      </p:to>
                                    </p:set>
                                    <p:animEffect transition="in" filter="wipe(left)">
                                      <p:cBhvr>
                                        <p:cTn id="59" dur="500"/>
                                        <p:tgtEl>
                                          <p:spTgt spid="857152">
                                            <p:txEl>
                                              <p:pRg st="0" end="0"/>
                                            </p:txEl>
                                          </p:spTgt>
                                        </p:tgtEl>
                                      </p:cBhvr>
                                    </p:animEffec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499"/>
                                          </p:stCondLst>
                                        </p:cTn>
                                        <p:tgtEl>
                                          <p:spTgt spid="857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1" grpId="0" animBg="1"/>
      <p:bldP spid="857106" grpId="0" animBg="1"/>
      <p:bldP spid="857107" grpId="0" animBg="1"/>
      <p:bldP spid="857151" grpId="0" build="allAtOnce"/>
      <p:bldP spid="857152" grpId="0" build="p" autoUpdateAnimBg="0"/>
      <p:bldP spid="857153" grpId="0"/>
      <p:bldP spid="857154" grpId="0"/>
      <p:bldP spid="85716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de-DE"/>
              <a:t>The strongSwan IKE Daemons </a:t>
            </a:r>
          </a:p>
        </p:txBody>
      </p:sp>
      <p:sp>
        <p:nvSpPr>
          <p:cNvPr id="881703" name="Rectangle 39"/>
          <p:cNvSpPr>
            <a:spLocks noChangeArrowheads="1"/>
          </p:cNvSpPr>
          <p:nvPr/>
        </p:nvSpPr>
        <p:spPr bwMode="auto">
          <a:xfrm>
            <a:off x="5940425" y="1773238"/>
            <a:ext cx="3203575" cy="3167062"/>
          </a:xfrm>
          <a:prstGeom prst="rect">
            <a:avLst/>
          </a:prstGeom>
          <a:noFill/>
          <a:ln w="12700">
            <a:noFill/>
            <a:miter lim="800000"/>
            <a:headEnd/>
            <a:tailEnd/>
          </a:ln>
          <a:effectLst/>
        </p:spPr>
        <p:txBody>
          <a:bodyPr lIns="85725" tIns="42862" rIns="85725" bIns="42862"/>
          <a:lstStyle/>
          <a:p>
            <a:pPr marL="317500" indent="-317500" defTabSz="708025">
              <a:buClr>
                <a:srgbClr val="FF3517"/>
              </a:buClr>
              <a:buSzPct val="140000"/>
              <a:buFontTx/>
              <a:buChar char="•"/>
            </a:pPr>
            <a:r>
              <a:rPr lang="de-CH"/>
              <a:t>IKEv1</a:t>
            </a:r>
            <a:br>
              <a:rPr lang="de-CH"/>
            </a:br>
            <a:r>
              <a:rPr lang="de-CH" sz="1800"/>
              <a:t>- 6 messages for IKE SA</a:t>
            </a:r>
            <a:br>
              <a:rPr lang="de-CH" sz="1800"/>
            </a:br>
            <a:r>
              <a:rPr lang="de-CH" sz="1800"/>
              <a:t>     </a:t>
            </a:r>
            <a:r>
              <a:rPr lang="de-CH" sz="1600">
                <a:solidFill>
                  <a:srgbClr val="005B99"/>
                </a:solidFill>
              </a:rPr>
              <a:t>Phase 1 Main Mode</a:t>
            </a:r>
            <a:r>
              <a:rPr lang="de-CH" sz="1800"/>
              <a:t/>
            </a:r>
            <a:br>
              <a:rPr lang="de-CH" sz="1800"/>
            </a:br>
            <a:r>
              <a:rPr lang="de-CH" sz="1800"/>
              <a:t>- 3 messages for IPsec SA</a:t>
            </a:r>
            <a:br>
              <a:rPr lang="de-CH" sz="1800"/>
            </a:br>
            <a:r>
              <a:rPr lang="de-CH" sz="1800"/>
              <a:t>     </a:t>
            </a:r>
            <a:r>
              <a:rPr lang="de-CH" sz="1600">
                <a:solidFill>
                  <a:srgbClr val="005B99"/>
                </a:solidFill>
              </a:rPr>
              <a:t>Phase 2 Quick Mode</a:t>
            </a:r>
          </a:p>
          <a:p>
            <a:pPr marL="317500" indent="-317500" defTabSz="708025">
              <a:buClr>
                <a:srgbClr val="FF3517"/>
              </a:buClr>
              <a:buSzPct val="140000"/>
              <a:buFontTx/>
              <a:buChar char="•"/>
            </a:pPr>
            <a:r>
              <a:rPr lang="de-CH"/>
              <a:t>IKEv2</a:t>
            </a:r>
            <a:br>
              <a:rPr lang="de-CH"/>
            </a:br>
            <a:r>
              <a:rPr lang="de-CH" sz="1800"/>
              <a:t>- 4 messages for IKE SA</a:t>
            </a:r>
            <a:br>
              <a:rPr lang="de-CH" sz="1800"/>
            </a:br>
            <a:r>
              <a:rPr lang="de-CH" sz="1800"/>
              <a:t>     and first IPsec SA</a:t>
            </a:r>
            <a:br>
              <a:rPr lang="de-CH" sz="1800"/>
            </a:br>
            <a:r>
              <a:rPr lang="de-CH" sz="1800"/>
              <a:t>     </a:t>
            </a:r>
            <a:r>
              <a:rPr lang="de-CH" sz="1600">
                <a:solidFill>
                  <a:srgbClr val="005B99"/>
                </a:solidFill>
              </a:rPr>
              <a:t>IKE_SA_INIT/IKE_AUTH</a:t>
            </a:r>
            <a:r>
              <a:rPr lang="de-CH" sz="1800"/>
              <a:t/>
            </a:r>
            <a:br>
              <a:rPr lang="de-CH" sz="1800"/>
            </a:br>
            <a:r>
              <a:rPr lang="de-CH" sz="1800"/>
              <a:t>- 2 messages for each</a:t>
            </a:r>
            <a:br>
              <a:rPr lang="de-CH" sz="1800"/>
            </a:br>
            <a:r>
              <a:rPr lang="de-CH" sz="1800"/>
              <a:t>     additional IPsec SA</a:t>
            </a:r>
            <a:br>
              <a:rPr lang="de-CH" sz="1800"/>
            </a:br>
            <a:r>
              <a:rPr lang="de-CH" sz="1800"/>
              <a:t>     </a:t>
            </a:r>
            <a:r>
              <a:rPr lang="de-CH" sz="1600">
                <a:solidFill>
                  <a:srgbClr val="005B99"/>
                </a:solidFill>
              </a:rPr>
              <a:t>CREATE_CHILD_SA</a:t>
            </a:r>
          </a:p>
        </p:txBody>
      </p:sp>
      <p:grpSp>
        <p:nvGrpSpPr>
          <p:cNvPr id="2" name="Group 44"/>
          <p:cNvGrpSpPr>
            <a:grpSpLocks/>
          </p:cNvGrpSpPr>
          <p:nvPr/>
        </p:nvGrpSpPr>
        <p:grpSpPr bwMode="auto">
          <a:xfrm>
            <a:off x="611188" y="981075"/>
            <a:ext cx="5256212" cy="5256213"/>
            <a:chOff x="385" y="618"/>
            <a:chExt cx="3311" cy="3311"/>
          </a:xfrm>
        </p:grpSpPr>
        <p:sp>
          <p:nvSpPr>
            <p:cNvPr id="881705" name="Rectangle 41"/>
            <p:cNvSpPr>
              <a:spLocks noChangeArrowheads="1"/>
            </p:cNvSpPr>
            <p:nvPr/>
          </p:nvSpPr>
          <p:spPr bwMode="auto">
            <a:xfrm>
              <a:off x="385" y="2614"/>
              <a:ext cx="3311" cy="1315"/>
            </a:xfrm>
            <a:prstGeom prst="rect">
              <a:avLst/>
            </a:prstGeom>
            <a:solidFill>
              <a:srgbClr val="FFD5DE"/>
            </a:solidFill>
            <a:ln w="12700" algn="ctr">
              <a:noFill/>
              <a:miter lim="800000"/>
              <a:headEnd/>
              <a:tailEnd/>
            </a:ln>
            <a:effectLst/>
          </p:spPr>
          <p:txBody>
            <a:bodyPr wrap="none" lIns="85725" tIns="42862" rIns="85725" bIns="42862" anchor="ctr"/>
            <a:lstStyle/>
            <a:p>
              <a:endParaRPr lang="de-CH"/>
            </a:p>
          </p:txBody>
        </p:sp>
        <p:sp>
          <p:nvSpPr>
            <p:cNvPr id="881686" name="Rectangle 22"/>
            <p:cNvSpPr>
              <a:spLocks noChangeArrowheads="1"/>
            </p:cNvSpPr>
            <p:nvPr/>
          </p:nvSpPr>
          <p:spPr bwMode="auto">
            <a:xfrm>
              <a:off x="2743" y="3430"/>
              <a:ext cx="908" cy="455"/>
            </a:xfrm>
            <a:prstGeom prst="rect">
              <a:avLst/>
            </a:prstGeom>
            <a:solidFill>
              <a:srgbClr val="99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raw</a:t>
              </a:r>
              <a:br>
                <a:rPr lang="de-CH"/>
              </a:br>
              <a:r>
                <a:rPr lang="de-CH"/>
                <a:t>socket</a:t>
              </a:r>
              <a:endParaRPr lang="de-DE"/>
            </a:p>
          </p:txBody>
        </p:sp>
        <p:sp>
          <p:nvSpPr>
            <p:cNvPr id="881671" name="Line 7"/>
            <p:cNvSpPr>
              <a:spLocks noChangeShapeType="1"/>
            </p:cNvSpPr>
            <p:nvPr/>
          </p:nvSpPr>
          <p:spPr bwMode="auto">
            <a:xfrm>
              <a:off x="386" y="2613"/>
              <a:ext cx="3310" cy="1"/>
            </a:xfrm>
            <a:prstGeom prst="line">
              <a:avLst/>
            </a:prstGeom>
            <a:noFill/>
            <a:ln w="28575">
              <a:solidFill>
                <a:srgbClr val="FF0000"/>
              </a:solidFill>
              <a:prstDash val="dash"/>
              <a:round/>
              <a:headEnd/>
              <a:tailEnd/>
            </a:ln>
            <a:effectLst/>
          </p:spPr>
          <p:txBody>
            <a:bodyPr/>
            <a:lstStyle/>
            <a:p>
              <a:endParaRPr lang="de-CH"/>
            </a:p>
          </p:txBody>
        </p:sp>
        <p:sp>
          <p:nvSpPr>
            <p:cNvPr id="881672" name="Text Box 8"/>
            <p:cNvSpPr txBox="1">
              <a:spLocks noChangeArrowheads="1"/>
            </p:cNvSpPr>
            <p:nvPr/>
          </p:nvSpPr>
          <p:spPr bwMode="auto">
            <a:xfrm>
              <a:off x="386" y="664"/>
              <a:ext cx="907" cy="288"/>
            </a:xfrm>
            <a:prstGeom prst="rect">
              <a:avLst/>
            </a:prstGeom>
            <a:noFill/>
            <a:ln w="9525">
              <a:noFill/>
              <a:miter lim="800000"/>
              <a:headEnd/>
              <a:tailEnd/>
            </a:ln>
            <a:effectLst/>
          </p:spPr>
          <p:txBody>
            <a:bodyPr>
              <a:spAutoFit/>
            </a:bodyPr>
            <a:lstStyle/>
            <a:p>
              <a:pPr algn="ctr" eaLnBrk="1" hangingPunct="1">
                <a:spcBef>
                  <a:spcPct val="0"/>
                </a:spcBef>
                <a:buClrTx/>
                <a:buSzTx/>
                <a:buFontTx/>
                <a:buNone/>
              </a:pPr>
              <a:r>
                <a:rPr lang="de-CH" sz="2400"/>
                <a:t>IKEv1</a:t>
              </a:r>
              <a:endParaRPr lang="de-DE" sz="2400"/>
            </a:p>
          </p:txBody>
        </p:sp>
        <p:sp>
          <p:nvSpPr>
            <p:cNvPr id="881673" name="Text Box 9"/>
            <p:cNvSpPr txBox="1">
              <a:spLocks noChangeArrowheads="1"/>
            </p:cNvSpPr>
            <p:nvPr/>
          </p:nvSpPr>
          <p:spPr bwMode="auto">
            <a:xfrm>
              <a:off x="2743" y="664"/>
              <a:ext cx="907" cy="288"/>
            </a:xfrm>
            <a:prstGeom prst="rect">
              <a:avLst/>
            </a:prstGeom>
            <a:noFill/>
            <a:ln w="9525">
              <a:noFill/>
              <a:miter lim="800000"/>
              <a:headEnd/>
              <a:tailEnd/>
            </a:ln>
            <a:effectLst/>
          </p:spPr>
          <p:txBody>
            <a:bodyPr>
              <a:spAutoFit/>
            </a:bodyPr>
            <a:lstStyle/>
            <a:p>
              <a:pPr algn="ctr" eaLnBrk="1" hangingPunct="1">
                <a:spcBef>
                  <a:spcPct val="0"/>
                </a:spcBef>
                <a:buClrTx/>
                <a:buSzTx/>
                <a:buFontTx/>
                <a:buNone/>
              </a:pPr>
              <a:r>
                <a:rPr lang="de-CH" sz="2400"/>
                <a:t>IKEv2</a:t>
              </a:r>
              <a:endParaRPr lang="de-DE" sz="2400"/>
            </a:p>
          </p:txBody>
        </p:sp>
        <p:sp>
          <p:nvSpPr>
            <p:cNvPr id="881674" name="Rectangle 10"/>
            <p:cNvSpPr>
              <a:spLocks noChangeArrowheads="1"/>
            </p:cNvSpPr>
            <p:nvPr/>
          </p:nvSpPr>
          <p:spPr bwMode="auto">
            <a:xfrm>
              <a:off x="1519" y="1162"/>
              <a:ext cx="998" cy="454"/>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ipsec</a:t>
              </a:r>
              <a:br>
                <a:rPr lang="de-CH"/>
              </a:br>
              <a:r>
                <a:rPr lang="de-CH"/>
                <a:t>starter</a:t>
              </a:r>
              <a:endParaRPr lang="de-DE"/>
            </a:p>
          </p:txBody>
        </p:sp>
        <p:sp>
          <p:nvSpPr>
            <p:cNvPr id="881675" name="Rectangle 11"/>
            <p:cNvSpPr>
              <a:spLocks noChangeArrowheads="1"/>
            </p:cNvSpPr>
            <p:nvPr/>
          </p:nvSpPr>
          <p:spPr bwMode="auto">
            <a:xfrm>
              <a:off x="386" y="1162"/>
              <a:ext cx="908" cy="454"/>
            </a:xfrm>
            <a:prstGeom prst="rect">
              <a:avLst/>
            </a:prstGeom>
            <a:solidFill>
              <a:srgbClr val="95CD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ipsec</a:t>
              </a:r>
              <a:br>
                <a:rPr lang="de-CH"/>
              </a:br>
              <a:r>
                <a:rPr lang="de-CH"/>
                <a:t>whack</a:t>
              </a:r>
              <a:endParaRPr lang="de-DE"/>
            </a:p>
          </p:txBody>
        </p:sp>
        <p:sp>
          <p:nvSpPr>
            <p:cNvPr id="881676" name="Rectangle 12"/>
            <p:cNvSpPr>
              <a:spLocks noChangeArrowheads="1"/>
            </p:cNvSpPr>
            <p:nvPr/>
          </p:nvSpPr>
          <p:spPr bwMode="auto">
            <a:xfrm>
              <a:off x="2744" y="1162"/>
              <a:ext cx="908" cy="454"/>
            </a:xfrm>
            <a:prstGeom prst="rect">
              <a:avLst/>
            </a:prstGeom>
            <a:solidFill>
              <a:srgbClr val="99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ipsec</a:t>
              </a:r>
              <a:br>
                <a:rPr lang="de-CH"/>
              </a:br>
              <a:r>
                <a:rPr lang="de-CH"/>
                <a:t>stroke</a:t>
              </a:r>
              <a:endParaRPr lang="de-DE"/>
            </a:p>
          </p:txBody>
        </p:sp>
        <p:sp>
          <p:nvSpPr>
            <p:cNvPr id="881677" name="Rectangle 13"/>
            <p:cNvSpPr>
              <a:spLocks noChangeArrowheads="1"/>
            </p:cNvSpPr>
            <p:nvPr/>
          </p:nvSpPr>
          <p:spPr bwMode="auto">
            <a:xfrm>
              <a:off x="2743" y="1888"/>
              <a:ext cx="908" cy="544"/>
            </a:xfrm>
            <a:prstGeom prst="rect">
              <a:avLst/>
            </a:prstGeom>
            <a:solidFill>
              <a:srgbClr val="99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charon</a:t>
              </a:r>
              <a:endParaRPr lang="de-DE"/>
            </a:p>
          </p:txBody>
        </p:sp>
        <p:sp>
          <p:nvSpPr>
            <p:cNvPr id="881678" name="Rectangle 14"/>
            <p:cNvSpPr>
              <a:spLocks noChangeArrowheads="1"/>
            </p:cNvSpPr>
            <p:nvPr/>
          </p:nvSpPr>
          <p:spPr bwMode="auto">
            <a:xfrm>
              <a:off x="386" y="1888"/>
              <a:ext cx="908" cy="544"/>
            </a:xfrm>
            <a:prstGeom prst="rect">
              <a:avLst/>
            </a:prstGeom>
            <a:solidFill>
              <a:srgbClr val="95CD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pluto</a:t>
              </a:r>
              <a:endParaRPr lang="de-DE"/>
            </a:p>
          </p:txBody>
        </p:sp>
        <p:sp>
          <p:nvSpPr>
            <p:cNvPr id="881679" name="Line 15"/>
            <p:cNvSpPr>
              <a:spLocks noChangeShapeType="1"/>
            </p:cNvSpPr>
            <p:nvPr/>
          </p:nvSpPr>
          <p:spPr bwMode="auto">
            <a:xfrm>
              <a:off x="2290" y="1616"/>
              <a:ext cx="0" cy="363"/>
            </a:xfrm>
            <a:prstGeom prst="line">
              <a:avLst/>
            </a:prstGeom>
            <a:noFill/>
            <a:ln w="38100">
              <a:solidFill>
                <a:schemeClr val="tx1"/>
              </a:solidFill>
              <a:round/>
              <a:headEnd type="triangle" w="med" len="med"/>
              <a:tailEnd/>
            </a:ln>
            <a:effectLst/>
          </p:spPr>
          <p:txBody>
            <a:bodyPr/>
            <a:lstStyle/>
            <a:p>
              <a:endParaRPr lang="de-CH"/>
            </a:p>
          </p:txBody>
        </p:sp>
        <p:sp>
          <p:nvSpPr>
            <p:cNvPr id="881680" name="Line 16"/>
            <p:cNvSpPr>
              <a:spLocks noChangeShapeType="1"/>
            </p:cNvSpPr>
            <p:nvPr/>
          </p:nvSpPr>
          <p:spPr bwMode="auto">
            <a:xfrm>
              <a:off x="2290" y="1978"/>
              <a:ext cx="453" cy="1"/>
            </a:xfrm>
            <a:prstGeom prst="line">
              <a:avLst/>
            </a:prstGeom>
            <a:noFill/>
            <a:ln w="38100">
              <a:solidFill>
                <a:schemeClr val="tx1"/>
              </a:solidFill>
              <a:round/>
              <a:headEnd/>
              <a:tailEnd type="triangle" w="med" len="med"/>
            </a:ln>
            <a:effectLst/>
          </p:spPr>
          <p:txBody>
            <a:bodyPr/>
            <a:lstStyle/>
            <a:p>
              <a:endParaRPr lang="de-CH"/>
            </a:p>
          </p:txBody>
        </p:sp>
        <p:sp>
          <p:nvSpPr>
            <p:cNvPr id="881681" name="Line 17"/>
            <p:cNvSpPr>
              <a:spLocks noChangeShapeType="1"/>
            </p:cNvSpPr>
            <p:nvPr/>
          </p:nvSpPr>
          <p:spPr bwMode="auto">
            <a:xfrm>
              <a:off x="1791" y="1616"/>
              <a:ext cx="0" cy="363"/>
            </a:xfrm>
            <a:prstGeom prst="line">
              <a:avLst/>
            </a:prstGeom>
            <a:noFill/>
            <a:ln w="38100">
              <a:solidFill>
                <a:schemeClr val="tx1"/>
              </a:solidFill>
              <a:round/>
              <a:headEnd type="triangle" w="med" len="med"/>
              <a:tailEnd/>
            </a:ln>
            <a:effectLst/>
          </p:spPr>
          <p:txBody>
            <a:bodyPr/>
            <a:lstStyle/>
            <a:p>
              <a:endParaRPr lang="de-CH"/>
            </a:p>
          </p:txBody>
        </p:sp>
        <p:sp>
          <p:nvSpPr>
            <p:cNvPr id="881682" name="Line 18"/>
            <p:cNvSpPr>
              <a:spLocks noChangeShapeType="1"/>
            </p:cNvSpPr>
            <p:nvPr/>
          </p:nvSpPr>
          <p:spPr bwMode="auto">
            <a:xfrm>
              <a:off x="1293" y="1978"/>
              <a:ext cx="498" cy="1"/>
            </a:xfrm>
            <a:prstGeom prst="line">
              <a:avLst/>
            </a:prstGeom>
            <a:noFill/>
            <a:ln w="38100">
              <a:solidFill>
                <a:schemeClr val="tx1"/>
              </a:solidFill>
              <a:round/>
              <a:headEnd type="triangle" w="med" len="med"/>
              <a:tailEnd/>
            </a:ln>
            <a:effectLst/>
          </p:spPr>
          <p:txBody>
            <a:bodyPr/>
            <a:lstStyle/>
            <a:p>
              <a:endParaRPr lang="de-CH"/>
            </a:p>
          </p:txBody>
        </p:sp>
        <p:sp>
          <p:nvSpPr>
            <p:cNvPr id="881683" name="Line 19"/>
            <p:cNvSpPr>
              <a:spLocks noChangeShapeType="1"/>
            </p:cNvSpPr>
            <p:nvPr/>
          </p:nvSpPr>
          <p:spPr bwMode="auto">
            <a:xfrm>
              <a:off x="840" y="1616"/>
              <a:ext cx="0" cy="272"/>
            </a:xfrm>
            <a:prstGeom prst="line">
              <a:avLst/>
            </a:prstGeom>
            <a:noFill/>
            <a:ln w="38100">
              <a:solidFill>
                <a:schemeClr val="tx1"/>
              </a:solidFill>
              <a:round/>
              <a:headEnd type="triangle" w="med" len="med"/>
              <a:tailEnd type="triangle" w="med" len="med"/>
            </a:ln>
            <a:effectLst/>
          </p:spPr>
          <p:txBody>
            <a:bodyPr/>
            <a:lstStyle/>
            <a:p>
              <a:endParaRPr lang="de-CH"/>
            </a:p>
          </p:txBody>
        </p:sp>
        <p:sp>
          <p:nvSpPr>
            <p:cNvPr id="881684" name="Line 20"/>
            <p:cNvSpPr>
              <a:spLocks noChangeShapeType="1"/>
            </p:cNvSpPr>
            <p:nvPr/>
          </p:nvSpPr>
          <p:spPr bwMode="auto">
            <a:xfrm>
              <a:off x="3197" y="1616"/>
              <a:ext cx="0" cy="272"/>
            </a:xfrm>
            <a:prstGeom prst="line">
              <a:avLst/>
            </a:prstGeom>
            <a:noFill/>
            <a:ln w="38100">
              <a:solidFill>
                <a:schemeClr val="tx1"/>
              </a:solidFill>
              <a:round/>
              <a:headEnd type="triangle" w="med" len="med"/>
              <a:tailEnd type="triangle" w="med" len="med"/>
            </a:ln>
            <a:effectLst/>
          </p:spPr>
          <p:txBody>
            <a:bodyPr/>
            <a:lstStyle/>
            <a:p>
              <a:endParaRPr lang="de-CH"/>
            </a:p>
          </p:txBody>
        </p:sp>
        <p:sp>
          <p:nvSpPr>
            <p:cNvPr id="881685" name="Rectangle 21"/>
            <p:cNvSpPr>
              <a:spLocks noChangeArrowheads="1"/>
            </p:cNvSpPr>
            <p:nvPr/>
          </p:nvSpPr>
          <p:spPr bwMode="auto">
            <a:xfrm>
              <a:off x="2743" y="2795"/>
              <a:ext cx="908" cy="363"/>
            </a:xfrm>
            <a:prstGeom prst="rect">
              <a:avLst/>
            </a:prstGeom>
            <a:solidFill>
              <a:srgbClr val="99FFCC"/>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LSF</a:t>
              </a:r>
              <a:endParaRPr lang="de-DE"/>
            </a:p>
          </p:txBody>
        </p:sp>
        <p:sp>
          <p:nvSpPr>
            <p:cNvPr id="881687" name="Line 23"/>
            <p:cNvSpPr>
              <a:spLocks noChangeShapeType="1"/>
            </p:cNvSpPr>
            <p:nvPr/>
          </p:nvSpPr>
          <p:spPr bwMode="auto">
            <a:xfrm>
              <a:off x="3196" y="3157"/>
              <a:ext cx="0" cy="272"/>
            </a:xfrm>
            <a:prstGeom prst="line">
              <a:avLst/>
            </a:prstGeom>
            <a:noFill/>
            <a:ln w="38100">
              <a:solidFill>
                <a:schemeClr val="tx1"/>
              </a:solidFill>
              <a:round/>
              <a:headEnd type="triangle" w="med" len="med"/>
              <a:tailEnd type="triangle" w="med" len="med"/>
            </a:ln>
            <a:effectLst/>
          </p:spPr>
          <p:txBody>
            <a:bodyPr/>
            <a:lstStyle/>
            <a:p>
              <a:endParaRPr lang="de-CH"/>
            </a:p>
          </p:txBody>
        </p:sp>
        <p:sp>
          <p:nvSpPr>
            <p:cNvPr id="881688" name="Rectangle 24"/>
            <p:cNvSpPr>
              <a:spLocks noChangeArrowheads="1"/>
            </p:cNvSpPr>
            <p:nvPr/>
          </p:nvSpPr>
          <p:spPr bwMode="auto">
            <a:xfrm>
              <a:off x="385" y="3429"/>
              <a:ext cx="908" cy="455"/>
            </a:xfrm>
            <a:prstGeom prst="rect">
              <a:avLst/>
            </a:prstGeom>
            <a:solidFill>
              <a:srgbClr val="95CD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UDP/500</a:t>
              </a:r>
              <a:br>
                <a:rPr lang="de-CH"/>
              </a:br>
              <a:r>
                <a:rPr lang="de-CH"/>
                <a:t>socket</a:t>
              </a:r>
              <a:endParaRPr lang="de-DE"/>
            </a:p>
          </p:txBody>
        </p:sp>
        <p:sp>
          <p:nvSpPr>
            <p:cNvPr id="881689" name="Line 25"/>
            <p:cNvSpPr>
              <a:spLocks noChangeShapeType="1"/>
            </p:cNvSpPr>
            <p:nvPr/>
          </p:nvSpPr>
          <p:spPr bwMode="auto">
            <a:xfrm>
              <a:off x="840" y="2432"/>
              <a:ext cx="0" cy="998"/>
            </a:xfrm>
            <a:prstGeom prst="line">
              <a:avLst/>
            </a:prstGeom>
            <a:noFill/>
            <a:ln w="38100">
              <a:solidFill>
                <a:schemeClr val="tx1"/>
              </a:solidFill>
              <a:round/>
              <a:headEnd type="triangle" w="med" len="med"/>
              <a:tailEnd type="triangle" w="med" len="med"/>
            </a:ln>
            <a:effectLst/>
          </p:spPr>
          <p:txBody>
            <a:bodyPr/>
            <a:lstStyle/>
            <a:p>
              <a:endParaRPr lang="de-CH"/>
            </a:p>
          </p:txBody>
        </p:sp>
        <p:sp>
          <p:nvSpPr>
            <p:cNvPr id="881690" name="Rectangle 26"/>
            <p:cNvSpPr>
              <a:spLocks noChangeArrowheads="1"/>
            </p:cNvSpPr>
            <p:nvPr/>
          </p:nvSpPr>
          <p:spPr bwMode="auto">
            <a:xfrm>
              <a:off x="1519" y="3429"/>
              <a:ext cx="998" cy="455"/>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native</a:t>
              </a:r>
              <a:br>
                <a:rPr lang="de-CH"/>
              </a:br>
              <a:r>
                <a:rPr lang="de-CH"/>
                <a:t>IPsec</a:t>
              </a:r>
              <a:endParaRPr lang="de-DE"/>
            </a:p>
          </p:txBody>
        </p:sp>
        <p:sp>
          <p:nvSpPr>
            <p:cNvPr id="881691" name="Line 27"/>
            <p:cNvSpPr>
              <a:spLocks noChangeShapeType="1"/>
            </p:cNvSpPr>
            <p:nvPr/>
          </p:nvSpPr>
          <p:spPr bwMode="auto">
            <a:xfrm>
              <a:off x="1791" y="2341"/>
              <a:ext cx="0" cy="1089"/>
            </a:xfrm>
            <a:prstGeom prst="line">
              <a:avLst/>
            </a:prstGeom>
            <a:noFill/>
            <a:ln w="38100">
              <a:solidFill>
                <a:schemeClr val="tx1"/>
              </a:solidFill>
              <a:round/>
              <a:headEnd/>
              <a:tailEnd type="triangle" w="med" len="med"/>
            </a:ln>
            <a:effectLst/>
          </p:spPr>
          <p:txBody>
            <a:bodyPr/>
            <a:lstStyle/>
            <a:p>
              <a:endParaRPr lang="de-CH"/>
            </a:p>
          </p:txBody>
        </p:sp>
        <p:sp>
          <p:nvSpPr>
            <p:cNvPr id="881692" name="Line 28"/>
            <p:cNvSpPr>
              <a:spLocks noChangeShapeType="1"/>
            </p:cNvSpPr>
            <p:nvPr/>
          </p:nvSpPr>
          <p:spPr bwMode="auto">
            <a:xfrm>
              <a:off x="2290" y="2341"/>
              <a:ext cx="0" cy="1089"/>
            </a:xfrm>
            <a:prstGeom prst="line">
              <a:avLst/>
            </a:prstGeom>
            <a:noFill/>
            <a:ln w="38100">
              <a:solidFill>
                <a:schemeClr val="tx1"/>
              </a:solidFill>
              <a:round/>
              <a:headEnd/>
              <a:tailEnd type="triangle" w="med" len="med"/>
            </a:ln>
            <a:effectLst/>
          </p:spPr>
          <p:txBody>
            <a:bodyPr/>
            <a:lstStyle/>
            <a:p>
              <a:endParaRPr lang="de-CH"/>
            </a:p>
          </p:txBody>
        </p:sp>
        <p:sp>
          <p:nvSpPr>
            <p:cNvPr id="881693" name="Line 29"/>
            <p:cNvSpPr>
              <a:spLocks noChangeShapeType="1"/>
            </p:cNvSpPr>
            <p:nvPr/>
          </p:nvSpPr>
          <p:spPr bwMode="auto">
            <a:xfrm>
              <a:off x="2290" y="2341"/>
              <a:ext cx="453" cy="0"/>
            </a:xfrm>
            <a:prstGeom prst="line">
              <a:avLst/>
            </a:prstGeom>
            <a:noFill/>
            <a:ln w="38100">
              <a:solidFill>
                <a:schemeClr val="tx1"/>
              </a:solidFill>
              <a:round/>
              <a:headEnd/>
              <a:tailEnd type="triangle" w="med" len="med"/>
            </a:ln>
            <a:effectLst/>
          </p:spPr>
          <p:txBody>
            <a:bodyPr/>
            <a:lstStyle/>
            <a:p>
              <a:endParaRPr lang="de-CH"/>
            </a:p>
          </p:txBody>
        </p:sp>
        <p:sp>
          <p:nvSpPr>
            <p:cNvPr id="881694" name="Line 30"/>
            <p:cNvSpPr>
              <a:spLocks noChangeShapeType="1"/>
            </p:cNvSpPr>
            <p:nvPr/>
          </p:nvSpPr>
          <p:spPr bwMode="auto">
            <a:xfrm>
              <a:off x="1293" y="2341"/>
              <a:ext cx="498" cy="0"/>
            </a:xfrm>
            <a:prstGeom prst="line">
              <a:avLst/>
            </a:prstGeom>
            <a:noFill/>
            <a:ln w="38100">
              <a:solidFill>
                <a:schemeClr val="tx1"/>
              </a:solidFill>
              <a:round/>
              <a:headEnd type="triangle" w="med" len="med"/>
              <a:tailEnd/>
            </a:ln>
            <a:effectLst/>
          </p:spPr>
          <p:txBody>
            <a:bodyPr/>
            <a:lstStyle/>
            <a:p>
              <a:endParaRPr lang="de-CH"/>
            </a:p>
          </p:txBody>
        </p:sp>
        <p:sp>
          <p:nvSpPr>
            <p:cNvPr id="881695" name="Text Box 31"/>
            <p:cNvSpPr txBox="1">
              <a:spLocks noChangeArrowheads="1"/>
            </p:cNvSpPr>
            <p:nvPr/>
          </p:nvSpPr>
          <p:spPr bwMode="auto">
            <a:xfrm>
              <a:off x="1677" y="2078"/>
              <a:ext cx="726" cy="526"/>
            </a:xfrm>
            <a:prstGeom prst="rect">
              <a:avLst/>
            </a:prstGeom>
            <a:noFill/>
            <a:ln w="9525">
              <a:noFill/>
              <a:miter lim="800000"/>
              <a:headEnd/>
              <a:tailEnd/>
            </a:ln>
            <a:effectLst/>
          </p:spPr>
          <p:txBody>
            <a:bodyPr>
              <a:spAutoFit/>
            </a:bodyPr>
            <a:lstStyle/>
            <a:p>
              <a:pPr algn="ctr" eaLnBrk="1" hangingPunct="1">
                <a:lnSpc>
                  <a:spcPct val="90000"/>
                </a:lnSpc>
                <a:spcBef>
                  <a:spcPct val="0"/>
                </a:spcBef>
                <a:buClrTx/>
                <a:buSzTx/>
                <a:buFontTx/>
                <a:buNone/>
              </a:pPr>
              <a:r>
                <a:rPr lang="de-CH" sz="1800"/>
                <a:t>Netlink</a:t>
              </a:r>
              <a:br>
                <a:rPr lang="de-CH" sz="1800"/>
              </a:br>
              <a:r>
                <a:rPr lang="de-CH" sz="1800"/>
                <a:t>XFRM</a:t>
              </a:r>
            </a:p>
            <a:p>
              <a:pPr algn="ctr" eaLnBrk="1" hangingPunct="1">
                <a:lnSpc>
                  <a:spcPct val="90000"/>
                </a:lnSpc>
                <a:spcBef>
                  <a:spcPct val="0"/>
                </a:spcBef>
                <a:buClrTx/>
                <a:buSzTx/>
                <a:buFontTx/>
                <a:buNone/>
              </a:pPr>
              <a:r>
                <a:rPr lang="de-CH" sz="1800"/>
                <a:t>socket</a:t>
              </a:r>
              <a:endParaRPr lang="de-DE" sz="1800"/>
            </a:p>
          </p:txBody>
        </p:sp>
        <p:sp>
          <p:nvSpPr>
            <p:cNvPr id="881696" name="Line 32"/>
            <p:cNvSpPr>
              <a:spLocks noChangeShapeType="1"/>
            </p:cNvSpPr>
            <p:nvPr/>
          </p:nvSpPr>
          <p:spPr bwMode="auto">
            <a:xfrm>
              <a:off x="3197" y="2432"/>
              <a:ext cx="0" cy="363"/>
            </a:xfrm>
            <a:prstGeom prst="line">
              <a:avLst/>
            </a:prstGeom>
            <a:noFill/>
            <a:ln w="38100">
              <a:solidFill>
                <a:schemeClr val="tx1"/>
              </a:solidFill>
              <a:round/>
              <a:headEnd type="triangle" w="med" len="med"/>
              <a:tailEnd type="triangle" w="med" len="med"/>
            </a:ln>
            <a:effectLst/>
          </p:spPr>
          <p:txBody>
            <a:bodyPr/>
            <a:lstStyle/>
            <a:p>
              <a:endParaRPr lang="de-CH"/>
            </a:p>
          </p:txBody>
        </p:sp>
        <p:sp>
          <p:nvSpPr>
            <p:cNvPr id="881697" name="Text Box 33"/>
            <p:cNvSpPr txBox="1">
              <a:spLocks noChangeArrowheads="1"/>
            </p:cNvSpPr>
            <p:nvPr/>
          </p:nvSpPr>
          <p:spPr bwMode="auto">
            <a:xfrm>
              <a:off x="839" y="2705"/>
              <a:ext cx="998" cy="442"/>
            </a:xfrm>
            <a:prstGeom prst="rect">
              <a:avLst/>
            </a:prstGeom>
            <a:noFill/>
            <a:ln w="9525">
              <a:noFill/>
              <a:miter lim="800000"/>
              <a:headEnd/>
              <a:tailEnd/>
            </a:ln>
            <a:effectLst/>
          </p:spPr>
          <p:txBody>
            <a:bodyPr>
              <a:spAutoFit/>
            </a:bodyPr>
            <a:lstStyle/>
            <a:p>
              <a:pPr algn="ctr" eaLnBrk="1" hangingPunct="1">
                <a:spcBef>
                  <a:spcPct val="0"/>
                </a:spcBef>
                <a:buClrTx/>
                <a:buSzTx/>
                <a:buFontTx/>
                <a:buNone/>
              </a:pPr>
              <a:r>
                <a:rPr lang="de-CH">
                  <a:solidFill>
                    <a:srgbClr val="FF0000"/>
                  </a:solidFill>
                </a:rPr>
                <a:t>Linux 2.6</a:t>
              </a:r>
            </a:p>
            <a:p>
              <a:pPr algn="ctr" eaLnBrk="1" hangingPunct="1">
                <a:spcBef>
                  <a:spcPct val="0"/>
                </a:spcBef>
                <a:buClrTx/>
                <a:buSzTx/>
                <a:buFontTx/>
                <a:buNone/>
              </a:pPr>
              <a:r>
                <a:rPr lang="de-CH">
                  <a:solidFill>
                    <a:srgbClr val="FF0000"/>
                  </a:solidFill>
                </a:rPr>
                <a:t>kernel</a:t>
              </a:r>
              <a:endParaRPr lang="de-DE">
                <a:solidFill>
                  <a:srgbClr val="FF0000"/>
                </a:solidFill>
              </a:endParaRPr>
            </a:p>
          </p:txBody>
        </p:sp>
        <p:sp>
          <p:nvSpPr>
            <p:cNvPr id="881698" name="Rectangle 34"/>
            <p:cNvSpPr>
              <a:spLocks noChangeArrowheads="1"/>
            </p:cNvSpPr>
            <p:nvPr/>
          </p:nvSpPr>
          <p:spPr bwMode="auto">
            <a:xfrm>
              <a:off x="1519" y="618"/>
              <a:ext cx="998" cy="318"/>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1" hangingPunct="1">
                <a:spcBef>
                  <a:spcPct val="0"/>
                </a:spcBef>
                <a:buClrTx/>
                <a:buSzTx/>
                <a:buFontTx/>
                <a:buNone/>
              </a:pPr>
              <a:r>
                <a:rPr lang="de-CH"/>
                <a:t>ipsec.conf</a:t>
              </a:r>
              <a:endParaRPr lang="de-DE"/>
            </a:p>
          </p:txBody>
        </p:sp>
        <p:sp>
          <p:nvSpPr>
            <p:cNvPr id="881699" name="Line 35"/>
            <p:cNvSpPr>
              <a:spLocks noChangeShapeType="1"/>
            </p:cNvSpPr>
            <p:nvPr/>
          </p:nvSpPr>
          <p:spPr bwMode="auto">
            <a:xfrm flipH="1">
              <a:off x="2017" y="936"/>
              <a:ext cx="1" cy="227"/>
            </a:xfrm>
            <a:prstGeom prst="line">
              <a:avLst/>
            </a:prstGeom>
            <a:noFill/>
            <a:ln w="38100">
              <a:solidFill>
                <a:schemeClr val="tx1"/>
              </a:solidFill>
              <a:round/>
              <a:headEnd type="triangle" w="med" len="med"/>
              <a:tailEnd/>
            </a:ln>
            <a:effectLst/>
          </p:spPr>
          <p:txBody>
            <a:bodyPr/>
            <a:lstStyle/>
            <a:p>
              <a:endParaRPr lang="de-CH"/>
            </a:p>
          </p:txBody>
        </p:sp>
        <p:sp>
          <p:nvSpPr>
            <p:cNvPr id="881706" name="Text Box 42"/>
            <p:cNvSpPr txBox="1">
              <a:spLocks noChangeArrowheads="1"/>
            </p:cNvSpPr>
            <p:nvPr/>
          </p:nvSpPr>
          <p:spPr bwMode="auto">
            <a:xfrm>
              <a:off x="2290" y="1661"/>
              <a:ext cx="907" cy="212"/>
            </a:xfrm>
            <a:prstGeom prst="rect">
              <a:avLst/>
            </a:prstGeom>
            <a:noFill/>
            <a:ln w="9525">
              <a:noFill/>
              <a:miter lim="800000"/>
              <a:headEnd/>
              <a:tailEnd/>
            </a:ln>
            <a:effectLst/>
          </p:spPr>
          <p:txBody>
            <a:bodyPr>
              <a:spAutoFit/>
            </a:bodyPr>
            <a:lstStyle/>
            <a:p>
              <a:pPr algn="ctr" eaLnBrk="1" hangingPunct="1">
                <a:spcBef>
                  <a:spcPct val="0"/>
                </a:spcBef>
                <a:buClrTx/>
                <a:buSzTx/>
                <a:buFontTx/>
                <a:buNone/>
              </a:pPr>
              <a:r>
                <a:rPr lang="de-CH" sz="1600"/>
                <a:t>stroke socket </a:t>
              </a:r>
              <a:endParaRPr lang="de-DE" sz="1600"/>
            </a:p>
          </p:txBody>
        </p:sp>
        <p:sp>
          <p:nvSpPr>
            <p:cNvPr id="881707" name="Text Box 43"/>
            <p:cNvSpPr txBox="1">
              <a:spLocks noChangeArrowheads="1"/>
            </p:cNvSpPr>
            <p:nvPr/>
          </p:nvSpPr>
          <p:spPr bwMode="auto">
            <a:xfrm>
              <a:off x="884" y="1661"/>
              <a:ext cx="907" cy="212"/>
            </a:xfrm>
            <a:prstGeom prst="rect">
              <a:avLst/>
            </a:prstGeom>
            <a:noFill/>
            <a:ln w="9525">
              <a:noFill/>
              <a:miter lim="800000"/>
              <a:headEnd/>
              <a:tailEnd/>
            </a:ln>
            <a:effectLst/>
          </p:spPr>
          <p:txBody>
            <a:bodyPr>
              <a:spAutoFit/>
            </a:bodyPr>
            <a:lstStyle/>
            <a:p>
              <a:pPr algn="ctr" eaLnBrk="1" hangingPunct="1">
                <a:spcBef>
                  <a:spcPct val="0"/>
                </a:spcBef>
                <a:buClrTx/>
                <a:buSzTx/>
                <a:buFontTx/>
                <a:buNone/>
              </a:pPr>
              <a:r>
                <a:rPr lang="de-CH" sz="1600"/>
                <a:t>whack socket </a:t>
              </a:r>
              <a:endParaRPr lang="de-DE" sz="1600"/>
            </a:p>
          </p:txBody>
        </p:sp>
      </p:grpSp>
      <p:sp>
        <p:nvSpPr>
          <p:cNvPr id="881709" name="Rectangle 45"/>
          <p:cNvSpPr>
            <a:spLocks noChangeArrowheads="1"/>
          </p:cNvSpPr>
          <p:nvPr/>
        </p:nvSpPr>
        <p:spPr bwMode="auto">
          <a:xfrm>
            <a:off x="5481638" y="646747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703">
                                            <p:txEl>
                                              <p:pRg st="0" end="0"/>
                                            </p:txEl>
                                          </p:spTgt>
                                        </p:tgtEl>
                                        <p:attrNameLst>
                                          <p:attrName>style.visibility</p:attrName>
                                        </p:attrNameLst>
                                      </p:cBhvr>
                                      <p:to>
                                        <p:strVal val="visible"/>
                                      </p:to>
                                    </p:set>
                                    <p:animEffect transition="in" filter="wipe(left)">
                                      <p:cBhvr>
                                        <p:cTn id="7" dur="500"/>
                                        <p:tgtEl>
                                          <p:spTgt spid="8817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1703">
                                            <p:txEl>
                                              <p:pRg st="1" end="1"/>
                                            </p:txEl>
                                          </p:spTgt>
                                        </p:tgtEl>
                                        <p:attrNameLst>
                                          <p:attrName>style.visibility</p:attrName>
                                        </p:attrNameLst>
                                      </p:cBhvr>
                                      <p:to>
                                        <p:strVal val="visible"/>
                                      </p:to>
                                    </p:set>
                                    <p:animEffect transition="in" filter="wipe(left)">
                                      <p:cBhvr>
                                        <p:cTn id="12" dur="500"/>
                                        <p:tgtEl>
                                          <p:spTgt spid="881703">
                                            <p:txEl>
                                              <p:pRg st="1" end="1"/>
                                            </p:txEl>
                                          </p:spTgt>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881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703" grpId="0" build="p" autoUpdateAnimBg="0"/>
      <p:bldP spid="88170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r>
              <a:rPr lang="de-DE"/>
              <a:t>draft-brunner-ikev2-mediation released </a:t>
            </a:r>
          </a:p>
        </p:txBody>
      </p:sp>
      <p:sp>
        <p:nvSpPr>
          <p:cNvPr id="905219"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905221" name="Picture 5" descr="draft-brunner_medium"/>
          <p:cNvPicPr>
            <a:picLocks noChangeAspect="1" noChangeArrowheads="1"/>
          </p:cNvPicPr>
          <p:nvPr/>
        </p:nvPicPr>
        <p:blipFill>
          <a:blip r:embed="rId3" cstate="print"/>
          <a:srcRect/>
          <a:stretch>
            <a:fillRect/>
          </a:stretch>
        </p:blipFill>
        <p:spPr bwMode="auto">
          <a:xfrm>
            <a:off x="684213" y="981075"/>
            <a:ext cx="6696075" cy="5260975"/>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de-DE"/>
              <a:t>Login at the strongSwan Mediation Manager </a:t>
            </a:r>
          </a:p>
        </p:txBody>
      </p:sp>
      <p:sp>
        <p:nvSpPr>
          <p:cNvPr id="885763"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85767" name="Picture 7" descr="login"/>
          <p:cNvPicPr>
            <a:picLocks noChangeAspect="1" noChangeArrowheads="1"/>
          </p:cNvPicPr>
          <p:nvPr/>
        </p:nvPicPr>
        <p:blipFill>
          <a:blip r:embed="rId3" cstate="print"/>
          <a:srcRect/>
          <a:stretch>
            <a:fillRect/>
          </a:stretch>
        </p:blipFill>
        <p:spPr bwMode="auto">
          <a:xfrm>
            <a:off x="684213" y="1125538"/>
            <a:ext cx="7505700" cy="4791075"/>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r>
              <a:rPr lang="de-DE"/>
              <a:t>Register a Peer with the Mediation Manager </a:t>
            </a:r>
          </a:p>
        </p:txBody>
      </p:sp>
      <p:sp>
        <p:nvSpPr>
          <p:cNvPr id="887811"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87813" name="Picture 5" descr="editpeer"/>
          <p:cNvPicPr>
            <a:picLocks noChangeAspect="1" noChangeArrowheads="1"/>
          </p:cNvPicPr>
          <p:nvPr/>
        </p:nvPicPr>
        <p:blipFill>
          <a:blip r:embed="rId3" cstate="print"/>
          <a:srcRect/>
          <a:stretch>
            <a:fillRect/>
          </a:stretch>
        </p:blipFill>
        <p:spPr bwMode="auto">
          <a:xfrm>
            <a:off x="684213" y="1125538"/>
            <a:ext cx="6769100" cy="513715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de-DE"/>
              <a:t>List of Registered Peers </a:t>
            </a:r>
          </a:p>
        </p:txBody>
      </p:sp>
      <p:sp>
        <p:nvSpPr>
          <p:cNvPr id="889859"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889861" name="Picture 5" descr="peerlist"/>
          <p:cNvPicPr>
            <a:picLocks noChangeAspect="1" noChangeArrowheads="1"/>
          </p:cNvPicPr>
          <p:nvPr/>
        </p:nvPicPr>
        <p:blipFill>
          <a:blip r:embed="rId3" cstate="print"/>
          <a:srcRect/>
          <a:stretch>
            <a:fillRect/>
          </a:stretch>
        </p:blipFill>
        <p:spPr bwMode="auto">
          <a:xfrm>
            <a:off x="684213" y="1125538"/>
            <a:ext cx="7505700" cy="48291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r>
              <a:rPr lang="de-DE"/>
              <a:t>IKEv2 Interoperability Workshops</a:t>
            </a:r>
          </a:p>
        </p:txBody>
      </p:sp>
      <p:sp>
        <p:nvSpPr>
          <p:cNvPr id="929795" name="Rectangle 3"/>
          <p:cNvSpPr>
            <a:spLocks noChangeArrowheads="1"/>
          </p:cNvSpPr>
          <p:nvPr/>
        </p:nvSpPr>
        <p:spPr bwMode="auto">
          <a:xfrm>
            <a:off x="5508625" y="6448425"/>
            <a:ext cx="76200" cy="76200"/>
          </a:xfrm>
          <a:prstGeom prst="rect">
            <a:avLst/>
          </a:prstGeom>
          <a:solidFill>
            <a:srgbClr val="005B99"/>
          </a:solidFill>
          <a:ln w="12700">
            <a:noFill/>
            <a:miter lim="800000"/>
            <a:headEnd/>
            <a:tailEnd/>
          </a:ln>
          <a:effectLst/>
        </p:spPr>
        <p:txBody>
          <a:bodyPr wrap="none" lIns="85725" tIns="42862" rIns="85725" bIns="42862" anchor="ctr"/>
          <a:lstStyle/>
          <a:p>
            <a:endParaRPr lang="de-CH"/>
          </a:p>
        </p:txBody>
      </p:sp>
      <p:pic>
        <p:nvPicPr>
          <p:cNvPr id="929796" name="Picture 4" descr="05032007252"/>
          <p:cNvPicPr>
            <a:picLocks noChangeAspect="1" noChangeArrowheads="1"/>
          </p:cNvPicPr>
          <p:nvPr/>
        </p:nvPicPr>
        <p:blipFill>
          <a:blip r:embed="rId3" cstate="print"/>
          <a:srcRect/>
          <a:stretch>
            <a:fillRect/>
          </a:stretch>
        </p:blipFill>
        <p:spPr bwMode="auto">
          <a:xfrm>
            <a:off x="611188" y="836613"/>
            <a:ext cx="4608512" cy="3455987"/>
          </a:xfrm>
          <a:prstGeom prst="rect">
            <a:avLst/>
          </a:prstGeom>
          <a:noFill/>
        </p:spPr>
      </p:pic>
      <p:pic>
        <p:nvPicPr>
          <p:cNvPr id="929797" name="Picture 5" descr="09032007259_edited"/>
          <p:cNvPicPr>
            <a:picLocks noChangeAspect="1" noChangeArrowheads="1"/>
          </p:cNvPicPr>
          <p:nvPr/>
        </p:nvPicPr>
        <p:blipFill>
          <a:blip r:embed="rId4" cstate="print"/>
          <a:srcRect l="2884" t="15379" r="17302"/>
          <a:stretch>
            <a:fillRect/>
          </a:stretch>
        </p:blipFill>
        <p:spPr bwMode="auto">
          <a:xfrm>
            <a:off x="4932363" y="1628775"/>
            <a:ext cx="3600450" cy="2862263"/>
          </a:xfrm>
          <a:prstGeom prst="rect">
            <a:avLst/>
          </a:prstGeom>
          <a:noFill/>
          <a:ln w="9525">
            <a:noFill/>
            <a:miter lim="800000"/>
            <a:headEnd/>
            <a:tailEnd/>
          </a:ln>
        </p:spPr>
      </p:pic>
      <p:sp>
        <p:nvSpPr>
          <p:cNvPr id="929798" name="Rectangle 6"/>
          <p:cNvSpPr>
            <a:spLocks noGrp="1" noChangeArrowheads="1"/>
          </p:cNvSpPr>
          <p:nvPr>
            <p:ph type="body" idx="1"/>
          </p:nvPr>
        </p:nvSpPr>
        <p:spPr>
          <a:xfrm>
            <a:off x="611188" y="5084763"/>
            <a:ext cx="8064500" cy="1366837"/>
          </a:xfrm>
          <a:noFill/>
          <a:ln/>
        </p:spPr>
        <p:txBody>
          <a:bodyPr/>
          <a:lstStyle/>
          <a:p>
            <a:r>
              <a:rPr lang="de-CH">
                <a:solidFill>
                  <a:srgbClr val="FF0000"/>
                </a:solidFill>
              </a:rPr>
              <a:t>strongSwan</a:t>
            </a:r>
            <a:r>
              <a:rPr lang="de-CH"/>
              <a:t> successfully interoperated with IKEv2 products from</a:t>
            </a:r>
            <a:br>
              <a:rPr lang="de-CH"/>
            </a:br>
            <a:r>
              <a:rPr lang="de-CH"/>
              <a:t>Alcatel-Lucent, Certicom, CheckPoint, Cisco, Furukawa, IBM, Ixia,</a:t>
            </a:r>
            <a:br>
              <a:rPr lang="de-CH"/>
            </a:br>
            <a:r>
              <a:rPr lang="de-CH"/>
              <a:t>Juniper, Microsoft, Nokia, SafeNet, Secure Computing, SonicWall,</a:t>
            </a:r>
            <a:br>
              <a:rPr lang="de-CH"/>
            </a:br>
            <a:r>
              <a:rPr lang="de-CH"/>
              <a:t>and the IPv6 TAHI Project. </a:t>
            </a:r>
          </a:p>
        </p:txBody>
      </p:sp>
      <p:sp>
        <p:nvSpPr>
          <p:cNvPr id="929799" name="Text Box 7"/>
          <p:cNvSpPr txBox="1">
            <a:spLocks noChangeArrowheads="1"/>
          </p:cNvSpPr>
          <p:nvPr/>
        </p:nvSpPr>
        <p:spPr bwMode="auto">
          <a:xfrm>
            <a:off x="611188" y="4292600"/>
            <a:ext cx="4033837" cy="695325"/>
          </a:xfrm>
          <a:prstGeom prst="rect">
            <a:avLst/>
          </a:prstGeom>
          <a:noFill/>
          <a:ln w="12700" algn="ctr">
            <a:noFill/>
            <a:miter lim="800000"/>
            <a:headEnd/>
            <a:tailEnd/>
          </a:ln>
          <a:effectLst/>
        </p:spPr>
        <p:txBody>
          <a:bodyPr wrap="none" lIns="85725" tIns="42862" rIns="85725" bIns="42862">
            <a:spAutoFit/>
          </a:bodyPr>
          <a:lstStyle/>
          <a:p>
            <a:pPr marL="317500" indent="-317500" defTabSz="708025">
              <a:spcBef>
                <a:spcPct val="0"/>
              </a:spcBef>
              <a:buFont typeface="Wingdings" pitchFamily="2" charset="2"/>
              <a:buNone/>
            </a:pPr>
            <a:r>
              <a:rPr lang="de-CH"/>
              <a:t>Spring 2007 in Orlando, Florida</a:t>
            </a:r>
          </a:p>
          <a:p>
            <a:pPr marL="317500" indent="-317500" defTabSz="708025">
              <a:spcBef>
                <a:spcPct val="0"/>
              </a:spcBef>
              <a:buFont typeface="Wingdings" pitchFamily="2" charset="2"/>
              <a:buNone/>
            </a:pPr>
            <a:r>
              <a:rPr lang="de-CH"/>
              <a:t>Spring 2008 in San Antonio, Texas</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29797"/>
                                        </p:tgtEl>
                                        <p:attrNameLst>
                                          <p:attrName>style.visibility</p:attrName>
                                        </p:attrNameLst>
                                      </p:cBhvr>
                                      <p:to>
                                        <p:strVal val="visible"/>
                                      </p:to>
                                    </p:set>
                                    <p:anim calcmode="lin" valueType="num">
                                      <p:cBhvr additive="base">
                                        <p:cTn id="7" dur="500" fill="hold"/>
                                        <p:tgtEl>
                                          <p:spTgt spid="929797"/>
                                        </p:tgtEl>
                                        <p:attrNameLst>
                                          <p:attrName>ppt_x</p:attrName>
                                        </p:attrNameLst>
                                      </p:cBhvr>
                                      <p:tavLst>
                                        <p:tav tm="0">
                                          <p:val>
                                            <p:strVal val="1+#ppt_w/2"/>
                                          </p:val>
                                        </p:tav>
                                        <p:tav tm="100000">
                                          <p:val>
                                            <p:strVal val="#ppt_x"/>
                                          </p:val>
                                        </p:tav>
                                      </p:tavLst>
                                    </p:anim>
                                    <p:anim calcmode="lin" valueType="num">
                                      <p:cBhvr additive="base">
                                        <p:cTn id="8" dur="500" fill="hold"/>
                                        <p:tgtEl>
                                          <p:spTgt spid="9297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29798">
                                            <p:txEl>
                                              <p:pRg st="0" end="0"/>
                                            </p:txEl>
                                          </p:spTgt>
                                        </p:tgtEl>
                                        <p:attrNameLst>
                                          <p:attrName>style.visibility</p:attrName>
                                        </p:attrNameLst>
                                      </p:cBhvr>
                                      <p:to>
                                        <p:strVal val="visible"/>
                                      </p:to>
                                    </p:set>
                                    <p:animEffect transition="in" filter="wipe(left)">
                                      <p:cBhvr>
                                        <p:cTn id="13" dur="500"/>
                                        <p:tgtEl>
                                          <p:spTgt spid="929798">
                                            <p:txEl>
                                              <p:pRg st="0" end="0"/>
                                            </p:txEl>
                                          </p:spTgt>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929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5" grpId="0" animBg="1"/>
      <p:bldP spid="929798" grpId="0" build="p" autoUpdateAnimBg="0"/>
    </p:bldLst>
  </p:timing>
</p:sld>
</file>

<file path=ppt/theme/theme1.xml><?xml version="1.0" encoding="utf-8"?>
<a:theme xmlns:a="http://schemas.openxmlformats.org/drawingml/2006/main" name="Office">
  <a:themeElements>
    <a:clrScheme name="">
      <a:dk1>
        <a:srgbClr val="000000"/>
      </a:dk1>
      <a:lt1>
        <a:srgbClr val="FFFFFF"/>
      </a:lt1>
      <a:dk2>
        <a:srgbClr val="FFE80F"/>
      </a:dk2>
      <a:lt2>
        <a:srgbClr val="454545"/>
      </a:lt2>
      <a:accent1>
        <a:srgbClr val="FF9EE0"/>
      </a:accent1>
      <a:accent2>
        <a:srgbClr val="B7B7B7"/>
      </a:accent2>
      <a:accent3>
        <a:srgbClr val="FFFFFF"/>
      </a:accent3>
      <a:accent4>
        <a:srgbClr val="000000"/>
      </a:accent4>
      <a:accent5>
        <a:srgbClr val="FFCCED"/>
      </a:accent5>
      <a:accent6>
        <a:srgbClr val="A6A6A6"/>
      </a:accent6>
      <a:hlink>
        <a:srgbClr val="FF9E87"/>
      </a:hlink>
      <a:folHlink>
        <a:srgbClr val="787878"/>
      </a:folHlink>
    </a:clrScheme>
    <a:fontScheme name="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85725" tIns="42862" rIns="85725" bIns="42862" numCol="1" anchor="t" anchorCtr="0" compatLnSpc="1">
        <a:prstTxWarp prst="textNoShape">
          <a:avLst/>
        </a:prstTxWarp>
      </a:bodyPr>
      <a:lstStyle>
        <a:defPPr marL="317500" marR="0" indent="-317500" algn="l" defTabSz="708025" rtl="0" eaLnBrk="0" fontAlgn="base" latinLnBrk="0" hangingPunct="0">
          <a:lnSpc>
            <a:spcPct val="100000"/>
          </a:lnSpc>
          <a:spcBef>
            <a:spcPct val="40000"/>
          </a:spcBef>
          <a:spcAft>
            <a:spcPct val="0"/>
          </a:spcAft>
          <a:buClr>
            <a:srgbClr val="0000FF"/>
          </a:buClr>
          <a:buSzPct val="120000"/>
          <a:buFont typeface="Wingdings" pitchFamily="2" charset="2"/>
          <a:buChar char="î"/>
          <a:tabLst/>
          <a:defRPr kumimoji="0" lang="de-DE"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85725" tIns="42862" rIns="85725" bIns="42862" numCol="1" anchor="t" anchorCtr="0" compatLnSpc="1">
        <a:prstTxWarp prst="textNoShape">
          <a:avLst/>
        </a:prstTxWarp>
      </a:bodyPr>
      <a:lstStyle>
        <a:defPPr marL="317500" marR="0" indent="-317500" algn="l" defTabSz="708025" rtl="0" eaLnBrk="0" fontAlgn="base" latinLnBrk="0" hangingPunct="0">
          <a:lnSpc>
            <a:spcPct val="100000"/>
          </a:lnSpc>
          <a:spcBef>
            <a:spcPct val="40000"/>
          </a:spcBef>
          <a:spcAft>
            <a:spcPct val="0"/>
          </a:spcAft>
          <a:buClr>
            <a:srgbClr val="0000FF"/>
          </a:buClr>
          <a:buSzPct val="120000"/>
          <a:buFont typeface="Wingdings" pitchFamily="2" charset="2"/>
          <a:buChar char="î"/>
          <a:tabLst/>
          <a:defRPr kumimoji="0" lang="de-DE"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14</Pages>
  <Words>7158</Words>
  <Application>Microsoft Office PowerPoint</Application>
  <PresentationFormat>On-screen Show (4:3)</PresentationFormat>
  <Paragraphs>1736</Paragraphs>
  <Slides>83</Slides>
  <Notes>83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Office</vt:lpstr>
      <vt:lpstr>Clip</vt:lpstr>
      <vt:lpstr>Linux Kongress 2009 Dresden </vt:lpstr>
      <vt:lpstr>Where the heck is Rapperswil?</vt:lpstr>
      <vt:lpstr>HSR - Hochschule für Technik Rapperswil</vt:lpstr>
      <vt:lpstr>Agenda</vt:lpstr>
      <vt:lpstr>Linux Kongress 2009 Dresden </vt:lpstr>
      <vt:lpstr>VPN Usage Scenarios</vt:lpstr>
      <vt:lpstr>The FreeS/WAN Genealogy</vt:lpstr>
      <vt:lpstr>The strongSwan IKE Daemons </vt:lpstr>
      <vt:lpstr>IKEv2 Interoperability Workshops</vt:lpstr>
      <vt:lpstr>Linux Kongress 2009 Dresden </vt:lpstr>
      <vt:lpstr>Internet Key Exchange – IKEv1 Main Mode</vt:lpstr>
      <vt:lpstr>IKEv2 – Authentication and first Child SA</vt:lpstr>
      <vt:lpstr>IKEv2 – Additional Child SAs</vt:lpstr>
      <vt:lpstr>Linux Kongress 2009 Dresden </vt:lpstr>
      <vt:lpstr>User-Mode-Linux VPN Testbed</vt:lpstr>
      <vt:lpstr>IKEv2 Remote Access Scenario </vt:lpstr>
      <vt:lpstr>IKEv2 Connection Setup </vt:lpstr>
      <vt:lpstr>IKEv2 Connection Setup with MOBIKE </vt:lpstr>
      <vt:lpstr>Narrowing Traffic Selectors </vt:lpstr>
      <vt:lpstr>IKEv2 Configuration Payload </vt:lpstr>
      <vt:lpstr>Linux Kongress 2009 Dresden </vt:lpstr>
      <vt:lpstr>Volatile RAM-based IP Address Pools</vt:lpstr>
      <vt:lpstr>Persistant SQL-based IP Address Pools I</vt:lpstr>
      <vt:lpstr>Persistant SQL-based IP Address Pools  II</vt:lpstr>
      <vt:lpstr>Linux Kongress 2009 Dresden </vt:lpstr>
      <vt:lpstr>HTTP or LDAP based CRL Fetching</vt:lpstr>
      <vt:lpstr>Online Certificate Status Protocol  (OCSP) with self-signed OCSP certificate</vt:lpstr>
      <vt:lpstr>OCSP with self-signed OCSP Certificate</vt:lpstr>
      <vt:lpstr>Online Certificate Status Protocol  (OCSP) with delegated trust</vt:lpstr>
      <vt:lpstr>OCSP with Delegated Trust</vt:lpstr>
      <vt:lpstr>Linux Kongress 2009 Dresden </vt:lpstr>
      <vt:lpstr>IPsec Tunnel Mode using ESP</vt:lpstr>
      <vt:lpstr>ESP Header (Header / Payload / Trailer)</vt:lpstr>
      <vt:lpstr>Authenticated Encryption with Associated Data</vt:lpstr>
      <vt:lpstr>IPsec Policies in the Linux Kernel</vt:lpstr>
      <vt:lpstr>IPsec Policies in the Linux Kernel</vt:lpstr>
      <vt:lpstr>NETKEY Hooks in Linux Netfilter</vt:lpstr>
      <vt:lpstr>IKE SA and IPsec SA Rekeying Criteria</vt:lpstr>
      <vt:lpstr>IPsec Security Associations in the Kernel</vt:lpstr>
      <vt:lpstr>Linux Kongress 2009 Dresden </vt:lpstr>
      <vt:lpstr>Full Integration with Linux Netfilter Firewall </vt:lpstr>
      <vt:lpstr>Full Integration with Linux Netfilter Firewall </vt:lpstr>
      <vt:lpstr>Static IPsec ESP Policy Matching Rules</vt:lpstr>
      <vt:lpstr>Linux Kongress 2009 Dresden </vt:lpstr>
      <vt:lpstr>Activation of Dead Peer Detection</vt:lpstr>
      <vt:lpstr>Linux Kongress 2009 Dresden </vt:lpstr>
      <vt:lpstr>IKEv1 Main Mode using Pre-Shared Keys</vt:lpstr>
      <vt:lpstr>IKEv1 Aggressive Mode using PSK</vt:lpstr>
      <vt:lpstr>Man-in-the-Middle Attack possible with IKEv1 Aggressive Mode and XAUTH</vt:lpstr>
      <vt:lpstr>IKEv2 Mixed PSK/RSA Authentication </vt:lpstr>
      <vt:lpstr>IKEv2 EAP Authentication</vt:lpstr>
      <vt:lpstr>Linux Kongress 2009 Dresden </vt:lpstr>
      <vt:lpstr>Windows 7 VPN with Machine Certificates</vt:lpstr>
      <vt:lpstr>Windows 7 VPN Cert Status</vt:lpstr>
      <vt:lpstr>Local EAP Credentials Management</vt:lpstr>
      <vt:lpstr>Windows 7 VPN with EAP Authentication</vt:lpstr>
      <vt:lpstr>Windows 7 VPN EAP Status</vt:lpstr>
      <vt:lpstr>Linux Kongress 2009 Dresden </vt:lpstr>
      <vt:lpstr>strongSwan NetworkManager VPN Plugin</vt:lpstr>
      <vt:lpstr>strongSwan NetworkManager with EAP I</vt:lpstr>
      <vt:lpstr>strongSwan NetworkManager with EAP II</vt:lpstr>
      <vt:lpstr>strongSwan NetworkManager with RSA</vt:lpstr>
      <vt:lpstr>Connection status on gateway moon</vt:lpstr>
      <vt:lpstr>Linux Kongress 2009 Dresden </vt:lpstr>
      <vt:lpstr>RADIUS Server Configuration</vt:lpstr>
      <vt:lpstr>Linux Kongress 2009 Dresden</vt:lpstr>
      <vt:lpstr>IKEv2 Daemon – Software Architecture</vt:lpstr>
      <vt:lpstr>Plugins for charon</vt:lpstr>
      <vt:lpstr>strongSwan Manager</vt:lpstr>
      <vt:lpstr>strongSwan Entity Relationship Diagram</vt:lpstr>
      <vt:lpstr>Linux Kongress 2009 Dresden</vt:lpstr>
      <vt:lpstr>Plugins for libstrongswan</vt:lpstr>
      <vt:lpstr>VIA EPIA-NX PadLock Crypto-Processor </vt:lpstr>
      <vt:lpstr>The strongSwan PKI function</vt:lpstr>
      <vt:lpstr>Suite B offers constant 128/192 Bit Security</vt:lpstr>
      <vt:lpstr>Linux Kongress 2009 Dresden</vt:lpstr>
      <vt:lpstr>strongSwan High-Availability Architecture</vt:lpstr>
      <vt:lpstr>Linux Kongress 2009 Dresden</vt:lpstr>
      <vt:lpstr>Peer-to-Peer NAT-Traversal for IPsec</vt:lpstr>
      <vt:lpstr>draft-brunner-ikev2-mediation released </vt:lpstr>
      <vt:lpstr>Login at the strongSwan Mediation Manager </vt:lpstr>
      <vt:lpstr>Register a Peer with the Mediation Manager </vt:lpstr>
      <vt:lpstr>List of Registered Peers </vt:lpstr>
    </vt:vector>
  </TitlesOfParts>
  <Company>Hochschule für Technik Rapperswil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strongSwan - the new IKEv2 VPN Solution</dc:title>
  <dc:subject>LinuxTag 2007</dc:subject>
  <dc:creator>Prof. Dr. Andreas Steffen</dc:creator>
  <cp:lastModifiedBy>carol</cp:lastModifiedBy>
  <cp:revision>955</cp:revision>
  <cp:lastPrinted>1999-10-28T18:45:28Z</cp:lastPrinted>
  <dcterms:created xsi:type="dcterms:W3CDTF">1997-06-25T10:12:28Z</dcterms:created>
  <dcterms:modified xsi:type="dcterms:W3CDTF">2009-10-25T22:32:47Z</dcterms:modified>
</cp:coreProperties>
</file>