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564" r:id="rId3"/>
    <p:sldId id="561" r:id="rId4"/>
    <p:sldId id="562" r:id="rId5"/>
    <p:sldId id="566" r:id="rId6"/>
    <p:sldId id="567" r:id="rId7"/>
    <p:sldId id="568" r:id="rId8"/>
    <p:sldId id="569" r:id="rId9"/>
    <p:sldId id="570" r:id="rId10"/>
    <p:sldId id="571" r:id="rId11"/>
    <p:sldId id="572" r:id="rId12"/>
    <p:sldId id="573" r:id="rId13"/>
    <p:sldId id="560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0" userDrawn="1">
          <p15:clr>
            <a:srgbClr val="A4A3A4"/>
          </p15:clr>
        </p15:guide>
        <p15:guide id="2" pos="1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37" y="283"/>
      </p:cViewPr>
      <p:guideLst>
        <p:guide orient="horz" pos="640"/>
        <p:guide pos="1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5BB21-3702-47CE-8D55-3F9B64839D61}" type="datetimeFigureOut">
              <a:rPr lang="de-CH" smtClean="0"/>
              <a:t>09.07.2025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854AD-2E9E-44AC-93C8-BF2F7A77A37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3228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D5C108-67EC-4189-8713-A7A97688ECDA}" type="slidenum">
              <a:rPr lang="de-DE"/>
              <a:pPr/>
              <a:t>13</a:t>
            </a:fld>
            <a:endParaRPr lang="de-DE"/>
          </a:p>
        </p:txBody>
      </p:sp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" y="755650"/>
            <a:ext cx="6638925" cy="3735388"/>
          </a:xfrm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571" y="4759329"/>
            <a:ext cx="5037574" cy="4519605"/>
          </a:xfrm>
        </p:spPr>
        <p:txBody>
          <a:bodyPr/>
          <a:lstStyle/>
          <a:p>
            <a:r>
              <a:rPr lang="en-GB"/>
              <a:t>   </a:t>
            </a:r>
          </a:p>
        </p:txBody>
      </p:sp>
      <p:sp>
        <p:nvSpPr>
          <p:cNvPr id="835588" name="Rectangle 4"/>
          <p:cNvSpPr>
            <a:spLocks noChangeArrowheads="1"/>
          </p:cNvSpPr>
          <p:nvPr/>
        </p:nvSpPr>
        <p:spPr bwMode="auto">
          <a:xfrm>
            <a:off x="1063329" y="4698599"/>
            <a:ext cx="5039179" cy="45196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7599" tIns="48801" rIns="97599" bIns="48801"/>
          <a:lstStyle/>
          <a:p>
            <a:pPr>
              <a:spcBef>
                <a:spcPct val="30000"/>
              </a:spcBef>
              <a:buClrTx/>
              <a:buSzTx/>
              <a:buFontTx/>
              <a:buNone/>
            </a:pPr>
            <a:endParaRPr 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97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E31BE-F0FD-AADD-9289-E3A64E884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F6E6C-3B76-69CD-02FB-BFFE17DAD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AD369-3F4B-9460-81D9-DD54E644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EDBFC-01E5-CC19-5EA7-B1ED5605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55D3C-E408-05ED-DCB1-92E39B8D1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0032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4A29-E5B2-2DBC-32FA-5C61704AA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2F73F0-9A01-3EA7-7EDD-DAE94B32C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83B9F-2A46-2EC3-3453-A64A0631E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65E4A-4C51-857C-6F45-5EC893E2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11BF0-0ED2-A6CE-85ED-CB6DC1C2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6828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B1ED95-26F3-8BB4-A769-322912FF7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815B9-D231-876F-29FD-6D06A6ADF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E2BAC-CE10-6228-A16A-C283B54DA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992AD-2073-A1C4-830D-43EEBEE6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DE17D-56EF-60AC-89B9-9370884F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0792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49FB0-565A-ADEB-3931-40826C943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359E1-DFAE-3A38-EA7D-B5DD5A236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9034C-19F9-D80D-66AE-CEA143B0D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C265D-498B-85A5-4910-BBA22BFFB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FE96E-2BE3-8B6F-AAB6-2722CBDDE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4176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918F2-19F4-5F60-B9F0-58F6FDB4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EFF67-2672-7195-9C4F-5D3B50AC4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070D8-4ADF-D5ED-6C5E-4EEDC54A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591C1-60F9-24A4-53AF-7C9786135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04151-6257-49A9-1164-8CC58310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0529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BBC0-7FC3-2BC3-EED1-622D9080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81ECC-B9A2-8486-F16A-82C79F240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BFAFA-CC3D-CB96-5263-E2FA9C387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8E517-BAD2-4FED-E0A1-DFAB4EADC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912E3B-A7E2-8405-FF7D-A03F14B4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E75BF-808F-B26B-972B-D05C9E36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295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294E4-3D41-3829-2165-BA8D9C655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8FAEA-F574-B2D6-C4B8-D34946FD5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855E1-15CE-2EAE-B0DE-6AA632409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CB33B-7CA8-3A40-3CFA-D7D0F93B6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EE9A5A-BCD8-F10F-C5D5-1384AD55BD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8B1D1E-0B25-E1F3-936A-AD17F217F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524BEC-750D-ED6D-AE37-1DFA24013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9C717C-1696-AB80-B6DC-15365D9C4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785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E99D9-DA17-2973-CB2B-6615E8F5C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7A43BD-BB2F-EA41-7EB4-7D93619F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649A8-1B14-C64C-1953-116FD63D2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F693F-6575-779A-FCE8-A007CAF0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872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D2115B-AD38-346D-458D-52F0BB175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0CCF87-EA0C-E525-F1D6-B471C0D7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B0B0F-5DA4-0396-004C-5CCB86C9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911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B083-220C-1985-CFC7-E36E42A2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EECB4-7AB1-48A4-9383-A7793D2E4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00BF6-E5F8-B294-CD09-6956E92CF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08C5E-EEED-875A-A50D-8E6D1E7B7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C691F-1414-6E2C-889F-4B4AC5ACF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BC20E-D69B-8FD3-67EC-547B448C8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943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66D8F-5A36-D7EB-0189-3891C743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D7608-BB44-DEC0-23AF-E50452E67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4FD54-C396-57A3-A50F-B4CFB1C2E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8444B-C925-1EFD-05E8-460305802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11.09.2023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8A128-6097-085D-3D69-0182566E6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1C682-0EF5-41E3-0E54-A19BE4BA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023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98667-244C-795A-D8D9-447657A4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5171B-2C70-FA25-8616-1EAD5AF2C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69352-6A1F-AE10-448C-F38E03960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11.09.2023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F1C3E-E3AE-C0E0-1935-9E6A9CC58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A2A50-5959-1B5D-A915-6A4B8DB29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B0A24-B0E0-4EC4-8803-A5D8D9F9090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947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857284-B8F4-6776-79F3-03D37D9325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IKEv2 Signature Authentication using ML-DSA</a:t>
            </a:r>
            <a:endParaRPr lang="de-CH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98B86F-0275-6DE8-1881-66BEEA501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6559"/>
            <a:ext cx="9144000" cy="1079292"/>
          </a:xfrm>
        </p:spPr>
        <p:txBody>
          <a:bodyPr/>
          <a:lstStyle/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Andreas Steffen</a:t>
            </a:r>
          </a:p>
          <a:p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andreas.steffen@strongswan.org</a:t>
            </a:r>
            <a:endParaRPr lang="de-CH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BCF0E7-5CCF-55EB-FC11-046D2B8C330C}"/>
              </a:ext>
            </a:extLst>
          </p:cNvPr>
          <p:cNvSpPr txBox="1"/>
          <p:nvPr/>
        </p:nvSpPr>
        <p:spPr>
          <a:xfrm>
            <a:off x="9506888" y="0"/>
            <a:ext cx="268511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Picture 2" descr="strongSwan Logo">
            <a:extLst>
              <a:ext uri="{FF2B5EF4-FFF2-40B4-BE49-F238E27FC236}">
                <a16:creationId xmlns:a16="http://schemas.microsoft.com/office/drawing/2014/main" id="{240D950D-7134-6B1C-2E06-C4C9206F4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ate Placeholder 7">
            <a:extLst>
              <a:ext uri="{FF2B5EF4-FFF2-40B4-BE49-F238E27FC236}">
                <a16:creationId xmlns:a16="http://schemas.microsoft.com/office/drawing/2014/main" id="{3CD16125-4A23-28F1-5AE1-BDE3163E42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  <p:sp>
        <p:nvSpPr>
          <p:cNvPr id="15" name="Slide Number Placeholder 9">
            <a:extLst>
              <a:ext uri="{FF2B5EF4-FFF2-40B4-BE49-F238E27FC236}">
                <a16:creationId xmlns:a16="http://schemas.microsoft.com/office/drawing/2014/main" id="{05944B2A-C719-6702-C2F6-34AA1F4D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3195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CB799-9E73-656B-82F3-C9EBED050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6C0709F-2670-C6DA-A8DA-A66F2B4372D5}"/>
              </a:ext>
            </a:extLst>
          </p:cNvPr>
          <p:cNvSpPr txBox="1"/>
          <p:nvPr/>
        </p:nvSpPr>
        <p:spPr>
          <a:xfrm>
            <a:off x="192087" y="1016001"/>
            <a:ext cx="11622376" cy="3394958"/>
          </a:xfrm>
          <a:prstGeom prst="rect">
            <a:avLst/>
          </a:prstGeom>
          <a:solidFill>
            <a:srgbClr val="FFFF9D"/>
          </a:solidFill>
        </p:spPr>
        <p:txBody>
          <a:bodyPr wrap="square" rtlCol="0" anchor="ctr">
            <a:noAutofit/>
          </a:bodyPr>
          <a:lstStyle/>
          <a:p>
            <a:endParaRPr lang="de-C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D4DA76-39A0-66C4-C6D3-07DFE28239DC}"/>
              </a:ext>
            </a:extLst>
          </p:cNvPr>
          <p:cNvSpPr txBox="1"/>
          <p:nvPr/>
        </p:nvSpPr>
        <p:spPr>
          <a:xfrm>
            <a:off x="192088" y="994639"/>
            <a:ext cx="116223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FF0000"/>
              </a:buClr>
              <a:buSzPct val="150000"/>
            </a:pP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IKE_SA_INIT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 0 [ SA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KE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No N(NATD_S_IP) N(NATD_D_IP) N(FRAG_SUP)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N(HASH_ALG)</a:t>
            </a:r>
            <a:b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N(REDIR_SUP)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N(IKE_INT_SUP)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IKE_SA_INIT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0 [ SA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KE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No N(NATD_S_IP) N(NATD_D_IP) CERTREQ N(FRAG_SUP)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N(HASH_ALG)</a:t>
            </a:r>
            <a:b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N(CHDLESS_SUP)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N(IKE_INT_SUP)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N(MULT_AUTH)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IKE_INTERMEDIATE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 1 [ KE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splitting  IKE message (1264 bytes) into 2 fragments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IKE_INTERMEDIATE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 1 [ EF(1/2)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IKE_INTERMEDIATE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request  1 [ EF(2/2)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IKE_INTERMEDIATE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1 [ KE ]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4528BD-2EC7-2717-628E-C732E7DD0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IKEv2 Negotiation with ML-KEM and ML-DSA  I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E696FF-9380-CC62-78ED-252E81E698F5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6001226B-6C28-7D1A-A02D-BC127D141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9E1399C-D2FF-7E0A-6CE0-6C36DEF68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10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4CDB52-7C3D-6996-D122-8E6C55ED3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7BC8F525-5D3A-B416-F4D9-243A653F01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F9EC3A-BC85-0C1E-3D53-6219B5E20199}"/>
              </a:ext>
            </a:extLst>
          </p:cNvPr>
          <p:cNvSpPr txBox="1"/>
          <p:nvPr/>
        </p:nvSpPr>
        <p:spPr>
          <a:xfrm>
            <a:off x="192087" y="4756843"/>
            <a:ext cx="10826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Hybrid key exchange with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CURVE_25519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ML_KEM_512</a:t>
            </a:r>
          </a:p>
        </p:txBody>
      </p:sp>
    </p:spTree>
    <p:extLst>
      <p:ext uri="{BB962C8B-B14F-4D97-AF65-F5344CB8AC3E}">
        <p14:creationId xmlns:p14="http://schemas.microsoft.com/office/powerpoint/2010/main" val="69746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9EE9AC-2F83-88D3-1175-4B42504CF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940D910-8E43-87AA-4451-FA1AE0512184}"/>
              </a:ext>
            </a:extLst>
          </p:cNvPr>
          <p:cNvSpPr txBox="1"/>
          <p:nvPr/>
        </p:nvSpPr>
        <p:spPr>
          <a:xfrm>
            <a:off x="192087" y="1016000"/>
            <a:ext cx="11622376" cy="3088409"/>
          </a:xfrm>
          <a:prstGeom prst="rect">
            <a:avLst/>
          </a:prstGeom>
          <a:solidFill>
            <a:srgbClr val="FFFF9D"/>
          </a:solidFill>
        </p:spPr>
        <p:txBody>
          <a:bodyPr wrap="square" rtlCol="0" anchor="ctr">
            <a:noAutofit/>
          </a:bodyPr>
          <a:lstStyle/>
          <a:p>
            <a:endParaRPr lang="de-C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3AFE32-B869-6A1E-00BE-DC40C209C8B9}"/>
              </a:ext>
            </a:extLst>
          </p:cNvPr>
          <p:cNvSpPr txBox="1"/>
          <p:nvPr/>
        </p:nvSpPr>
        <p:spPr>
          <a:xfrm>
            <a:off x="192088" y="994639"/>
            <a:ext cx="116223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FF0000"/>
              </a:buClr>
              <a:buSzPct val="150000"/>
            </a:pP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IDi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CERT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N(INIT_CONTACT) CERTREQ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IDr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AUTH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SA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TSi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TSr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N(MOBIKE_SUP)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N(ADD_6_ADDR) N(MULT_AUTH) N(EAP_ONLY) N(MSG_ID_SYN_SUP)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splitting  IKE message (9120 bytes) into 8 fragments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EF(1/8)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EF(2/8)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EF(3/8)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EF(4/8)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EF(5/8)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EF(6/8)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EF(7/8)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request 2 [ EF(8/8) ]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8ED421-7DF1-9F93-41BE-1B4208942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IKEv2 Negotiation with ML-KEM and ML-DSA  II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625FB9-3BC4-D8A4-56D2-5EFD7C04C613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816C78AE-B03E-84CC-21CC-92A13326E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A2C8309-9714-607D-D919-85CE64CE4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11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97FF089-5A6D-F916-0CF9-E9363F0B1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403C8A67-7ED4-952A-1E58-86194BF07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0102D9-2657-B877-0D6B-59575316E54F}"/>
              </a:ext>
            </a:extLst>
          </p:cNvPr>
          <p:cNvSpPr txBox="1"/>
          <p:nvPr/>
        </p:nvSpPr>
        <p:spPr>
          <a:xfrm>
            <a:off x="192087" y="4721047"/>
            <a:ext cx="1082665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CERT:  </a:t>
            </a:r>
            <a:r>
              <a:rPr lang="en-US" sz="24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ML-DSA-44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key with </a:t>
            </a:r>
            <a:r>
              <a:rPr lang="en-US" sz="24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ML-DSA-87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signature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ML-DSA-44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signature</a:t>
            </a:r>
          </a:p>
        </p:txBody>
      </p:sp>
    </p:spTree>
    <p:extLst>
      <p:ext uri="{BB962C8B-B14F-4D97-AF65-F5344CB8AC3E}">
        <p14:creationId xmlns:p14="http://schemas.microsoft.com/office/powerpoint/2010/main" val="315346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285ECC-C657-964E-9852-0B89910B8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BDA8441-D6DC-63B5-BF1C-FB9ECF236725}"/>
              </a:ext>
            </a:extLst>
          </p:cNvPr>
          <p:cNvSpPr txBox="1"/>
          <p:nvPr/>
        </p:nvSpPr>
        <p:spPr>
          <a:xfrm>
            <a:off x="192087" y="1016000"/>
            <a:ext cx="11622376" cy="3632420"/>
          </a:xfrm>
          <a:prstGeom prst="rect">
            <a:avLst/>
          </a:prstGeom>
          <a:solidFill>
            <a:srgbClr val="FFFF9D"/>
          </a:solidFill>
        </p:spPr>
        <p:txBody>
          <a:bodyPr wrap="square" rtlCol="0" anchor="ctr">
            <a:noAutofit/>
          </a:bodyPr>
          <a:lstStyle/>
          <a:p>
            <a:endParaRPr lang="de-C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93F587-F80F-B5B7-DC0E-33713C3BA077}"/>
              </a:ext>
            </a:extLst>
          </p:cNvPr>
          <p:cNvSpPr txBox="1"/>
          <p:nvPr/>
        </p:nvSpPr>
        <p:spPr>
          <a:xfrm>
            <a:off x="192088" y="994639"/>
            <a:ext cx="11622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FF0000"/>
              </a:buClr>
              <a:buSzPct val="150000"/>
            </a:pP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EF(1/10)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EF(2/10)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EF(3/10)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EF(4/10)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EF(5/10)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EF(6/10)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EF(7/10)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EF(8/10)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EF(9/10)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EF(10/10) ]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received fragment #10 of 10, reassembled fragmented IKE message (10592 bytes)</a:t>
            </a:r>
            <a:b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IKE_AUTH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response 2 [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IDr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CERT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AUTH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SA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TSi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TSr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N(MOBIKE_SUP) N(ADD_4_ADDR) N(ADD_6_ADDR)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N(ADD_6_ADDR) ]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4839BA-D55A-95AA-556F-B33FFD366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IKEv2 Negotiation with ML-KEM and ML-DSA  III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D04270-9044-1FD1-05C8-3561F6D0CD34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E8E00545-280F-4B6D-2318-C576DD33F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69C29AC-6E77-68E6-B465-166B27B68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12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BEE5E23-0C8D-4C0D-F538-876F3AC06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AE15EC54-90C1-1CAC-D1A9-7E955BAD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535C65-8BAF-AD7D-269E-82C5684D360B}"/>
              </a:ext>
            </a:extLst>
          </p:cNvPr>
          <p:cNvSpPr txBox="1"/>
          <p:nvPr/>
        </p:nvSpPr>
        <p:spPr>
          <a:xfrm>
            <a:off x="192088" y="4709319"/>
            <a:ext cx="1082665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CERT:  </a:t>
            </a:r>
            <a:r>
              <a:rPr lang="en-US" sz="24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ML-DSA-65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key with </a:t>
            </a:r>
            <a:r>
              <a:rPr lang="en-US" sz="24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ML-DSA-87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signature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ML-DSA-65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signature</a:t>
            </a:r>
          </a:p>
        </p:txBody>
      </p:sp>
    </p:spTree>
    <p:extLst>
      <p:ext uri="{BB962C8B-B14F-4D97-AF65-F5344CB8AC3E}">
        <p14:creationId xmlns:p14="http://schemas.microsoft.com/office/powerpoint/2010/main" val="290749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3" name="Text Box 3"/>
          <p:cNvSpPr txBox="1">
            <a:spLocks noChangeArrowheads="1"/>
          </p:cNvSpPr>
          <p:nvPr/>
        </p:nvSpPr>
        <p:spPr bwMode="auto">
          <a:xfrm>
            <a:off x="2063750" y="1772816"/>
            <a:ext cx="4752528" cy="41044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tIns="108000" bIns="108000"/>
          <a:lstStyle/>
          <a:p>
            <a:pPr algn="ctr">
              <a:spcBef>
                <a:spcPct val="30000"/>
              </a:spcBef>
              <a:buClrTx/>
              <a:buSzTx/>
              <a:buFontTx/>
              <a:buNone/>
            </a:pPr>
            <a:r>
              <a:rPr lang="de-CH" sz="4400" dirty="0" err="1"/>
              <a:t>Thank</a:t>
            </a:r>
            <a:r>
              <a:rPr lang="de-CH" sz="4400" dirty="0"/>
              <a:t> </a:t>
            </a:r>
            <a:r>
              <a:rPr lang="de-CH" sz="4400" dirty="0" err="1"/>
              <a:t>you</a:t>
            </a:r>
            <a:r>
              <a:rPr lang="de-CH" sz="4400" dirty="0"/>
              <a:t> </a:t>
            </a:r>
            <a:r>
              <a:rPr lang="de-CH" sz="4400" dirty="0" err="1"/>
              <a:t>for</a:t>
            </a:r>
            <a:br>
              <a:rPr lang="de-CH" sz="4400" dirty="0"/>
            </a:br>
            <a:r>
              <a:rPr lang="de-CH" sz="4400" dirty="0"/>
              <a:t> </a:t>
            </a:r>
            <a:r>
              <a:rPr lang="de-CH" sz="4400" dirty="0" err="1"/>
              <a:t>your</a:t>
            </a:r>
            <a:r>
              <a:rPr lang="de-CH" sz="4400" dirty="0"/>
              <a:t> </a:t>
            </a:r>
            <a:r>
              <a:rPr lang="de-CH" sz="4400" dirty="0" err="1"/>
              <a:t>attention</a:t>
            </a:r>
            <a:r>
              <a:rPr lang="de-CH" sz="4400" dirty="0"/>
              <a:t>!</a:t>
            </a:r>
          </a:p>
          <a:p>
            <a:pPr algn="ctr">
              <a:spcBef>
                <a:spcPct val="30000"/>
              </a:spcBef>
              <a:buClrTx/>
              <a:buSzTx/>
              <a:buFontTx/>
              <a:buNone/>
            </a:pPr>
            <a:endParaRPr lang="de-CH" dirty="0"/>
          </a:p>
          <a:p>
            <a:pPr algn="ctr">
              <a:spcBef>
                <a:spcPct val="30000"/>
              </a:spcBef>
              <a:buClrTx/>
              <a:buSzTx/>
              <a:buFontTx/>
              <a:buNone/>
            </a:pPr>
            <a:r>
              <a:rPr lang="de-CH" sz="4400" dirty="0"/>
              <a:t>Questions?</a:t>
            </a:r>
            <a:endParaRPr lang="de-CH" sz="2400" dirty="0">
              <a:solidFill>
                <a:srgbClr val="FF0000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05625" y="3059113"/>
            <a:ext cx="3024188" cy="3238500"/>
            <a:chOff x="3390" y="1927"/>
            <a:chExt cx="1905" cy="2040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390" y="2592"/>
              <a:ext cx="1905" cy="1375"/>
              <a:chOff x="3334" y="2568"/>
              <a:chExt cx="1905" cy="1375"/>
            </a:xfrm>
          </p:grpSpPr>
          <p:pic>
            <p:nvPicPr>
              <p:cNvPr id="834566" name="Picture 6" descr="strongswan_1200_whit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4921" t="7504" r="3937" b="10506"/>
              <a:stretch>
                <a:fillRect/>
              </a:stretch>
            </p:blipFill>
            <p:spPr bwMode="auto">
              <a:xfrm>
                <a:off x="3334" y="2568"/>
                <a:ext cx="1905" cy="11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4567" name="Oval 7"/>
              <p:cNvSpPr>
                <a:spLocks noChangeArrowheads="1"/>
              </p:cNvSpPr>
              <p:nvPr/>
            </p:nvSpPr>
            <p:spPr bwMode="auto">
              <a:xfrm>
                <a:off x="3758" y="3171"/>
                <a:ext cx="808" cy="772"/>
              </a:xfrm>
              <a:prstGeom prst="ellipse">
                <a:avLst/>
              </a:prstGeom>
              <a:noFill/>
              <a:ln w="57150" algn="ctr">
                <a:solidFill>
                  <a:srgbClr val="009999"/>
                </a:solidFill>
                <a:round/>
                <a:headEnd/>
                <a:tailEnd/>
              </a:ln>
              <a:effectLst/>
            </p:spPr>
            <p:txBody>
              <a:bodyPr wrap="none" lIns="85725" tIns="42862" rIns="85725" bIns="42862" anchor="ctr"/>
              <a:lstStyle/>
              <a:p>
                <a:endParaRPr lang="de-CH"/>
              </a:p>
            </p:txBody>
          </p:sp>
          <p:sp>
            <p:nvSpPr>
              <p:cNvPr id="834570" name="Oval 10"/>
              <p:cNvSpPr>
                <a:spLocks noChangeArrowheads="1"/>
              </p:cNvSpPr>
              <p:nvPr/>
            </p:nvSpPr>
            <p:spPr bwMode="auto">
              <a:xfrm>
                <a:off x="4105" y="3521"/>
                <a:ext cx="90" cy="91"/>
              </a:xfrm>
              <a:prstGeom prst="ellipse">
                <a:avLst/>
              </a:prstGeom>
              <a:noFill/>
              <a:ln w="38100" algn="ctr">
                <a:solidFill>
                  <a:srgbClr val="009999"/>
                </a:solidFill>
                <a:round/>
                <a:headEnd/>
                <a:tailEnd/>
              </a:ln>
              <a:effectLst/>
            </p:spPr>
            <p:txBody>
              <a:bodyPr wrap="none" lIns="85725" tIns="42862" rIns="85725" bIns="42862" anchor="ctr"/>
              <a:lstStyle/>
              <a:p>
                <a:endParaRPr lang="de-CH"/>
              </a:p>
            </p:txBody>
          </p:sp>
        </p:grpSp>
        <p:pic>
          <p:nvPicPr>
            <p:cNvPr id="834573" name="Picture 13"/>
            <p:cNvPicPr>
              <a:picLocks noChangeAspect="1" noChangeArrowheads="1"/>
            </p:cNvPicPr>
            <p:nvPr/>
          </p:nvPicPr>
          <p:blipFill>
            <a:blip r:embed="rId4" cstate="print"/>
            <a:srcRect l="10147" t="9108" r="10147" b="15939"/>
            <a:stretch>
              <a:fillRect/>
            </a:stretch>
          </p:blipFill>
          <p:spPr bwMode="auto">
            <a:xfrm>
              <a:off x="3910" y="1949"/>
              <a:ext cx="713" cy="74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</p:pic>
        <p:sp>
          <p:nvSpPr>
            <p:cNvPr id="834576" name="Oval 16"/>
            <p:cNvSpPr>
              <a:spLocks noChangeArrowheads="1"/>
            </p:cNvSpPr>
            <p:nvPr/>
          </p:nvSpPr>
          <p:spPr bwMode="auto">
            <a:xfrm>
              <a:off x="3878" y="1927"/>
              <a:ext cx="762" cy="771"/>
            </a:xfrm>
            <a:prstGeom prst="ellipse">
              <a:avLst/>
            </a:prstGeom>
            <a:noFill/>
            <a:ln w="381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lIns="85725" tIns="42862" rIns="85725" bIns="42862" anchor="ctr"/>
            <a:lstStyle/>
            <a:p>
              <a:pPr marL="317500" indent="-317500" algn="ctr" defTabSz="708025"/>
              <a:endParaRPr lang="de-CH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FF8563-219B-9845-7776-0A776B8EF6ED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2" descr="strongSwan Logo">
            <a:extLst>
              <a:ext uri="{FF2B5EF4-FFF2-40B4-BE49-F238E27FC236}">
                <a16:creationId xmlns:a16="http://schemas.microsoft.com/office/drawing/2014/main" id="{80F30F84-9BCA-A46C-500D-905811BB6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54AAA947-3CC9-47DB-DD72-0556935E6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13</a:t>
            </a:fld>
            <a:endParaRPr lang="de-CH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247DFB4-9143-B1BF-0DBB-90E873E45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656FDCDA-4849-34F0-F3DD-5A3AE6C175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</p:spTree>
    <p:extLst>
      <p:ext uri="{BB962C8B-B14F-4D97-AF65-F5344CB8AC3E}">
        <p14:creationId xmlns:p14="http://schemas.microsoft.com/office/powerpoint/2010/main" val="228715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34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34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563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EBE7D-46D4-32DA-952B-5F316BFF06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F23DDA-3926-5E06-828E-69D4F09D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FIPS PQC Signature Standards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CD70DB-D105-AB12-F929-985452C2FB88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993EC892-FBBE-D4AB-763E-9BBF735D8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56F9930-E62B-1201-C3AD-27FB9619B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2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78BC81A-6BEC-10B6-A7BA-004E5F48C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3F4BC9-D5DC-5033-B544-2708A84840AA}"/>
              </a:ext>
            </a:extLst>
          </p:cNvPr>
          <p:cNvSpPr txBox="1"/>
          <p:nvPr/>
        </p:nvSpPr>
        <p:spPr>
          <a:xfrm>
            <a:off x="205408" y="1018552"/>
            <a:ext cx="119865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Module-Lattice-Based Digital Signature Standard (ML-DSA)</a:t>
            </a:r>
            <a:b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FIPS 204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August 2024</a:t>
            </a:r>
            <a:b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performance, simple implementation,</a:t>
            </a:r>
            <a:b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moderate public key and signature size.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Stateless Hash-Based Digital Signature Standard (SLH-DSA)</a:t>
            </a:r>
            <a:b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FIPS 205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August 2024</a:t>
            </a:r>
            <a:b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Solid security, signatures are much longer compared with ML-DSA.</a:t>
            </a:r>
          </a:p>
          <a:p>
            <a:pPr marL="285750" indent="-285750">
              <a:spcAft>
                <a:spcPts val="12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FFT over NTRU-Lattice-Based Digital Signature Standard (FN-DSA)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FIPS 206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Summer 2025?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Smaller bandwidth and fast verification but complicated and</a:t>
            </a:r>
            <a:b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time-intensive key and signature generation.</a:t>
            </a:r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E09C9D71-5811-A1B8-6C2A-D740590D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</p:spTree>
    <p:extLst>
      <p:ext uri="{BB962C8B-B14F-4D97-AF65-F5344CB8AC3E}">
        <p14:creationId xmlns:p14="http://schemas.microsoft.com/office/powerpoint/2010/main" val="150672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EDD6C-E3EA-D8BF-14F5-652EF8F1F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C7E195-19C8-F742-9FD4-773E2EFE3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PQC Signature Internet Drafts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8023BE-9C3F-B072-2E4B-76AD2F486B88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89E95EB9-18A6-100F-9EF9-872219AB0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CAA2B37-309F-24DF-AD6C-FEC4DED70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3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26AEB40-2A19-4D70-9C5B-D57A1F558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D15501-B1AB-84C7-9BE9-7000B7750B2A}"/>
              </a:ext>
            </a:extLst>
          </p:cNvPr>
          <p:cNvSpPr txBox="1"/>
          <p:nvPr/>
        </p:nvSpPr>
        <p:spPr>
          <a:xfrm>
            <a:off x="205408" y="1018552"/>
            <a:ext cx="109752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Signature Authentication in IKEv2 using PQC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draft-ietf-ipsecme-ikev2-pqc-auth-02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April 2025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Internet X.509 PKI: Algorithm Identifiers for ML-DSA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draft-ietf-lamps-dilithium-certificates-11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May 2025</a:t>
            </a:r>
            <a:endParaRPr lang="en-US" sz="2400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Internet X.509 PKI: Algorithm Identifiers for SLH-DSA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draft-ietf-lamps-x509-slhdsa-09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June 2025</a:t>
            </a:r>
          </a:p>
          <a:p>
            <a:pPr marL="285750" indent="-285750">
              <a:spcAft>
                <a:spcPts val="12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Post-Quantum Algorithm Guidance</a:t>
            </a:r>
            <a:b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draft-prabel-pquip-pqc-guidance-00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July 2025</a:t>
            </a:r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B1AEC62E-4398-3124-2307-45A51008E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</p:spTree>
    <p:extLst>
      <p:ext uri="{BB962C8B-B14F-4D97-AF65-F5344CB8AC3E}">
        <p14:creationId xmlns:p14="http://schemas.microsoft.com/office/powerpoint/2010/main" val="124190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0A0ED-0375-577B-12C2-B90532F8D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EE6657-36AF-FD7B-66DA-D8435655D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PQC Key and Signature Sizes I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974DC6-56BB-3997-F9CA-4BC3D9B56D3F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6361905C-ACD3-6596-12C5-29A77DB11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64B62AD-6042-8D21-86B4-82746CE45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4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AFBE445-0D57-9437-7BB8-F656D8E3A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8ACFBF4C-221D-7384-B365-E2CCC1EE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F89188-5DCD-A0C5-F5BF-50304921F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117110"/>
              </p:ext>
            </p:extLst>
          </p:nvPr>
        </p:nvGraphicFramePr>
        <p:xfrm>
          <a:off x="192088" y="1015998"/>
          <a:ext cx="10892225" cy="4358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3297">
                  <a:extLst>
                    <a:ext uri="{9D8B030D-6E8A-4147-A177-3AD203B41FA5}">
                      <a16:colId xmlns:a16="http://schemas.microsoft.com/office/drawing/2014/main" val="1802341809"/>
                    </a:ext>
                  </a:extLst>
                </a:gridCol>
                <a:gridCol w="1226635">
                  <a:extLst>
                    <a:ext uri="{9D8B030D-6E8A-4147-A177-3AD203B41FA5}">
                      <a16:colId xmlns:a16="http://schemas.microsoft.com/office/drawing/2014/main" val="4147528647"/>
                    </a:ext>
                  </a:extLst>
                </a:gridCol>
                <a:gridCol w="1616926">
                  <a:extLst>
                    <a:ext uri="{9D8B030D-6E8A-4147-A177-3AD203B41FA5}">
                      <a16:colId xmlns:a16="http://schemas.microsoft.com/office/drawing/2014/main" val="1001050713"/>
                    </a:ext>
                  </a:extLst>
                </a:gridCol>
                <a:gridCol w="1460810">
                  <a:extLst>
                    <a:ext uri="{9D8B030D-6E8A-4147-A177-3AD203B41FA5}">
                      <a16:colId xmlns:a16="http://schemas.microsoft.com/office/drawing/2014/main" val="968304578"/>
                    </a:ext>
                  </a:extLst>
                </a:gridCol>
                <a:gridCol w="1884557">
                  <a:extLst>
                    <a:ext uri="{9D8B030D-6E8A-4147-A177-3AD203B41FA5}">
                      <a16:colId xmlns:a16="http://schemas.microsoft.com/office/drawing/2014/main" val="728602908"/>
                    </a:ext>
                  </a:extLst>
                </a:gridCol>
              </a:tblGrid>
              <a:tr h="430508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Signature Algorithm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Strength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Private Key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Public Key 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Signature 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550611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ML-DSA-44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 / 2560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1’312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2’420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190806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ML-DSA-65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 / 4032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1’952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3’309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325145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ML-DSA-87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 / 4896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2’592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4’627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900248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de-CH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SLH-DSA-SHA2-128s, SLH-DSA-SHAKE-128s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7’856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072783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de-CH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SLH-DSA-SHA2-128f, SLH-DSA-SHAKE-128f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17’088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417235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de-CH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SLH-DSA-SHA2-192s, SLH-DSA-SHAKE-192s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96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16’224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814008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de-CH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SLH-DSA-SHA2-192f, SLH-DSA-SHAKE-192f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96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35’664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129069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de-CH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SLH-DSA-SHA2-256s, SLH-DSA-SHAKE-192s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128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29’792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431763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de-CH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SLH-DSA-SHA2-256f, SLH-DSA-SHAKE-256f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128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49’856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18485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329A299-0C1D-6D8C-5B7B-00B54C6FBF43}"/>
              </a:ext>
            </a:extLst>
          </p:cNvPr>
          <p:cNvSpPr txBox="1"/>
          <p:nvPr/>
        </p:nvSpPr>
        <p:spPr>
          <a:xfrm>
            <a:off x="8923593" y="5395116"/>
            <a:ext cx="2195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sizes given in bytes</a:t>
            </a:r>
            <a:endParaRPr lang="de-C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47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911EC-DA56-259C-5416-4843EC20C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9E815E8-090D-750B-783D-B67D7E78A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PQC Key and Signature Sizes II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C50862-15E3-91E9-49E8-92D28CFC44D5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ED8F2574-D71F-C2FB-0117-443A564BC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0813F38-9641-9A81-FA89-607E2EBA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5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951154-49EC-0B37-9F9B-AEED91E25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49713B8C-ED27-8189-64FA-77B45E15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6BEC44-415A-4E08-5A68-6588F2CC3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104483"/>
              </p:ext>
            </p:extLst>
          </p:nvPr>
        </p:nvGraphicFramePr>
        <p:xfrm>
          <a:off x="192088" y="1015998"/>
          <a:ext cx="10892225" cy="1303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3297">
                  <a:extLst>
                    <a:ext uri="{9D8B030D-6E8A-4147-A177-3AD203B41FA5}">
                      <a16:colId xmlns:a16="http://schemas.microsoft.com/office/drawing/2014/main" val="1802341809"/>
                    </a:ext>
                  </a:extLst>
                </a:gridCol>
                <a:gridCol w="1226635">
                  <a:extLst>
                    <a:ext uri="{9D8B030D-6E8A-4147-A177-3AD203B41FA5}">
                      <a16:colId xmlns:a16="http://schemas.microsoft.com/office/drawing/2014/main" val="4147528647"/>
                    </a:ext>
                  </a:extLst>
                </a:gridCol>
                <a:gridCol w="1616926">
                  <a:extLst>
                    <a:ext uri="{9D8B030D-6E8A-4147-A177-3AD203B41FA5}">
                      <a16:colId xmlns:a16="http://schemas.microsoft.com/office/drawing/2014/main" val="1001050713"/>
                    </a:ext>
                  </a:extLst>
                </a:gridCol>
                <a:gridCol w="1460810">
                  <a:extLst>
                    <a:ext uri="{9D8B030D-6E8A-4147-A177-3AD203B41FA5}">
                      <a16:colId xmlns:a16="http://schemas.microsoft.com/office/drawing/2014/main" val="968304578"/>
                    </a:ext>
                  </a:extLst>
                </a:gridCol>
                <a:gridCol w="1884557">
                  <a:extLst>
                    <a:ext uri="{9D8B030D-6E8A-4147-A177-3AD203B41FA5}">
                      <a16:colId xmlns:a16="http://schemas.microsoft.com/office/drawing/2014/main" val="728602908"/>
                    </a:ext>
                  </a:extLst>
                </a:gridCol>
              </a:tblGrid>
              <a:tr h="430508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Signature Algorithm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Strength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Private Key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Public Key 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Signature 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550611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FN-DSA-512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1281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897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190806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FN-DSA-1024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2305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1793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1462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32514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1339ADF-8AFA-AD28-8AAF-2EB8E460B3A5}"/>
              </a:ext>
            </a:extLst>
          </p:cNvPr>
          <p:cNvSpPr txBox="1"/>
          <p:nvPr/>
        </p:nvSpPr>
        <p:spPr>
          <a:xfrm>
            <a:off x="8923593" y="2327096"/>
            <a:ext cx="2195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sizes given in bytes</a:t>
            </a:r>
            <a:endParaRPr lang="de-C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DCF08A-0647-DE9F-8231-A74B982A0246}"/>
              </a:ext>
            </a:extLst>
          </p:cNvPr>
          <p:cNvSpPr txBox="1"/>
          <p:nvPr/>
        </p:nvSpPr>
        <p:spPr>
          <a:xfrm>
            <a:off x="481866" y="4761944"/>
            <a:ext cx="9945908" cy="815401"/>
          </a:xfrm>
          <a:prstGeom prst="rect">
            <a:avLst/>
          </a:prstGeom>
          <a:solidFill>
            <a:srgbClr val="FFFF9D"/>
          </a:solidFill>
        </p:spPr>
        <p:txBody>
          <a:bodyPr wrap="square" rtlCol="0" anchor="ctr">
            <a:noAutofit/>
          </a:bodyPr>
          <a:lstStyle/>
          <a:p>
            <a:endParaRPr lang="de-C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60C416-F9B8-B71F-8147-444FD0FB63AD}"/>
              </a:ext>
            </a:extLst>
          </p:cNvPr>
          <p:cNvSpPr txBox="1"/>
          <p:nvPr/>
        </p:nvSpPr>
        <p:spPr>
          <a:xfrm>
            <a:off x="192087" y="2807356"/>
            <a:ext cx="1107165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SLH-DSA signatures and X.509 certificates are much larger than ML-DSA ones.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FN-DSA signatures are more compact but computationally more expensive as ML-DSA ones. Because of the need for floating point operations, FIPS 206 hasn’t been finalized yet.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Thus for the time being the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strongSwan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Project will prioritize ML-DSA for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IKEv2 signature authentication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FN-DSA is an interesting alternative.</a:t>
            </a:r>
          </a:p>
        </p:txBody>
      </p:sp>
    </p:spTree>
    <p:extLst>
      <p:ext uri="{BB962C8B-B14F-4D97-AF65-F5344CB8AC3E}">
        <p14:creationId xmlns:p14="http://schemas.microsoft.com/office/powerpoint/2010/main" val="40966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B3ABBB-F876-0D80-B8A7-A0FAC72DC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38C07D-0DE9-CF03-8D06-002053EF0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strongSwan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ML-DSA Implementation for IKEv2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BAEC6C-1DEF-5825-31C7-1A0E1A6C8613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E7F71E02-64E7-451E-B81F-FBEE3A92A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D473617-F24A-6AC5-9F0A-76C7C7FAE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6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55D6041-21CC-86AE-EB00-6F1DA4995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0DAC9B-D4E6-AE30-14A4-B7F0915DD765}"/>
              </a:ext>
            </a:extLst>
          </p:cNvPr>
          <p:cNvSpPr txBox="1"/>
          <p:nvPr/>
        </p:nvSpPr>
        <p:spPr>
          <a:xfrm>
            <a:off x="205408" y="1018552"/>
            <a:ext cx="10453895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Identity Hash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used as in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EdDSA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[RFC 8420].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Authentication Method Announcement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[RFC 9593] is not supported.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default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hedged mode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used for FIPS 204 signatures with a 32 byte random seed provided by an external RNG.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Savings by switching to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deterministic mode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don’t seem to be worth the additional configuration effort.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context string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set to an empty string for FIPS 204 signatures.</a:t>
            </a:r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220404BD-E870-84F9-4F43-A35FA5F0A7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</p:spTree>
    <p:extLst>
      <p:ext uri="{BB962C8B-B14F-4D97-AF65-F5344CB8AC3E}">
        <p14:creationId xmlns:p14="http://schemas.microsoft.com/office/powerpoint/2010/main" val="228019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149F0-258E-E0EC-C6B9-3B129FD75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79C287-5B87-7746-31E7-588913D48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Supported Crypto Libraries implementing ML-DSA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E062F5-9941-5819-41B2-74E408349504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E61C9D8E-2FCD-62E2-1FFA-18249630D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9F06466-7313-ED25-2D35-049F8BC6F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7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8B733C-ACC9-3DAF-CC72-3C046AFAD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19ED3B86-9C73-AEA8-E864-D93DBAB8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8B8EB84-2911-0AF2-5EFC-33C0890D9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089636"/>
              </p:ext>
            </p:extLst>
          </p:nvPr>
        </p:nvGraphicFramePr>
        <p:xfrm>
          <a:off x="192088" y="990046"/>
          <a:ext cx="9149339" cy="2612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0516">
                  <a:extLst>
                    <a:ext uri="{9D8B030D-6E8A-4147-A177-3AD203B41FA5}">
                      <a16:colId xmlns:a16="http://schemas.microsoft.com/office/drawing/2014/main" val="1802341809"/>
                    </a:ext>
                  </a:extLst>
                </a:gridCol>
                <a:gridCol w="1161861">
                  <a:extLst>
                    <a:ext uri="{9D8B030D-6E8A-4147-A177-3AD203B41FA5}">
                      <a16:colId xmlns:a16="http://schemas.microsoft.com/office/drawing/2014/main" val="4147528647"/>
                    </a:ext>
                  </a:extLst>
                </a:gridCol>
                <a:gridCol w="2696962">
                  <a:extLst>
                    <a:ext uri="{9D8B030D-6E8A-4147-A177-3AD203B41FA5}">
                      <a16:colId xmlns:a16="http://schemas.microsoft.com/office/drawing/2014/main" val="1001050713"/>
                    </a:ext>
                  </a:extLst>
                </a:gridCol>
              </a:tblGrid>
              <a:tr h="430508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Crypto Library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Version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strongSwan</a:t>
                      </a:r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Plugin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550611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Botan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3.7.1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botan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190806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OpenSSL 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3.5.1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openssl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de-CH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325145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AWS </a:t>
                      </a:r>
                      <a:r>
                        <a:rPr lang="de-CH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libcrypto</a:t>
                      </a:r>
                      <a:r>
                        <a:rPr lang="de-CH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(AWS-LC)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1.55.0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openssl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de-CH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900248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wolfSSL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5.8.0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wolfssl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072783"/>
                  </a:ext>
                </a:extLst>
              </a:tr>
              <a:tr h="436487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Internal plugin (based on reference source code)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6.1.0</a:t>
                      </a:r>
                      <a:endParaRPr lang="de-CH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ml</a:t>
                      </a:r>
                      <a:endParaRPr lang="de-C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41723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FBA3EE6-383B-7200-0A25-B78FD847E782}"/>
              </a:ext>
            </a:extLst>
          </p:cNvPr>
          <p:cNvSpPr txBox="1"/>
          <p:nvPr/>
        </p:nvSpPr>
        <p:spPr>
          <a:xfrm>
            <a:off x="9503878" y="3276579"/>
            <a:ext cx="18016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in progress</a:t>
            </a:r>
            <a:endParaRPr lang="de-C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5D0ECC-8C74-D140-49BA-372142E3059C}"/>
              </a:ext>
            </a:extLst>
          </p:cNvPr>
          <p:cNvSpPr txBox="1"/>
          <p:nvPr/>
        </p:nvSpPr>
        <p:spPr>
          <a:xfrm>
            <a:off x="192088" y="3852988"/>
            <a:ext cx="1169736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strongSwan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ML-DSA implementation can be found in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ml-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branch: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https://github.com/strongswan/strongswan/tree/ml-dsa</a:t>
            </a:r>
          </a:p>
          <a:p>
            <a:pPr marL="285750" indent="-285750">
              <a:spcAft>
                <a:spcPts val="1800"/>
              </a:spcAft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ETA for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strongSwan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6.1.0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release with ML-DSA support: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Finalization of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draft-ietf-ipsecme-ikev2-pqc-auth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5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D6A4A2-E827-6A19-BC02-C67DB7A68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47C40D-4A75-A367-2D71-EFFA2AD8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ML-DSA Private Key Generation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637EE7-661B-2289-BBD6-E49BCCE2F630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702CC50D-DDC9-892B-D18F-7548CC407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C3B1E20-4869-B134-8DB4-8D62645C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8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CE749FF-4952-D5A4-9A35-759E153E2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21110C42-9DC8-4BE4-424F-EEDE7D03F6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56C5D5-782A-4C3D-5721-76CA8DF35033}"/>
              </a:ext>
            </a:extLst>
          </p:cNvPr>
          <p:cNvSpPr txBox="1"/>
          <p:nvPr/>
        </p:nvSpPr>
        <p:spPr>
          <a:xfrm>
            <a:off x="192088" y="1016001"/>
            <a:ext cx="10826652" cy="3470480"/>
          </a:xfrm>
          <a:prstGeom prst="rect">
            <a:avLst/>
          </a:prstGeom>
          <a:solidFill>
            <a:srgbClr val="FFFF9D"/>
          </a:solidFill>
        </p:spPr>
        <p:txBody>
          <a:bodyPr wrap="square" rtlCol="0" anchor="ctr">
            <a:noAutofit/>
          </a:bodyPr>
          <a:lstStyle/>
          <a:p>
            <a:endParaRPr lang="de-C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EFFCF9-3F06-889B-E77E-F8167FFBC045}"/>
              </a:ext>
            </a:extLst>
          </p:cNvPr>
          <p:cNvSpPr txBox="1"/>
          <p:nvPr/>
        </p:nvSpPr>
        <p:spPr>
          <a:xfrm>
            <a:off x="192088" y="1116327"/>
            <a:ext cx="10826652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FF0000"/>
              </a:buClr>
              <a:buSzPct val="150000"/>
            </a:pP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$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pki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--gen --type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mldsa65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&gt; </a:t>
            </a:r>
            <a:r>
              <a:rPr lang="en-US" b="1" dirty="0" err="1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moonKey.der</a:t>
            </a:r>
            <a:endParaRPr lang="en-US" b="1" dirty="0">
              <a:solidFill>
                <a:srgbClr val="C00000"/>
              </a:solidFill>
              <a:latin typeface="Consolas" panose="020B0609020204030204" pitchFamily="49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800"/>
              </a:spcAft>
              <a:buClr>
                <a:srgbClr val="FF0000"/>
              </a:buClr>
              <a:buSzPct val="150000"/>
            </a:pP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$ 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od -t x1 </a:t>
            </a:r>
            <a:r>
              <a:rPr lang="en-US" b="1" dirty="0" err="1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moonKey.der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0000000 30 32 02 01 00 30 0b 06 09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60 86 48 01 65 03 04   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#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ML-DSA-65 OID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0000020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03 12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04 20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25 d4 da ae 50 27 2e 1c 4f da 2a 64    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#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32 byte key seed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0000040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8f 4c d4 96 ee 4d 65 b3 97 83 6e fb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bc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71 67 97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0000060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7a e4 3a 3b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$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pki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--print --type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priv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--in </a:t>
            </a:r>
            <a:r>
              <a:rPr lang="en-US" b="1" dirty="0" err="1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moonKey.der</a:t>
            </a:r>
            <a:b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privkey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 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ML_DSA_65 15616 bits</a:t>
            </a:r>
            <a:b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keyid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    3b:c3:99:a4:31:21:99:fa:89:2f:7f:8c:ec:df:83:ba:f6:42:51:f6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subjkey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  55:ac:86:c3:05:82:79:47:07:2e:40:05:14:97:c4:57:98:a9:9c:db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10A40A-C619-992E-62A0-8C92C9154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2C1FA25-4FE4-432F-D770-6AAE05B75D26}"/>
              </a:ext>
            </a:extLst>
          </p:cNvPr>
          <p:cNvSpPr txBox="1"/>
          <p:nvPr/>
        </p:nvSpPr>
        <p:spPr>
          <a:xfrm>
            <a:off x="192087" y="1016000"/>
            <a:ext cx="11622376" cy="4826063"/>
          </a:xfrm>
          <a:prstGeom prst="rect">
            <a:avLst/>
          </a:prstGeom>
          <a:solidFill>
            <a:srgbClr val="FFFF9D"/>
          </a:solidFill>
        </p:spPr>
        <p:txBody>
          <a:bodyPr wrap="square" rtlCol="0" anchor="ctr">
            <a:noAutofit/>
          </a:bodyPr>
          <a:lstStyle/>
          <a:p>
            <a:endParaRPr lang="de-C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784196-C1F0-55E5-F1E2-EF61D87DA865}"/>
              </a:ext>
            </a:extLst>
          </p:cNvPr>
          <p:cNvSpPr txBox="1"/>
          <p:nvPr/>
        </p:nvSpPr>
        <p:spPr>
          <a:xfrm>
            <a:off x="192088" y="994639"/>
            <a:ext cx="11622376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rgbClr val="FF0000"/>
              </a:buClr>
              <a:buSzPct val="150000"/>
            </a:pP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$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pki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--issue --in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moonKey.der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--type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priv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--lifetime 3652 --flag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serverAuth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\</a:t>
            </a:r>
            <a:b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    --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dn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"C=CH, O=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strongSwan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Project, CN=moon.strongswan.org" --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san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moon.strongswan.org \</a:t>
            </a:r>
            <a:b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    --cakey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strongswanKey.pem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--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cacert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strongswanCert.pem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&gt; </a:t>
            </a:r>
            <a:r>
              <a:rPr lang="en-US" b="1" dirty="0" err="1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moonCert.der</a:t>
            </a:r>
            <a:endParaRPr lang="en-US" b="1" dirty="0">
              <a:solidFill>
                <a:srgbClr val="C00000"/>
              </a:solidFill>
              <a:latin typeface="Consolas" panose="020B0609020204030204" pitchFamily="49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800"/>
              </a:spcAft>
              <a:buClr>
                <a:srgbClr val="FF0000"/>
              </a:buClr>
              <a:buSzPct val="150000"/>
            </a:pP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pki</a:t>
            </a:r>
            <a: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--print --type x509 --in </a:t>
            </a:r>
            <a:r>
              <a:rPr lang="en-US" b="1" dirty="0" err="1">
                <a:solidFill>
                  <a:srgbClr val="C0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moonCert.der</a:t>
            </a:r>
            <a:br>
              <a:rPr lang="en-US" b="1" dirty="0">
                <a:solidFill>
                  <a:srgbClr val="0000CC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subject:  "C=CH, O=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strongSwan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Project, CN=moon.strongswan.org“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issuer:   "C=CH, O=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strongSwan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Project, CN=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strongSwan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ML-DSA Root CA“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validity:  not before Jul 09 12:41:18 2025, ok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           not after  Jul 09 12:41:18 2035, ok (expires in 3651 days)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serial:    3f:51:75:6f:74:a7:97:da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altNames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 moon.strongswan.org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flags:   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serverAuth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authkeyId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cd:28:21:bf:6c:f0:9a:5d:0a:3f:57:ea:0d:db:86:ae:e5:40:5e:1c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subjkeyId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55:ac:86:c3:05:82:79:47:07:2e:40:05:14:97:c4:57:98:a9:9c:db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pubkey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  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ML_DSA_65 15616 bits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keyid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  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3b:c3:99:a4:31:21:99:fa:89:2f:7f:8c:ec:df:83:ba:f6:42:51:f6</a:t>
            </a:r>
            <a:b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subjkey</a:t>
            </a:r>
            <a:r>
              <a:rPr lang="en-US" b="1" dirty="0">
                <a:latin typeface="Consolas" panose="020B0609020204030204" pitchFamily="49" charset="0"/>
                <a:ea typeface="Tahoma" panose="020B0604030504040204" pitchFamily="34" charset="0"/>
                <a:cs typeface="Tahoma" panose="020B0604030504040204" pitchFamily="34" charset="0"/>
              </a:rPr>
              <a:t>:   55:ac:86:c3:05:82:79:47:07:2e:40:05:14:97:c4:57:98:a9:9c:db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6575F4-7040-E21B-0F14-DF9FC3C2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-33167"/>
            <a:ext cx="9391235" cy="9070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ML-DSA X.509 Certificate Generation</a:t>
            </a:r>
            <a:endParaRPr lang="de-C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FDD38D-33CC-A0CB-0EF7-1E217A97D0D8}"/>
              </a:ext>
            </a:extLst>
          </p:cNvPr>
          <p:cNvSpPr txBox="1"/>
          <p:nvPr/>
        </p:nvSpPr>
        <p:spPr>
          <a:xfrm>
            <a:off x="9503879" y="0"/>
            <a:ext cx="27059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strongSec</a:t>
            </a:r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GmbH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internet security</a:t>
            </a:r>
            <a:endParaRPr lang="de-CH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strongSwan Logo">
            <a:extLst>
              <a:ext uri="{FF2B5EF4-FFF2-40B4-BE49-F238E27FC236}">
                <a16:creationId xmlns:a16="http://schemas.microsoft.com/office/drawing/2014/main" id="{A9C83893-A7B1-3A62-FE15-567FB24DE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4393"/>
            <a:ext cx="1981200" cy="12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121691-40FB-4877-6B77-ED025385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8660" y="6344206"/>
            <a:ext cx="341244" cy="365125"/>
          </a:xfrm>
        </p:spPr>
        <p:txBody>
          <a:bodyPr/>
          <a:lstStyle/>
          <a:p>
            <a:fld id="{9E1B0A24-B0E0-4EC4-8803-A5D8D9F9090A}" type="slidenum">
              <a:rPr lang="de-CH" smtClean="0"/>
              <a:t>9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EE9562-4D47-D4FE-018C-9B2166447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660" y="6477071"/>
            <a:ext cx="72000" cy="72000"/>
          </a:xfrm>
          <a:prstGeom prst="rect">
            <a:avLst/>
          </a:prstGeom>
          <a:solidFill>
            <a:srgbClr val="F5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51904" tIns="75951" rIns="151904" bIns="75951" anchor="ctr"/>
          <a:lstStyle/>
          <a:p>
            <a:endParaRPr lang="de-CH" sz="10100"/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E2D1D403-5862-E54A-FE15-56BBF846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9303" y="6344205"/>
            <a:ext cx="919783" cy="365125"/>
          </a:xfrm>
        </p:spPr>
        <p:txBody>
          <a:bodyPr/>
          <a:lstStyle/>
          <a:p>
            <a:r>
              <a:rPr lang="de-CH" dirty="0"/>
              <a:t>17.07.2025</a:t>
            </a:r>
          </a:p>
        </p:txBody>
      </p:sp>
    </p:spTree>
    <p:extLst>
      <p:ext uri="{BB962C8B-B14F-4D97-AF65-F5344CB8AC3E}">
        <p14:creationId xmlns:p14="http://schemas.microsoft.com/office/powerpoint/2010/main" val="410699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1640</Words>
  <Application>Microsoft Office PowerPoint</Application>
  <PresentationFormat>Widescreen</PresentationFormat>
  <Paragraphs>186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Tahoma</vt:lpstr>
      <vt:lpstr>Times New Roman</vt:lpstr>
      <vt:lpstr>Office Theme</vt:lpstr>
      <vt:lpstr>IKEv2 Signature Authentication using ML-DSA</vt:lpstr>
      <vt:lpstr>FIPS PQC Signature Standards</vt:lpstr>
      <vt:lpstr>PQC Signature Internet Drafts</vt:lpstr>
      <vt:lpstr>PQC Key and Signature Sizes I</vt:lpstr>
      <vt:lpstr>PQC Key and Signature Sizes II</vt:lpstr>
      <vt:lpstr>strongSwan ML-DSA Implementation for IKEv2</vt:lpstr>
      <vt:lpstr> Supported Crypto Libraries implementing ML-DSA</vt:lpstr>
      <vt:lpstr> ML-DSA Private Key Generation</vt:lpstr>
      <vt:lpstr> ML-DSA X.509 Certificate Generation</vt:lpstr>
      <vt:lpstr>IKEv2 Negotiation with ML-KEM and ML-DSA  I</vt:lpstr>
      <vt:lpstr>IKEv2 Negotiation with ML-KEM and ML-DSA  II</vt:lpstr>
      <vt:lpstr>IKEv2 Negotiation with ML-KEM and ML-DSA  III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X.509 Certificate Enrollment</dc:title>
  <dc:creator>Andreas Steffen</dc:creator>
  <cp:lastModifiedBy>Andreas Steffen</cp:lastModifiedBy>
  <cp:revision>67</cp:revision>
  <dcterms:created xsi:type="dcterms:W3CDTF">2023-09-08T11:32:12Z</dcterms:created>
  <dcterms:modified xsi:type="dcterms:W3CDTF">2025-07-09T10:32:13Z</dcterms:modified>
</cp:coreProperties>
</file>